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78" r:id="rId22"/>
  </p:sldIdLst>
  <p:sldSz cx="12198350" cy="6859588"/>
  <p:notesSz cx="9144000" cy="6858000"/>
  <p:defaultTextStyle>
    <a:defPPr>
      <a:defRPr lang="de-DE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>
      <p:cViewPr varScale="1">
        <p:scale>
          <a:sx n="105" d="100"/>
          <a:sy n="105" d="100"/>
        </p:scale>
        <p:origin x="750" y="17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1675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16825-00A8-44AC-AFD8-135A6994A320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4560E-2537-4E84-BCC6-75EC7FA40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004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2F6B-0479-48D3-8E5D-FB56B54D85F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3AD7-612D-4BA8-A7E1-1736764F48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09573" y="2198591"/>
            <a:ext cx="11377613" cy="13262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2594281" y="-2"/>
            <a:ext cx="2257175" cy="9381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6034" tIns="48017" rIns="96034" bIns="48017">
            <a:spAutoFit/>
          </a:bodyPr>
          <a:lstStyle/>
          <a:p>
            <a:pPr defTabSz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-US" altLang="de-DE" sz="1500" b="1" u="none" dirty="0" smtClean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</a:p>
          <a:p>
            <a:pPr defTabSz="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US" altLang="de-DE" sz="1500" b="1" u="sng" dirty="0" smtClean="0">
                <a:solidFill>
                  <a:schemeClr val="tx1"/>
                </a:solidFill>
              </a:rPr>
              <a:t>SPELLING</a:t>
            </a:r>
          </a:p>
          <a:p>
            <a:pPr marL="240084" indent="-240084" defTabSz="0">
              <a:spcBef>
                <a:spcPts val="4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500" b="0" dirty="0" smtClean="0">
                <a:solidFill>
                  <a:schemeClr val="tx1"/>
                </a:solidFill>
              </a:rPr>
              <a:t>Preferred</a:t>
            </a:r>
            <a:r>
              <a:rPr lang="en-US" altLang="de-DE" sz="1500" b="0" baseline="0" dirty="0" smtClean="0">
                <a:solidFill>
                  <a:schemeClr val="tx1"/>
                </a:solidFill>
              </a:rPr>
              <a:t> language for all charts is English.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500" b="0" dirty="0" smtClean="0">
                <a:solidFill>
                  <a:schemeClr val="tx1"/>
                </a:solidFill>
              </a:rPr>
              <a:t>TDK and EPCOS is always written</a:t>
            </a:r>
            <a:r>
              <a:rPr lang="en-US" altLang="de-DE" sz="1500" b="0" baseline="0" dirty="0" smtClean="0">
                <a:solidFill>
                  <a:schemeClr val="tx1"/>
                </a:solidFill>
              </a:rPr>
              <a:t> </a:t>
            </a:r>
            <a:r>
              <a:rPr lang="en-US" altLang="de-DE" sz="1500" b="0" dirty="0" smtClean="0">
                <a:solidFill>
                  <a:schemeClr val="tx1"/>
                </a:solidFill>
              </a:rPr>
              <a:t>in capital letters.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</a:pPr>
            <a:r>
              <a:rPr lang="en-US" altLang="de-DE" sz="1500" b="1" dirty="0" smtClean="0">
                <a:solidFill>
                  <a:schemeClr val="tx1"/>
                </a:solidFill>
              </a:rPr>
              <a:t>Numerical formats	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No quotation marks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in numbers, e.g. 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2,222,000 instead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of  2”222’000.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Use numbers with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a comma up from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4 numbers, e.g. 1000,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but 50,000.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The decimal sign in English is a point,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e.g. 3.5.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Percentages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Use percent sign without a space, e.g. 50%.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Quantities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Add space between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number and unit, e.g.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20 V.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Headlines and chart contents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Capitalize only the first word.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Dimensions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 spaces between numbers and multiplication</a:t>
            </a:r>
            <a:r>
              <a:rPr lang="en-US" altLang="de-DE" sz="15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signs, </a:t>
            </a:r>
            <a:b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e.g. 2 x 3 x 4 mm³.</a:t>
            </a:r>
          </a:p>
          <a:p>
            <a:pPr marL="0" indent="0" algn="l" defTabSz="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Animation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Wipe from left to right </a:t>
            </a:r>
            <a:b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 medium speed.</a:t>
            </a:r>
            <a:endParaRPr lang="en-US" altLang="de-DE" sz="15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2528403" y="9149"/>
            <a:ext cx="2257175" cy="9740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6034" tIns="48017" rIns="96034" bIns="48017">
            <a:spAutoFit/>
          </a:bodyPr>
          <a:lstStyle/>
          <a:p>
            <a:pPr defTabSz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-US" altLang="de-DE" sz="1500" b="1" u="none" dirty="0" smtClean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  <a:endParaRPr lang="en-US" altLang="de-DE" sz="1500" b="1" u="none" noProof="0" dirty="0" smtClean="0"/>
          </a:p>
          <a:p>
            <a:pPr defTabSz="0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u="sng" noProof="0" dirty="0" smtClean="0"/>
              <a:t>TYPOGRAPHY</a:t>
            </a:r>
          </a:p>
          <a:p>
            <a:pPr marL="240084" indent="-240084" defTabSz="0">
              <a:spcBef>
                <a:spcPts val="4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="1" noProof="0" dirty="0" smtClean="0"/>
              <a:t>TDK Blue</a:t>
            </a:r>
            <a:br>
              <a:rPr lang="en-US" altLang="de-DE" sz="1500" b="1" noProof="0" dirty="0" smtClean="0"/>
            </a:br>
            <a:r>
              <a:rPr lang="en-US" altLang="de-DE" sz="1500" b="0" baseline="0" noProof="0" dirty="0" smtClean="0"/>
              <a:t>RGB 0/70/173.</a:t>
            </a:r>
          </a:p>
          <a:p>
            <a:pPr marL="122810" indent="-122810" defTabSz="0">
              <a:spcBef>
                <a:spcPts val="4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noProof="0" dirty="0" smtClean="0"/>
              <a:t>Font and font sizes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Font color black.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Headline Arial bold,</a:t>
            </a:r>
            <a:r>
              <a:rPr lang="en-US" altLang="de-DE" sz="1500" baseline="0" noProof="0" dirty="0" smtClean="0"/>
              <a:t> </a:t>
            </a:r>
            <a:br>
              <a:rPr lang="en-US" altLang="de-DE" sz="1500" baseline="0" noProof="0" dirty="0" smtClean="0"/>
            </a:br>
            <a:r>
              <a:rPr lang="en-US" altLang="de-DE" sz="1500" baseline="0" noProof="0" dirty="0" smtClean="0"/>
              <a:t>26 point, black.</a:t>
            </a:r>
            <a:endParaRPr lang="en-US" altLang="de-DE" sz="1500" noProof="0" dirty="0" smtClean="0"/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Chart content</a:t>
            </a:r>
            <a:r>
              <a:rPr lang="en-US" altLang="de-DE" sz="1500" baseline="0" noProof="0" dirty="0" smtClean="0"/>
              <a:t> </a:t>
            </a:r>
            <a:r>
              <a:rPr lang="en-US" altLang="de-DE" sz="1500" noProof="0" dirty="0" smtClean="0"/>
              <a:t>Arial (Arial Narrow, if necessary), </a:t>
            </a:r>
            <a:br>
              <a:rPr lang="en-US" altLang="de-DE" sz="1500" noProof="0" dirty="0" smtClean="0"/>
            </a:br>
            <a:r>
              <a:rPr lang="en-US" altLang="de-DE" sz="1500" noProof="0" dirty="0" smtClean="0"/>
              <a:t>as a rule: 14 point, black.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Captions Arial Narrow, </a:t>
            </a:r>
            <a:br>
              <a:rPr lang="en-US" altLang="de-DE" sz="1500" noProof="0" dirty="0" smtClean="0"/>
            </a:br>
            <a:r>
              <a:rPr lang="en-US" altLang="de-DE" sz="1500" noProof="0" dirty="0" smtClean="0"/>
              <a:t>as a rule: 12 point, black</a:t>
            </a:r>
            <a:r>
              <a:rPr lang="en-US" altLang="de-DE" sz="1500" baseline="0" noProof="0" dirty="0" smtClean="0"/>
              <a:t>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/>
              <a:t>Not more than 3 point </a:t>
            </a:r>
            <a:br>
              <a:rPr lang="en-US" altLang="de-DE" sz="1500" baseline="0" noProof="0" dirty="0" smtClean="0"/>
            </a:br>
            <a:r>
              <a:rPr lang="en-US" altLang="de-DE" sz="1500" baseline="0" noProof="0" dirty="0" smtClean="0"/>
              <a:t>sizes in one chart.</a:t>
            </a:r>
            <a:r>
              <a:rPr lang="en-US" altLang="de-DE" sz="1500" noProof="0" dirty="0" smtClean="0"/>
              <a:t> </a:t>
            </a:r>
          </a:p>
          <a:p>
            <a:pPr marL="0" indent="0" defTabSz="0">
              <a:spcBef>
                <a:spcPts val="4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noProof="0" dirty="0" smtClean="0"/>
              <a:t>Enumerations</a:t>
            </a:r>
            <a:endParaRPr lang="en-US" altLang="de-DE" sz="1500" noProof="0" dirty="0" smtClean="0"/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First</a:t>
            </a:r>
            <a:r>
              <a:rPr lang="en-US" altLang="de-DE" sz="1500" baseline="0" noProof="0" dirty="0" smtClean="0"/>
              <a:t> level </a:t>
            </a:r>
            <a:r>
              <a:rPr lang="en-US" altLang="de-DE" sz="1500" baseline="0" noProof="0" dirty="0" smtClean="0">
                <a:solidFill>
                  <a:schemeClr val="accent6"/>
                </a:solidFill>
                <a:latin typeface="Arial"/>
                <a:cs typeface="Arial"/>
              </a:rPr>
              <a:t>●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Black Circle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orange RGB 247/150/70 or in the font color (black).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>
                <a:latin typeface="Arial"/>
                <a:cs typeface="Arial"/>
              </a:rPr>
              <a:t>Second level ¬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Not Sign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in black.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>
                <a:latin typeface="Arial"/>
                <a:cs typeface="Arial"/>
              </a:rPr>
              <a:t>Third level ○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White Circle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in black.</a:t>
            </a:r>
          </a:p>
          <a:p>
            <a:pPr marL="240084" marR="0" indent="-240084" algn="l" defTabSz="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tabLst>
                <a:tab pos="0" algn="l"/>
              </a:tabLst>
              <a:defRPr/>
            </a:pPr>
            <a:r>
              <a:rPr lang="en-US" altLang="de-DE" sz="1500" noProof="0" dirty="0" smtClean="0"/>
              <a:t>100% of the font size.</a:t>
            </a:r>
          </a:p>
          <a:p>
            <a:pPr marL="0" indent="0" defTabSz="0">
              <a:spcBef>
                <a:spcPts val="400"/>
              </a:spcBef>
              <a:buClrTx/>
              <a:buFontTx/>
              <a:buNone/>
            </a:pPr>
            <a:r>
              <a:rPr lang="en-US" altLang="de-DE" sz="1500" b="1" noProof="0" dirty="0" smtClean="0"/>
              <a:t>Bottom line </a:t>
            </a:r>
            <a:r>
              <a:rPr lang="en-US" altLang="de-DE" sz="1500" b="0" noProof="0" dirty="0" smtClean="0"/>
              <a:t>(Master)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noProof="0" dirty="0" smtClean="0"/>
              <a:t>Don’t forget to fill in the presentation</a:t>
            </a:r>
            <a:r>
              <a:rPr lang="en-US" altLang="de-DE" sz="1500" baseline="0" noProof="0" dirty="0" smtClean="0"/>
              <a:t> </a:t>
            </a:r>
            <a:r>
              <a:rPr lang="en-US" altLang="de-DE" sz="1500" noProof="0" dirty="0" smtClean="0"/>
              <a:t>topic (left side) 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noProof="0" dirty="0" smtClean="0"/>
              <a:t>and the editors</a:t>
            </a:r>
            <a:r>
              <a:rPr lang="en-US" altLang="de-DE" sz="1500" baseline="0" noProof="0" dirty="0" smtClean="0"/>
              <a:t> notes (right side).</a:t>
            </a:r>
          </a:p>
          <a:p>
            <a:pPr marL="0" indent="0" defTabSz="0">
              <a:spcBef>
                <a:spcPts val="400"/>
              </a:spcBef>
              <a:buClrTx/>
              <a:buFontTx/>
              <a:buNone/>
            </a:pPr>
            <a:r>
              <a:rPr lang="en-US" altLang="de-DE" sz="1500" b="1" baseline="0" noProof="0" dirty="0" smtClean="0"/>
              <a:t>Colors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baseline="0" noProof="0" dirty="0" smtClean="0"/>
              <a:t>Use the predefined design colors.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625840" y="9153"/>
            <a:ext cx="3572510" cy="75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sp>
        <p:nvSpPr>
          <p:cNvPr id="12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6" y="3840807"/>
            <a:ext cx="11377613" cy="70293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600" baseline="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735169" y="5792619"/>
            <a:ext cx="4024312" cy="215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</a:rPr>
              <a:t>Department</a:t>
            </a:r>
          </a:p>
        </p:txBody>
      </p:sp>
      <p:sp>
        <p:nvSpPr>
          <p:cNvPr id="14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736455" y="5985216"/>
            <a:ext cx="4024312" cy="1962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</a:rPr>
              <a:t>Location, Country</a:t>
            </a:r>
          </a:p>
        </p:txBody>
      </p:sp>
      <p:sp>
        <p:nvSpPr>
          <p:cNvPr id="15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735039" y="6176036"/>
            <a:ext cx="4024312" cy="1962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 baseline="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  <a:cs typeface="Arial" charset="0"/>
              </a:rPr>
              <a:t>Month</a:t>
            </a:r>
            <a:r>
              <a:rPr lang="en-US" altLang="de-DE" sz="1200" dirty="0" smtClean="0">
                <a:solidFill>
                  <a:srgbClr val="000000"/>
                </a:solidFill>
              </a:rPr>
              <a:t> DD, YYYY</a:t>
            </a:r>
            <a:endParaRPr lang="en-US" altLang="de-DE" sz="1200" dirty="0">
              <a:solidFill>
                <a:srgbClr val="000000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0" y="6403378"/>
            <a:ext cx="121983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36" y="890423"/>
            <a:ext cx="5772950" cy="540000"/>
          </a:xfrm>
          <a:prstGeom prst="rect">
            <a:avLst/>
          </a:prstGeom>
        </p:spPr>
      </p:pic>
      <p:sp>
        <p:nvSpPr>
          <p:cNvPr id="19" name="Textfeld 15"/>
          <p:cNvSpPr txBox="1"/>
          <p:nvPr userDrawn="1"/>
        </p:nvSpPr>
        <p:spPr>
          <a:xfrm>
            <a:off x="7783394" y="5229994"/>
            <a:ext cx="3999974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6"/>
              </a:buClr>
              <a:buSzPct val="100000"/>
              <a:buFont typeface="Arial" panose="020B0604020202020204" pitchFamily="34" charset="0"/>
              <a:buNone/>
            </a:pP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TDK-Micronas GmbH</a:t>
            </a:r>
          </a:p>
        </p:txBody>
      </p:sp>
      <p:sp>
        <p:nvSpPr>
          <p:cNvPr id="20" name="Textfeld 15"/>
          <p:cNvSpPr txBox="1"/>
          <p:nvPr userDrawn="1"/>
        </p:nvSpPr>
        <p:spPr>
          <a:xfrm>
            <a:off x="7783394" y="5467549"/>
            <a:ext cx="3999974" cy="1751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  <a:cs typeface="Arial" charset="0"/>
              </a:rPr>
              <a:t> Magnetic Sensors </a:t>
            </a:r>
            <a:r>
              <a:rPr lang="en-US" altLang="de-DE" sz="1200" dirty="0" smtClean="0">
                <a:solidFill>
                  <a:srgbClr val="000000"/>
                </a:solidFill>
              </a:rPr>
              <a:t>Business Group</a:t>
            </a:r>
          </a:p>
        </p:txBody>
      </p:sp>
    </p:spTree>
    <p:extLst>
      <p:ext uri="{BB962C8B-B14F-4D97-AF65-F5344CB8AC3E}">
        <p14:creationId xmlns:p14="http://schemas.microsoft.com/office/powerpoint/2010/main" val="206793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270000"/>
            <a:ext cx="11376644" cy="504011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 2 (additional in case of second line)</a:t>
            </a:r>
            <a:br>
              <a:rPr lang="en-US" dirty="0" smtClean="0"/>
            </a:br>
            <a:r>
              <a:rPr lang="en-US" dirty="0" smtClean="0"/>
              <a:t>Headline 1 (in case of one line only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7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Titel MICR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270000"/>
            <a:ext cx="11385550" cy="504031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endParaRPr lang="en-US" dirty="0"/>
          </a:p>
        </p:txBody>
      </p:sp>
      <p:sp>
        <p:nvSpPr>
          <p:cNvPr id="11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  <p:pic>
        <p:nvPicPr>
          <p:cNvPr id="7" name="Picture 7" descr="Micronas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01" y="868790"/>
            <a:ext cx="1124664" cy="18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62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de-DE" dirty="0" err="1" smtClean="0"/>
              <a:t>Only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7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t Titel MICR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Only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endParaRPr lang="en-US" dirty="0"/>
          </a:p>
        </p:txBody>
      </p:sp>
      <p:pic>
        <p:nvPicPr>
          <p:cNvPr id="3" name="Picture 7" descr="Micronas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01" y="868790"/>
            <a:ext cx="1124664" cy="18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409579" y="6048309"/>
            <a:ext cx="1137761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sz="1900" b="1" dirty="0" smtClean="0"/>
              <a:t>www.micronas.com</a:t>
            </a:r>
            <a:endParaRPr lang="en-US" altLang="de-DE" sz="1900" b="1" dirty="0">
              <a:sym typeface="Symbol" pitchFamily="18" charset="2"/>
            </a:endParaRPr>
          </a:p>
        </p:txBody>
      </p:sp>
      <p:pic>
        <p:nvPicPr>
          <p:cNvPr id="4" name="Picture 7" descr="TDK CI Mark_blue_RGB_highr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04" y="2880667"/>
            <a:ext cx="2680247" cy="6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8625840" y="9153"/>
            <a:ext cx="3572510" cy="75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 userDrawn="1"/>
        </p:nvSpPr>
        <p:spPr>
          <a:xfrm>
            <a:off x="0" y="6403378"/>
            <a:ext cx="121983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043" y="208333"/>
            <a:ext cx="7698033" cy="79260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 smtClean="0"/>
              <a:t>Headline 2 (additional in case of second line)</a:t>
            </a:r>
            <a:br>
              <a:rPr lang="en-US" dirty="0" smtClean="0"/>
            </a:br>
            <a:r>
              <a:rPr lang="en-US" dirty="0" smtClean="0"/>
              <a:t>Headline 1 (in case of one line only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7203" y="1269453"/>
            <a:ext cx="11351540" cy="50548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1" name="Text Box 272"/>
          <p:cNvSpPr txBox="1">
            <a:spLocks noChangeArrowheads="1"/>
          </p:cNvSpPr>
          <p:nvPr userDrawn="1"/>
        </p:nvSpPr>
        <p:spPr bwMode="auto">
          <a:xfrm>
            <a:off x="11643945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60449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3" name="Text Box 285"/>
          <p:cNvSpPr txBox="1">
            <a:spLocks noChangeArrowheads="1"/>
          </p:cNvSpPr>
          <p:nvPr userDrawn="1"/>
        </p:nvSpPr>
        <p:spPr bwMode="auto">
          <a:xfrm>
            <a:off x="5995362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4" name="Text Box 286"/>
          <p:cNvSpPr txBox="1">
            <a:spLocks noChangeArrowheads="1"/>
          </p:cNvSpPr>
          <p:nvPr userDrawn="1"/>
        </p:nvSpPr>
        <p:spPr bwMode="auto">
          <a:xfrm>
            <a:off x="12275436" y="6247322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15" name="Text Box 291"/>
          <p:cNvSpPr txBox="1">
            <a:spLocks noChangeArrowheads="1"/>
          </p:cNvSpPr>
          <p:nvPr userDrawn="1"/>
        </p:nvSpPr>
        <p:spPr bwMode="auto">
          <a:xfrm>
            <a:off x="12218478" y="119248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16" name="Text Box 280"/>
          <p:cNvSpPr txBox="1">
            <a:spLocks noChangeArrowheads="1"/>
          </p:cNvSpPr>
          <p:nvPr userDrawn="1"/>
        </p:nvSpPr>
        <p:spPr bwMode="auto">
          <a:xfrm>
            <a:off x="12218478" y="46236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17" name="Text Box 278"/>
          <p:cNvSpPr txBox="1">
            <a:spLocks noChangeArrowheads="1"/>
          </p:cNvSpPr>
          <p:nvPr userDrawn="1"/>
        </p:nvSpPr>
        <p:spPr bwMode="auto">
          <a:xfrm>
            <a:off x="5995362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8" name="Text Box 279"/>
          <p:cNvSpPr txBox="1">
            <a:spLocks noChangeArrowheads="1"/>
          </p:cNvSpPr>
          <p:nvPr userDrawn="1"/>
        </p:nvSpPr>
        <p:spPr bwMode="auto">
          <a:xfrm>
            <a:off x="260449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9" name="Text Box 281"/>
          <p:cNvSpPr txBox="1">
            <a:spLocks noChangeArrowheads="1"/>
          </p:cNvSpPr>
          <p:nvPr userDrawn="1"/>
        </p:nvSpPr>
        <p:spPr bwMode="auto">
          <a:xfrm>
            <a:off x="11643945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0" name="Text Box 286"/>
          <p:cNvSpPr txBox="1">
            <a:spLocks noChangeArrowheads="1"/>
          </p:cNvSpPr>
          <p:nvPr userDrawn="1"/>
        </p:nvSpPr>
        <p:spPr bwMode="auto">
          <a:xfrm>
            <a:off x="-258744" y="6247322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1" name="Text Box 291"/>
          <p:cNvSpPr txBox="1">
            <a:spLocks noChangeArrowheads="1"/>
          </p:cNvSpPr>
          <p:nvPr userDrawn="1"/>
        </p:nvSpPr>
        <p:spPr bwMode="auto">
          <a:xfrm>
            <a:off x="-315702" y="119248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22" name="Text Box 280"/>
          <p:cNvSpPr txBox="1">
            <a:spLocks noChangeArrowheads="1"/>
          </p:cNvSpPr>
          <p:nvPr userDrawn="1"/>
        </p:nvSpPr>
        <p:spPr bwMode="auto">
          <a:xfrm>
            <a:off x="-315702" y="46236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3" name="Text Box 285"/>
          <p:cNvSpPr txBox="1">
            <a:spLocks noChangeArrowheads="1"/>
          </p:cNvSpPr>
          <p:nvPr userDrawn="1"/>
        </p:nvSpPr>
        <p:spPr bwMode="auto">
          <a:xfrm>
            <a:off x="7991801" y="-228336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5,60</a:t>
            </a:r>
          </a:p>
        </p:txBody>
      </p:sp>
      <p:sp>
        <p:nvSpPr>
          <p:cNvPr id="30" name="Text Box 244"/>
          <p:cNvSpPr txBox="1">
            <a:spLocks noChangeArrowheads="1"/>
          </p:cNvSpPr>
          <p:nvPr userDrawn="1"/>
        </p:nvSpPr>
        <p:spPr bwMode="auto">
          <a:xfrm>
            <a:off x="417201" y="6528483"/>
            <a:ext cx="8408985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de-DE" sz="13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topic</a:t>
            </a:r>
            <a:endParaRPr lang="en-US" altLang="de-DE" sz="1300" b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  <p:sp>
        <p:nvSpPr>
          <p:cNvPr id="32" name="Text Box 304"/>
          <p:cNvSpPr txBox="1">
            <a:spLocks noChangeArrowheads="1"/>
          </p:cNvSpPr>
          <p:nvPr userDrawn="1"/>
        </p:nvSpPr>
        <p:spPr bwMode="auto">
          <a:xfrm>
            <a:off x="8826191" y="6460042"/>
            <a:ext cx="29610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1100" b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lang="en-US" altLang="de-DE" sz="11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TDK-Micronas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 YYYY</a:t>
            </a:r>
            <a:endParaRPr lang="en-US" altLang="de-DE" sz="1100" baseline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Department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MM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/YY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kern="12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 </a:t>
            </a:r>
            <a:fld id="{CC0C4A1D-6455-4829-8626-A0F8587C9CE2}" type="slidenum">
              <a:rPr lang="en-US" altLang="de-DE" sz="11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>
                <a:lnSpc>
                  <a:spcPct val="100000"/>
                </a:lnSpc>
                <a:defRPr/>
              </a:pPr>
              <a:t>‹Nr.›</a:t>
            </a:fld>
            <a:endParaRPr lang="en-US" altLang="de-DE" sz="1100" baseline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55" y="313009"/>
            <a:ext cx="3001934" cy="2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dt="0"/>
  <p:txStyles>
    <p:titleStyle>
      <a:lvl1pPr algn="l" defTabSz="1219627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43503" indent="-243503" algn="l" defTabSz="1219627" rtl="0" eaLnBrk="1" latinLnBrk="0" hangingPunct="1">
        <a:spcBef>
          <a:spcPts val="0"/>
        </a:spcBef>
        <a:buClr>
          <a:schemeClr val="accent6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78534" indent="-224445" algn="l" defTabSz="1219627" rtl="0" eaLnBrk="1" latinLnBrk="0" hangingPunct="1">
        <a:spcBef>
          <a:spcPts val="0"/>
        </a:spcBef>
        <a:buFont typeface="Arial" panose="020B0604020202020204" pitchFamily="34" charset="0"/>
        <a:buChar char="¬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2037" indent="-213859" algn="l" defTabSz="1219627" rtl="0" eaLnBrk="1" latinLnBrk="0" hangingPunct="1">
        <a:spcBef>
          <a:spcPts val="0"/>
        </a:spcBef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bias.Hess@Microna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METIS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„Practical, complex and implicit knowledge”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TES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Freiburg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19</a:t>
            </a:r>
            <a:r>
              <a:rPr lang="en-GB" dirty="0" smtClean="0"/>
              <a:t>.08.2020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66527" y="5541312"/>
            <a:ext cx="4177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Tobias Hess</a:t>
            </a:r>
          </a:p>
          <a:p>
            <a:r>
              <a:rPr lang="de-DE" dirty="0" smtClean="0">
                <a:hlinkClick r:id="rId2"/>
              </a:rPr>
              <a:t>Tobias.Hess@Micronas.com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5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 </a:t>
            </a:r>
            <a:r>
              <a:rPr lang="de-DE" dirty="0" err="1"/>
              <a:t>and</a:t>
            </a:r>
            <a:r>
              <a:rPr lang="de-DE" dirty="0"/>
              <a:t> REARANGE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326114" y="2997746"/>
          <a:ext cx="3036758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379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518379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HEAD_NUM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20" y="1341562"/>
          <a:ext cx="6357276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546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514998" y="3902922"/>
          <a:ext cx="2371280" cy="124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640">
                  <a:extLst>
                    <a:ext uri="{9D8B030D-6E8A-4147-A177-3AD203B41FA5}">
                      <a16:colId xmlns:a16="http://schemas.microsoft.com/office/drawing/2014/main" val="3572470608"/>
                    </a:ext>
                  </a:extLst>
                </a:gridCol>
                <a:gridCol w="1185640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Dummy_01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0024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87386" y="3441257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0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SORT </a:t>
            </a:r>
            <a:r>
              <a:rPr lang="de-DE" noProof="0" dirty="0" err="1" smtClean="0"/>
              <a:t>special</a:t>
            </a:r>
            <a:r>
              <a:rPr lang="de-DE" noProof="0" dirty="0" smtClean="0"/>
              <a:t> </a:t>
            </a:r>
            <a:r>
              <a:rPr lang="de-DE" noProof="0" dirty="0" err="1" smtClean="0"/>
              <a:t>case</a:t>
            </a:r>
            <a:r>
              <a:rPr lang="de-DE" noProof="0" dirty="0" smtClean="0"/>
              <a:t> PTR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194519" y="2925738"/>
          <a:ext cx="4176465" cy="139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59995319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802660013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716409218"/>
                    </a:ext>
                  </a:extLst>
                </a:gridCol>
              </a:tblGrid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3737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HEAD_NUM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20" y="1341562"/>
          <a:ext cx="6357276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546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514998" y="3902922"/>
          <a:ext cx="2371280" cy="124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640">
                  <a:extLst>
                    <a:ext uri="{9D8B030D-6E8A-4147-A177-3AD203B41FA5}">
                      <a16:colId xmlns:a16="http://schemas.microsoft.com/office/drawing/2014/main" val="3572470608"/>
                    </a:ext>
                  </a:extLst>
                </a:gridCol>
                <a:gridCol w="1185640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Dummy_01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0024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0" y="4319043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used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sorting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1706687" y="4674726"/>
            <a:ext cx="231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Hardcoded</a:t>
            </a:r>
            <a:r>
              <a:rPr lang="de-DE" sz="1600" dirty="0" smtClean="0"/>
              <a:t>: </a:t>
            </a:r>
            <a:r>
              <a:rPr lang="de-DE" sz="1600" dirty="0" err="1"/>
              <a:t>d</a:t>
            </a:r>
            <a:r>
              <a:rPr lang="de-DE" sz="1600" dirty="0" err="1" smtClean="0"/>
              <a:t>irectly</a:t>
            </a:r>
            <a:r>
              <a:rPr lang="de-DE" sz="1600" dirty="0" smtClean="0"/>
              <a:t> in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Data-</a:t>
            </a:r>
            <a:r>
              <a:rPr lang="de-DE" sz="1600" dirty="0" err="1" smtClean="0"/>
              <a:t>Fram</a:t>
            </a:r>
            <a:endParaRPr lang="de-DE" sz="1600" dirty="0"/>
          </a:p>
        </p:txBody>
      </p:sp>
      <p:sp>
        <p:nvSpPr>
          <p:cNvPr id="8" name="Rechteck 7"/>
          <p:cNvSpPr/>
          <p:nvPr/>
        </p:nvSpPr>
        <p:spPr>
          <a:xfrm>
            <a:off x="4487386" y="3441257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dynamic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6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PTR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194519" y="2925738"/>
          <a:ext cx="4176465" cy="139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59995319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802660013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716409218"/>
                    </a:ext>
                  </a:extLst>
                </a:gridCol>
              </a:tblGrid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3737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HEAD_NUM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19" y="1413570"/>
          <a:ext cx="7488831" cy="124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833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62865678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859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514998" y="3902922"/>
          <a:ext cx="4608512" cy="1560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57247060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07382819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73637422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3262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Dummy_01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0024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4487386" y="3441257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dynamic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4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smtClean="0"/>
              <a:t>PRR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194519" y="2925738"/>
          <a:ext cx="4176465" cy="108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59995319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802660013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716409218"/>
                    </a:ext>
                  </a:extLst>
                </a:gridCol>
              </a:tblGrid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PRR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HEAD_NUM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PART_ID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HARD_BIN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X_COORD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19" y="1413570"/>
          <a:ext cx="7488831" cy="124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833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62865678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859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514998" y="3902922"/>
          <a:ext cx="4608512" cy="1560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57247060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07382819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73637422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3262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Dummy_01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0024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4487386" y="3441257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dynamic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4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smtClean="0"/>
              <a:t>PRR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194519" y="2925738"/>
          <a:ext cx="4176465" cy="108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59995319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802660013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716409218"/>
                    </a:ext>
                  </a:extLst>
                </a:gridCol>
              </a:tblGrid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PRR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HEAD_NUM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PART_ID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HARD_BIN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X_COORD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###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19" y="1413570"/>
          <a:ext cx="7488831" cy="124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833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62865678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859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514994" y="3902922"/>
          <a:ext cx="6336708" cy="1560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118">
                  <a:extLst>
                    <a:ext uri="{9D8B030D-6E8A-4147-A177-3AD203B41FA5}">
                      <a16:colId xmlns:a16="http://schemas.microsoft.com/office/drawing/2014/main" val="3572470608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1073828199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1736374229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643060235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57228921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3262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PRR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HARD_BIN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X_CORD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Dummy_01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0024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4487386" y="3441257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dynamic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8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 </a:t>
            </a:r>
            <a:r>
              <a:rPr lang="de-DE" dirty="0" err="1" smtClean="0"/>
              <a:t>and</a:t>
            </a:r>
            <a:r>
              <a:rPr lang="de-DE" dirty="0" smtClean="0"/>
              <a:t> REARANGE</a:t>
            </a:r>
            <a:endParaRPr lang="de-DE" noProof="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19" y="1413570"/>
          <a:ext cx="7488831" cy="124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833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62865678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859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#1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514994" y="3501802"/>
          <a:ext cx="6336708" cy="249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118">
                  <a:extLst>
                    <a:ext uri="{9D8B030D-6E8A-4147-A177-3AD203B41FA5}">
                      <a16:colId xmlns:a16="http://schemas.microsoft.com/office/drawing/2014/main" val="3572470608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1073828199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1736374229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643060235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57228921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3262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PRR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HARD_BIN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X_CORD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002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4597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4018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32670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194519" y="2925738"/>
          <a:ext cx="4176465" cy="139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59995319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802660013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716409218"/>
                    </a:ext>
                  </a:extLst>
                </a:gridCol>
              </a:tblGrid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3737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HEAD_NUM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#2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4514994" y="3040137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dynamic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8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 </a:t>
            </a:r>
            <a:r>
              <a:rPr lang="de-DE" dirty="0" err="1"/>
              <a:t>and</a:t>
            </a:r>
            <a:r>
              <a:rPr lang="de-DE" dirty="0"/>
              <a:t> REARANGE</a:t>
            </a:r>
            <a:endParaRPr lang="de-DE" noProof="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19" y="1413570"/>
          <a:ext cx="7488831" cy="124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833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62865678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859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#1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517634" y="3501802"/>
          <a:ext cx="6984775" cy="249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25">
                  <a:extLst>
                    <a:ext uri="{9D8B030D-6E8A-4147-A177-3AD203B41FA5}">
                      <a16:colId xmlns:a16="http://schemas.microsoft.com/office/drawing/2014/main" val="3572470608"/>
                    </a:ext>
                  </a:extLst>
                </a:gridCol>
                <a:gridCol w="997825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997825">
                  <a:extLst>
                    <a:ext uri="{9D8B030D-6E8A-4147-A177-3AD203B41FA5}">
                      <a16:colId xmlns:a16="http://schemas.microsoft.com/office/drawing/2014/main" val="1073828199"/>
                    </a:ext>
                  </a:extLst>
                </a:gridCol>
                <a:gridCol w="997825">
                  <a:extLst>
                    <a:ext uri="{9D8B030D-6E8A-4147-A177-3AD203B41FA5}">
                      <a16:colId xmlns:a16="http://schemas.microsoft.com/office/drawing/2014/main" val="1736374229"/>
                    </a:ext>
                  </a:extLst>
                </a:gridCol>
                <a:gridCol w="997825">
                  <a:extLst>
                    <a:ext uri="{9D8B030D-6E8A-4147-A177-3AD203B41FA5}">
                      <a16:colId xmlns:a16="http://schemas.microsoft.com/office/drawing/2014/main" val="867892446"/>
                    </a:ext>
                  </a:extLst>
                </a:gridCol>
                <a:gridCol w="997825">
                  <a:extLst>
                    <a:ext uri="{9D8B030D-6E8A-4147-A177-3AD203B41FA5}">
                      <a16:colId xmlns:a16="http://schemas.microsoft.com/office/drawing/2014/main" val="2643060235"/>
                    </a:ext>
                  </a:extLst>
                </a:gridCol>
                <a:gridCol w="997825">
                  <a:extLst>
                    <a:ext uri="{9D8B030D-6E8A-4147-A177-3AD203B41FA5}">
                      <a16:colId xmlns:a16="http://schemas.microsoft.com/office/drawing/2014/main" val="57228921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3262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PRR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HARD_BIN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X_CORD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#1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#1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002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#1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4597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###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#1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4018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Dummy_00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#2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32670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194519" y="2925738"/>
          <a:ext cx="4176465" cy="139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59995319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802660013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716409218"/>
                    </a:ext>
                  </a:extLst>
                </a:gridCol>
              </a:tblGrid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PTR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3737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HEAD_NUM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RESULT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TEST_FLG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LO_SPEC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#2</a:t>
                      </a:r>
                      <a:endParaRPr lang="de-DE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cxnSp>
        <p:nvCxnSpPr>
          <p:cNvPr id="3" name="Gerader Verbinder 2"/>
          <p:cNvCxnSpPr/>
          <p:nvPr/>
        </p:nvCxnSpPr>
        <p:spPr>
          <a:xfrm flipH="1" flipV="1">
            <a:off x="10059615" y="1557586"/>
            <a:ext cx="1368152" cy="1224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10203631" y="1629594"/>
            <a:ext cx="1224136" cy="129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514994" y="3040137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4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07043" y="3477392"/>
            <a:ext cx="3672408" cy="2738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Comunication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Option 1: </a:t>
            </a:r>
            <a:r>
              <a:rPr lang="de-DE" dirty="0" err="1" smtClean="0"/>
              <a:t>Temporary</a:t>
            </a:r>
            <a:r>
              <a:rPr lang="de-DE" dirty="0" smtClean="0"/>
              <a:t> HDF5 on TCC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9524" y="4178057"/>
            <a:ext cx="2593166" cy="1256162"/>
            <a:chOff x="554559" y="4350571"/>
            <a:chExt cx="2588327" cy="1224136"/>
          </a:xfrm>
        </p:grpSpPr>
        <p:sp>
          <p:nvSpPr>
            <p:cNvPr id="4" name="Rechteck 3"/>
            <p:cNvSpPr/>
            <p:nvPr/>
          </p:nvSpPr>
          <p:spPr>
            <a:xfrm>
              <a:off x="554559" y="4350571"/>
              <a:ext cx="2588327" cy="1224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58544" y="4350571"/>
              <a:ext cx="2366737" cy="32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</a:rPr>
                <a:t>HDF5 Container: STDF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5379095" y="3136824"/>
            <a:ext cx="3672408" cy="30787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5595119" y="3695336"/>
            <a:ext cx="3416546" cy="2376264"/>
            <a:chOff x="554559" y="4350571"/>
            <a:chExt cx="1931091" cy="1224136"/>
          </a:xfrm>
        </p:grpSpPr>
        <p:sp>
          <p:nvSpPr>
            <p:cNvPr id="12" name="Rechteck 11"/>
            <p:cNvSpPr/>
            <p:nvPr/>
          </p:nvSpPr>
          <p:spPr>
            <a:xfrm>
              <a:off x="554559" y="4350571"/>
              <a:ext cx="1872208" cy="1224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002260" y="4350571"/>
              <a:ext cx="1483390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</a:rPr>
                <a:t>HDF5 Container: MLOT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834320" y="346450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TCC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632886" y="313682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29962" y="1354916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Create a temporary HDF5 container on the TCC, that is melted in the HDF5 container on a Server. If no container with the corresponding MLOT exists melt = create</a:t>
            </a:r>
            <a:endParaRPr lang="en-GB" sz="1600" dirty="0"/>
          </a:p>
        </p:txBody>
      </p:sp>
      <p:cxnSp>
        <p:nvCxnSpPr>
          <p:cNvPr id="18" name="Gerade Verbindung mit Pfeil 17"/>
          <p:cNvCxnSpPr>
            <a:stCxn id="4" idx="3"/>
          </p:cNvCxnSpPr>
          <p:nvPr/>
        </p:nvCxnSpPr>
        <p:spPr>
          <a:xfrm>
            <a:off x="3432690" y="4806138"/>
            <a:ext cx="2579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6025856" y="4271399"/>
            <a:ext cx="1153439" cy="1008113"/>
            <a:chOff x="554559" y="4350571"/>
            <a:chExt cx="1872208" cy="1224136"/>
          </a:xfrm>
        </p:grpSpPr>
        <p:sp>
          <p:nvSpPr>
            <p:cNvPr id="20" name="Rechteck 19"/>
            <p:cNvSpPr/>
            <p:nvPr/>
          </p:nvSpPr>
          <p:spPr>
            <a:xfrm>
              <a:off x="554559" y="4350571"/>
              <a:ext cx="1872208" cy="1224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58544" y="4350571"/>
              <a:ext cx="184386" cy="32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474878" y="4271398"/>
            <a:ext cx="1153439" cy="1008113"/>
            <a:chOff x="554559" y="4350571"/>
            <a:chExt cx="1872208" cy="1224136"/>
          </a:xfrm>
        </p:grpSpPr>
        <p:sp>
          <p:nvSpPr>
            <p:cNvPr id="28" name="Rechteck 27"/>
            <p:cNvSpPr/>
            <p:nvPr/>
          </p:nvSpPr>
          <p:spPr>
            <a:xfrm>
              <a:off x="554559" y="4350571"/>
              <a:ext cx="1872208" cy="1224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658544" y="4350571"/>
              <a:ext cx="184386" cy="32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4403317" y="449836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Melt</a:t>
            </a:r>
            <a:r>
              <a:rPr lang="de-DE" sz="1400" dirty="0" smtClean="0"/>
              <a:t> in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4079451" y="5639552"/>
            <a:ext cx="1515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089960" y="566908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Optional </a:t>
            </a:r>
            <a:r>
              <a:rPr lang="de-DE" sz="1400" dirty="0" err="1" smtClean="0"/>
              <a:t>fetch</a:t>
            </a:r>
            <a:endParaRPr lang="de-DE" sz="1400" dirty="0"/>
          </a:p>
        </p:txBody>
      </p:sp>
      <p:sp>
        <p:nvSpPr>
          <p:cNvPr id="34" name="Rechteck 33"/>
          <p:cNvSpPr/>
          <p:nvPr/>
        </p:nvSpPr>
        <p:spPr>
          <a:xfrm>
            <a:off x="6567227" y="2032718"/>
            <a:ext cx="1368152" cy="6769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CAM3</a:t>
            </a:r>
            <a:endParaRPr lang="en-GB" sz="1800" dirty="0"/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>
            <a:off x="7251303" y="2709713"/>
            <a:ext cx="0" cy="39881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329811" y="2769130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Collect</a:t>
            </a:r>
            <a:r>
              <a:rPr lang="de-DE" sz="1400" dirty="0" smtClean="0"/>
              <a:t> </a:t>
            </a:r>
            <a:r>
              <a:rPr lang="de-DE" sz="1400" dirty="0" err="1" smtClean="0"/>
              <a:t>meta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3096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07043" y="3477392"/>
            <a:ext cx="3672408" cy="2738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Comunication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Option 1: </a:t>
            </a:r>
            <a:r>
              <a:rPr lang="de-DE" dirty="0" err="1" smtClean="0"/>
              <a:t>Temporary</a:t>
            </a:r>
            <a:r>
              <a:rPr lang="de-DE" dirty="0" smtClean="0"/>
              <a:t> HDF5 on TCC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9524" y="4178057"/>
            <a:ext cx="2593166" cy="1256162"/>
            <a:chOff x="554559" y="4350571"/>
            <a:chExt cx="2588327" cy="1224136"/>
          </a:xfrm>
        </p:grpSpPr>
        <p:sp>
          <p:nvSpPr>
            <p:cNvPr id="4" name="Rechteck 3"/>
            <p:cNvSpPr/>
            <p:nvPr/>
          </p:nvSpPr>
          <p:spPr>
            <a:xfrm>
              <a:off x="554559" y="4350571"/>
              <a:ext cx="2588327" cy="1224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58544" y="4350571"/>
              <a:ext cx="2366737" cy="32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</a:rPr>
                <a:t>HDF5 Container: STDF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5379095" y="3136824"/>
            <a:ext cx="3672408" cy="30787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5595119" y="3695336"/>
            <a:ext cx="3416546" cy="2376264"/>
            <a:chOff x="554559" y="4350571"/>
            <a:chExt cx="1931091" cy="1224136"/>
          </a:xfrm>
        </p:grpSpPr>
        <p:sp>
          <p:nvSpPr>
            <p:cNvPr id="12" name="Rechteck 11"/>
            <p:cNvSpPr/>
            <p:nvPr/>
          </p:nvSpPr>
          <p:spPr>
            <a:xfrm>
              <a:off x="554559" y="4350571"/>
              <a:ext cx="1872208" cy="1224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002260" y="4350571"/>
              <a:ext cx="1483390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</a:rPr>
                <a:t>HDF5 Container: MLOT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834320" y="346450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TCC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632886" y="313682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29962" y="1354916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Create a temporary HDF5 container on the TCC, that is melted in the HDF5 container on a Server. If no container with the corresponding MLOT exists melt = create</a:t>
            </a:r>
            <a:endParaRPr lang="en-GB" sz="1600" dirty="0"/>
          </a:p>
        </p:txBody>
      </p:sp>
      <p:cxnSp>
        <p:nvCxnSpPr>
          <p:cNvPr id="18" name="Gerade Verbindung mit Pfeil 17"/>
          <p:cNvCxnSpPr>
            <a:stCxn id="4" idx="3"/>
          </p:cNvCxnSpPr>
          <p:nvPr/>
        </p:nvCxnSpPr>
        <p:spPr>
          <a:xfrm>
            <a:off x="3432690" y="4806138"/>
            <a:ext cx="2579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6025856" y="4271399"/>
            <a:ext cx="1153439" cy="1008113"/>
            <a:chOff x="554559" y="4350571"/>
            <a:chExt cx="1872208" cy="1224136"/>
          </a:xfrm>
        </p:grpSpPr>
        <p:sp>
          <p:nvSpPr>
            <p:cNvPr id="20" name="Rechteck 19"/>
            <p:cNvSpPr/>
            <p:nvPr/>
          </p:nvSpPr>
          <p:spPr>
            <a:xfrm>
              <a:off x="554559" y="4350571"/>
              <a:ext cx="1872208" cy="1224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58544" y="4350571"/>
              <a:ext cx="184386" cy="32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474878" y="4271398"/>
            <a:ext cx="1153439" cy="1008113"/>
            <a:chOff x="554559" y="4350571"/>
            <a:chExt cx="1872208" cy="1224136"/>
          </a:xfrm>
        </p:grpSpPr>
        <p:sp>
          <p:nvSpPr>
            <p:cNvPr id="28" name="Rechteck 27"/>
            <p:cNvSpPr/>
            <p:nvPr/>
          </p:nvSpPr>
          <p:spPr>
            <a:xfrm>
              <a:off x="554559" y="4350571"/>
              <a:ext cx="1872208" cy="1224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658544" y="4350571"/>
              <a:ext cx="184386" cy="32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4403317" y="449836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Melt</a:t>
            </a:r>
            <a:r>
              <a:rPr lang="de-DE" sz="1400" dirty="0" smtClean="0"/>
              <a:t> in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4079451" y="5639552"/>
            <a:ext cx="1515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089960" y="566908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Optional </a:t>
            </a:r>
            <a:r>
              <a:rPr lang="de-DE" sz="1400" dirty="0" err="1" smtClean="0"/>
              <a:t>fetch</a:t>
            </a:r>
            <a:endParaRPr lang="de-DE" sz="1400" dirty="0"/>
          </a:p>
        </p:txBody>
      </p:sp>
      <p:sp>
        <p:nvSpPr>
          <p:cNvPr id="34" name="Rechteck 33"/>
          <p:cNvSpPr/>
          <p:nvPr/>
        </p:nvSpPr>
        <p:spPr>
          <a:xfrm>
            <a:off x="6567227" y="2032718"/>
            <a:ext cx="1368152" cy="6769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CAM3</a:t>
            </a:r>
            <a:endParaRPr lang="en-GB" sz="1800" dirty="0"/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>
            <a:off x="7251303" y="2709713"/>
            <a:ext cx="0" cy="39881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329811" y="2769130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Collect</a:t>
            </a:r>
            <a:r>
              <a:rPr lang="de-DE" sz="1400" dirty="0" smtClean="0"/>
              <a:t> </a:t>
            </a:r>
            <a:r>
              <a:rPr lang="de-DE" sz="1400" dirty="0" err="1" smtClean="0"/>
              <a:t>meta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2" name="Textfeld 1"/>
          <p:cNvSpPr txBox="1"/>
          <p:nvPr/>
        </p:nvSpPr>
        <p:spPr>
          <a:xfrm>
            <a:off x="708256" y="2152273"/>
            <a:ext cx="4160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I</a:t>
            </a:r>
            <a:r>
              <a:rPr lang="de-DE" dirty="0" smtClean="0"/>
              <a:t>TDF: </a:t>
            </a:r>
            <a:r>
              <a:rPr lang="de-DE" b="1" dirty="0" err="1" smtClean="0"/>
              <a:t>Indexed</a:t>
            </a:r>
            <a:r>
              <a:rPr lang="de-DE" dirty="0" smtClean="0"/>
              <a:t> Test Data File</a:t>
            </a:r>
          </a:p>
          <a:p>
            <a:r>
              <a:rPr lang="de-DE" dirty="0" smtClean="0"/>
              <a:t>Same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STDF 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2930823" y="3045345"/>
            <a:ext cx="792088" cy="111325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9619597" y="1677128"/>
            <a:ext cx="290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</a:t>
            </a:r>
            <a:r>
              <a:rPr lang="de-DE" dirty="0" smtClean="0"/>
              <a:t>TDF: </a:t>
            </a:r>
            <a:r>
              <a:rPr lang="de-DE" b="1" dirty="0" err="1" smtClean="0"/>
              <a:t>Grouped</a:t>
            </a:r>
            <a:r>
              <a:rPr lang="de-DE" dirty="0" smtClean="0"/>
              <a:t> Test Data File</a:t>
            </a:r>
          </a:p>
          <a:p>
            <a:r>
              <a:rPr lang="de-DE" dirty="0" smtClean="0"/>
              <a:t>Multiple ITDFs</a:t>
            </a:r>
            <a:endParaRPr lang="de-DE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8882902" y="2909121"/>
            <a:ext cx="792088" cy="111325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0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Comunication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Option 1: </a:t>
            </a:r>
            <a:r>
              <a:rPr lang="de-DE" dirty="0" err="1" smtClean="0"/>
              <a:t>Temporary</a:t>
            </a:r>
            <a:r>
              <a:rPr lang="de-DE" dirty="0" smtClean="0"/>
              <a:t> HDF5 on TCC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429464" y="1557586"/>
            <a:ext cx="11164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Why ITDF and GTDF? Why two formats and not just directly fuse everything in one? </a:t>
            </a:r>
          </a:p>
          <a:p>
            <a:pPr marL="952713" lvl="1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ITDF would allow to create a direct </a:t>
            </a:r>
            <a:r>
              <a:rPr lang="en-GB" i="1" dirty="0" smtClean="0"/>
              <a:t>copy </a:t>
            </a:r>
            <a:r>
              <a:rPr lang="en-GB" dirty="0" smtClean="0"/>
              <a:t>of an </a:t>
            </a:r>
            <a:r>
              <a:rPr lang="en-GB" dirty="0" err="1" smtClean="0"/>
              <a:t>stdf</a:t>
            </a:r>
            <a:r>
              <a:rPr lang="en-GB" dirty="0" smtClean="0"/>
              <a:t> without knowing the flow or any further information</a:t>
            </a:r>
          </a:p>
          <a:p>
            <a:pPr marL="952713" lvl="1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i="1" dirty="0"/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Open for alternative approaches (I am not 100 % convinced of my suggestion)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0427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Data Flow: Status Quo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243759" y="3466221"/>
            <a:ext cx="1368152" cy="936104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Handler</a:t>
            </a:r>
            <a:endParaRPr lang="en-GB" sz="1800" dirty="0"/>
          </a:p>
        </p:txBody>
      </p:sp>
      <p:sp>
        <p:nvSpPr>
          <p:cNvPr id="8" name="Rechteck 7"/>
          <p:cNvSpPr/>
          <p:nvPr/>
        </p:nvSpPr>
        <p:spPr>
          <a:xfrm>
            <a:off x="1629330" y="3467875"/>
            <a:ext cx="1368152" cy="936104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Tester</a:t>
            </a:r>
            <a:endParaRPr lang="en-GB" sz="1800" dirty="0"/>
          </a:p>
        </p:txBody>
      </p:sp>
      <p:sp>
        <p:nvSpPr>
          <p:cNvPr id="9" name="Rechteck 8"/>
          <p:cNvSpPr/>
          <p:nvPr/>
        </p:nvSpPr>
        <p:spPr>
          <a:xfrm>
            <a:off x="3339865" y="3469529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STDF</a:t>
            </a:r>
            <a:endParaRPr lang="en-GB" sz="1800" dirty="0"/>
          </a:p>
        </p:txBody>
      </p:sp>
      <p:sp>
        <p:nvSpPr>
          <p:cNvPr id="13" name="Rechteck 12"/>
          <p:cNvSpPr/>
          <p:nvPr/>
        </p:nvSpPr>
        <p:spPr>
          <a:xfrm>
            <a:off x="5067727" y="3102944"/>
            <a:ext cx="2242608" cy="166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Test-database:</a:t>
            </a:r>
          </a:p>
          <a:p>
            <a:pPr algn="ctr"/>
            <a:r>
              <a:rPr lang="en-GB" sz="1800" dirty="0" smtClean="0"/>
              <a:t>merge, clean and add meta-data to STDF</a:t>
            </a:r>
            <a:endParaRPr lang="en-GB" sz="1800" dirty="0"/>
          </a:p>
        </p:txBody>
      </p:sp>
      <p:sp>
        <p:nvSpPr>
          <p:cNvPr id="15" name="Rechteck 14"/>
          <p:cNvSpPr/>
          <p:nvPr/>
        </p:nvSpPr>
        <p:spPr>
          <a:xfrm>
            <a:off x="5504955" y="1832670"/>
            <a:ext cx="1368152" cy="9361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SAP</a:t>
            </a:r>
            <a:endParaRPr lang="en-GB" sz="1800" dirty="0"/>
          </a:p>
        </p:txBody>
      </p:sp>
      <p:cxnSp>
        <p:nvCxnSpPr>
          <p:cNvPr id="36" name="Gerade Verbindung mit Pfeil 35"/>
          <p:cNvCxnSpPr>
            <a:stCxn id="8" idx="3"/>
            <a:endCxn id="9" idx="1"/>
          </p:cNvCxnSpPr>
          <p:nvPr/>
        </p:nvCxnSpPr>
        <p:spPr>
          <a:xfrm>
            <a:off x="2997482" y="3935927"/>
            <a:ext cx="342383" cy="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9" idx="3"/>
            <a:endCxn id="13" idx="1"/>
          </p:cNvCxnSpPr>
          <p:nvPr/>
        </p:nvCxnSpPr>
        <p:spPr>
          <a:xfrm flipV="1">
            <a:off x="4708017" y="3934273"/>
            <a:ext cx="359710" cy="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3" idx="0"/>
            <a:endCxn id="15" idx="2"/>
          </p:cNvCxnSpPr>
          <p:nvPr/>
        </p:nvCxnSpPr>
        <p:spPr>
          <a:xfrm flipV="1">
            <a:off x="6189031" y="2768774"/>
            <a:ext cx="0" cy="3341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26418" y="1832670"/>
            <a:ext cx="1368152" cy="93610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XML</a:t>
            </a:r>
            <a:endParaRPr lang="en-GB" sz="1800" dirty="0"/>
          </a:p>
        </p:txBody>
      </p:sp>
      <p:cxnSp>
        <p:nvCxnSpPr>
          <p:cNvPr id="51" name="Gerade Verbindung mit Pfeil 50"/>
          <p:cNvCxnSpPr>
            <a:stCxn id="15" idx="1"/>
            <a:endCxn id="50" idx="3"/>
          </p:cNvCxnSpPr>
          <p:nvPr/>
        </p:nvCxnSpPr>
        <p:spPr>
          <a:xfrm flipH="1">
            <a:off x="2294570" y="2300722"/>
            <a:ext cx="3210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0" idx="2"/>
            <a:endCxn id="7" idx="0"/>
          </p:cNvCxnSpPr>
          <p:nvPr/>
        </p:nvCxnSpPr>
        <p:spPr>
          <a:xfrm flipH="1">
            <a:off x="927835" y="2768774"/>
            <a:ext cx="682659" cy="69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0" idx="2"/>
            <a:endCxn id="8" idx="0"/>
          </p:cNvCxnSpPr>
          <p:nvPr/>
        </p:nvCxnSpPr>
        <p:spPr>
          <a:xfrm>
            <a:off x="1610494" y="2768774"/>
            <a:ext cx="702912" cy="6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76919" y="4785459"/>
            <a:ext cx="482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indexing of </a:t>
            </a:r>
            <a:r>
              <a:rPr lang="en-GB" b="1" dirty="0" smtClean="0"/>
              <a:t>devices</a:t>
            </a:r>
            <a:r>
              <a:rPr lang="en-GB" dirty="0" smtClean="0"/>
              <a:t> or </a:t>
            </a:r>
            <a:r>
              <a:rPr lang="en-GB" b="1" dirty="0" smtClean="0"/>
              <a:t>tests</a:t>
            </a:r>
            <a:r>
              <a:rPr lang="en-GB" dirty="0" smtClean="0"/>
              <a:t> possible, therefor e.g. no inline PAT possible</a:t>
            </a:r>
            <a:endParaRPr lang="en-GB" dirty="0"/>
          </a:p>
        </p:txBody>
      </p:sp>
      <p:cxnSp>
        <p:nvCxnSpPr>
          <p:cNvPr id="4" name="Gerade Verbindung mit Pfeil 3"/>
          <p:cNvCxnSpPr>
            <a:stCxn id="13" idx="3"/>
          </p:cNvCxnSpPr>
          <p:nvPr/>
        </p:nvCxnSpPr>
        <p:spPr>
          <a:xfrm>
            <a:off x="7310335" y="3934273"/>
            <a:ext cx="166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487691" y="2945578"/>
            <a:ext cx="4325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Loaded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different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bases</a:t>
            </a:r>
            <a:r>
              <a:rPr lang="de-DE" dirty="0" smtClean="0"/>
              <a:t> (e.g. </a:t>
            </a:r>
            <a:r>
              <a:rPr lang="de-DE" dirty="0" err="1" smtClean="0"/>
              <a:t>Hadoop</a:t>
            </a:r>
            <a:r>
              <a:rPr lang="de-DE" dirty="0" smtClean="0"/>
              <a:t>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1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dirty="0" smtClean="0"/>
              <a:t>MLOT (123456)</a:t>
            </a:r>
          </a:p>
          <a:p>
            <a:pPr lvl="1"/>
            <a:r>
              <a:rPr lang="en-GB" sz="2000" dirty="0" smtClean="0"/>
              <a:t>Flow (Production, Quality, Engineering…)</a:t>
            </a:r>
          </a:p>
          <a:p>
            <a:pPr lvl="2"/>
            <a:r>
              <a:rPr lang="en-GB" sz="2000" dirty="0" smtClean="0"/>
              <a:t>SLOT (123456.</a:t>
            </a:r>
            <a:r>
              <a:rPr lang="en-GB" sz="2000" b="1" dirty="0" smtClean="0"/>
              <a:t>123</a:t>
            </a:r>
            <a:r>
              <a:rPr lang="en-GB" sz="2000" dirty="0" smtClean="0"/>
              <a:t>)</a:t>
            </a:r>
          </a:p>
          <a:p>
            <a:pPr marL="1169988" lvl="3" indent="-273050" defTabSz="984250"/>
            <a:r>
              <a:rPr lang="en-GB" sz="2000" dirty="0" smtClean="0"/>
              <a:t>Stage (P1, P2, P3, F1, F2, QCHECK)</a:t>
            </a:r>
          </a:p>
          <a:p>
            <a:pPr marL="1779801" lvl="4" indent="-273050" defTabSz="984250"/>
            <a:r>
              <a:rPr lang="en-GB" sz="2000" dirty="0" smtClean="0"/>
              <a:t>Measurement Number (1, 2, 3) [Optional?]</a:t>
            </a:r>
          </a:p>
          <a:p>
            <a:pPr marL="2389614" lvl="5" indent="-273050" defTabSz="984250"/>
            <a:r>
              <a:rPr lang="en-GB" sz="2000" dirty="0" smtClean="0"/>
              <a:t>Static Data-Frame</a:t>
            </a:r>
          </a:p>
          <a:p>
            <a:pPr marL="2389614" lvl="5" indent="-273050" defTabSz="984250"/>
            <a:r>
              <a:rPr lang="en-GB" sz="2000" dirty="0" smtClean="0"/>
              <a:t>Dynamic Data-Frame</a:t>
            </a:r>
            <a:endParaRPr lang="en-GB" sz="700" dirty="0" smtClean="0"/>
          </a:p>
          <a:p>
            <a:pPr marL="0" lvl="2" indent="-515372" defTabSz="984250"/>
            <a:endParaRPr lang="en-GB" sz="100" dirty="0" smtClean="0"/>
          </a:p>
          <a:p>
            <a:pPr marL="1779801" lvl="4" indent="-273050" defTabSz="984250"/>
            <a:endParaRPr lang="en-GB" sz="1400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GTDF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945655" y="2135875"/>
            <a:ext cx="316565" cy="262866"/>
          </a:xfrm>
          <a:custGeom>
            <a:avLst/>
            <a:gdLst>
              <a:gd name="connsiteX0" fmla="*/ 0 w 316565"/>
              <a:gd name="connsiteY0" fmla="*/ 0 h 457200"/>
              <a:gd name="connsiteX1" fmla="*/ 316523 w 316565"/>
              <a:gd name="connsiteY1" fmla="*/ 246185 h 457200"/>
              <a:gd name="connsiteX2" fmla="*/ 17585 w 316565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565" h="457200">
                <a:moveTo>
                  <a:pt x="0" y="0"/>
                </a:moveTo>
                <a:cubicBezTo>
                  <a:pt x="156796" y="84992"/>
                  <a:pt x="313592" y="169985"/>
                  <a:pt x="316523" y="246185"/>
                </a:cubicBezTo>
                <a:cubicBezTo>
                  <a:pt x="319454" y="322385"/>
                  <a:pt x="168519" y="389792"/>
                  <a:pt x="17585" y="45720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387207" y="20364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63471" y="1751988"/>
            <a:ext cx="3319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Add </a:t>
            </a:r>
            <a:r>
              <a:rPr lang="de-DE" dirty="0" err="1" smtClean="0"/>
              <a:t>metadata</a:t>
            </a:r>
            <a:r>
              <a:rPr lang="de-DE" dirty="0" smtClean="0"/>
              <a:t> on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/>
              <a:t>g</a:t>
            </a:r>
            <a:r>
              <a:rPr lang="de-DE" dirty="0" err="1" smtClean="0"/>
              <a:t>rouping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1"/>
          </p:cNvCxnSpPr>
          <p:nvPr/>
        </p:nvCxnSpPr>
        <p:spPr>
          <a:xfrm flipH="1" flipV="1">
            <a:off x="7899375" y="1629594"/>
            <a:ext cx="864096" cy="53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1"/>
          </p:cNvCxnSpPr>
          <p:nvPr/>
        </p:nvCxnSpPr>
        <p:spPr>
          <a:xfrm flipH="1" flipV="1">
            <a:off x="7827367" y="2135875"/>
            <a:ext cx="936104" cy="3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" idx="1"/>
          </p:cNvCxnSpPr>
          <p:nvPr/>
        </p:nvCxnSpPr>
        <p:spPr>
          <a:xfrm flipH="1">
            <a:off x="7899375" y="2167487"/>
            <a:ext cx="864096" cy="48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8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 smtClean="0"/>
              <a:t>New Approach </a:t>
            </a:r>
            <a:r>
              <a:rPr lang="de-DE" altLang="de-DE" noProof="0" dirty="0" err="1" smtClean="0"/>
              <a:t>with</a:t>
            </a:r>
            <a:r>
              <a:rPr lang="de-DE" altLang="de-DE" noProof="0" dirty="0" smtClean="0"/>
              <a:t> Mini/Maxi SCT</a:t>
            </a:r>
            <a:endParaRPr lang="de-DE" noProof="0" dirty="0"/>
          </a:p>
        </p:txBody>
      </p:sp>
      <p:sp>
        <p:nvSpPr>
          <p:cNvPr id="5" name="Rechteck 4"/>
          <p:cNvSpPr/>
          <p:nvPr/>
        </p:nvSpPr>
        <p:spPr>
          <a:xfrm>
            <a:off x="410543" y="2565698"/>
            <a:ext cx="1368152" cy="936104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Mini/Maxi</a:t>
            </a:r>
          </a:p>
          <a:p>
            <a:pPr algn="ctr"/>
            <a:r>
              <a:rPr lang="en-GB" sz="1800" dirty="0" smtClean="0"/>
              <a:t>SCT</a:t>
            </a:r>
            <a:endParaRPr lang="en-GB" sz="1800" dirty="0"/>
          </a:p>
        </p:txBody>
      </p:sp>
      <p:sp>
        <p:nvSpPr>
          <p:cNvPr id="6" name="Rechteck 5"/>
          <p:cNvSpPr/>
          <p:nvPr/>
        </p:nvSpPr>
        <p:spPr>
          <a:xfrm>
            <a:off x="2210743" y="2565698"/>
            <a:ext cx="151216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STD </a:t>
            </a:r>
            <a:r>
              <a:rPr lang="de-DE" sz="2000" dirty="0" err="1" smtClean="0"/>
              <a:t>record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bytes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4154959" y="3274908"/>
            <a:ext cx="1296144" cy="116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to_json</a:t>
            </a:r>
            <a:endParaRPr lang="de-DE" sz="2000" dirty="0" smtClean="0"/>
          </a:p>
          <a:p>
            <a:pPr algn="ctr"/>
            <a:r>
              <a:rPr lang="de-DE" sz="2000" b="1" dirty="0" err="1" smtClean="0"/>
              <a:t>to_ascii</a:t>
            </a:r>
            <a:endParaRPr lang="de-DE" sz="2000" b="1" dirty="0" smtClean="0"/>
          </a:p>
          <a:p>
            <a:pPr algn="ctr"/>
            <a:r>
              <a:rPr lang="de-DE" sz="2000" dirty="0" err="1" smtClean="0"/>
              <a:t>to_byte</a:t>
            </a:r>
            <a:endParaRPr lang="de-DE" sz="2000" dirty="0"/>
          </a:p>
        </p:txBody>
      </p:sp>
      <p:sp>
        <p:nvSpPr>
          <p:cNvPr id="8" name="Rechteck 7"/>
          <p:cNvSpPr/>
          <p:nvPr/>
        </p:nvSpPr>
        <p:spPr>
          <a:xfrm>
            <a:off x="6171183" y="1125538"/>
            <a:ext cx="1234431" cy="13520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STDF</a:t>
            </a:r>
          </a:p>
          <a:p>
            <a:pPr algn="ctr"/>
            <a:r>
              <a:rPr lang="de-DE" sz="1600" dirty="0" smtClean="0"/>
              <a:t>REC_01</a:t>
            </a:r>
          </a:p>
          <a:p>
            <a:pPr algn="ctr"/>
            <a:r>
              <a:rPr lang="de-DE" sz="1600" dirty="0" smtClean="0"/>
              <a:t>REC_02</a:t>
            </a:r>
          </a:p>
          <a:p>
            <a:pPr algn="ctr"/>
            <a:r>
              <a:rPr lang="de-DE" sz="1600" dirty="0" smtClean="0"/>
              <a:t>REC_03</a:t>
            </a:r>
          </a:p>
          <a:p>
            <a:pPr algn="ctr"/>
            <a:r>
              <a:rPr lang="de-DE" sz="1600" dirty="0" smtClean="0"/>
              <a:t>…</a:t>
            </a:r>
          </a:p>
        </p:txBody>
      </p:sp>
      <p:cxnSp>
        <p:nvCxnSpPr>
          <p:cNvPr id="10" name="Gerade Verbindung mit Pfeil 9"/>
          <p:cNvCxnSpPr>
            <a:stCxn id="6" idx="3"/>
          </p:cNvCxnSpPr>
          <p:nvPr/>
        </p:nvCxnSpPr>
        <p:spPr>
          <a:xfrm flipV="1">
            <a:off x="3722911" y="2349674"/>
            <a:ext cx="2808312" cy="684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6" idx="1"/>
          </p:cNvCxnSpPr>
          <p:nvPr/>
        </p:nvCxnSpPr>
        <p:spPr>
          <a:xfrm>
            <a:off x="1778695" y="303375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915016" y="2590833"/>
            <a:ext cx="20537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Streamed</a:t>
            </a:r>
            <a:r>
              <a:rPr lang="de-DE" sz="1600" dirty="0" smtClean="0"/>
              <a:t> </a:t>
            </a:r>
            <a:r>
              <a:rPr lang="de-DE" sz="1600" dirty="0" err="1" smtClean="0"/>
              <a:t>into</a:t>
            </a:r>
            <a:r>
              <a:rPr lang="de-DE" sz="1600" dirty="0" smtClean="0"/>
              <a:t> STDF</a:t>
            </a:r>
            <a:endParaRPr lang="de-DE" sz="1600" dirty="0"/>
          </a:p>
        </p:txBody>
      </p:sp>
      <p:cxnSp>
        <p:nvCxnSpPr>
          <p:cNvPr id="20" name="Gerade Verbindung mit Pfeil 19"/>
          <p:cNvCxnSpPr>
            <a:stCxn id="6" idx="3"/>
            <a:endCxn id="7" idx="1"/>
          </p:cNvCxnSpPr>
          <p:nvPr/>
        </p:nvCxnSpPr>
        <p:spPr>
          <a:xfrm>
            <a:off x="3722911" y="3033750"/>
            <a:ext cx="432048" cy="821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883151" y="3274908"/>
            <a:ext cx="1296144" cy="116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sort</a:t>
            </a:r>
            <a:endParaRPr lang="de-DE" sz="2000" dirty="0"/>
          </a:p>
        </p:txBody>
      </p:sp>
      <p:cxnSp>
        <p:nvCxnSpPr>
          <p:cNvPr id="23" name="Gerade Verbindung mit Pfeil 22"/>
          <p:cNvCxnSpPr>
            <a:stCxn id="7" idx="3"/>
            <a:endCxn id="22" idx="1"/>
          </p:cNvCxnSpPr>
          <p:nvPr/>
        </p:nvCxnSpPr>
        <p:spPr>
          <a:xfrm>
            <a:off x="5451103" y="385491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7640347" y="4293890"/>
            <a:ext cx="3859428" cy="18722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7817044" y="4650943"/>
            <a:ext cx="1551495" cy="1152128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„</a:t>
            </a:r>
            <a:r>
              <a:rPr lang="de-DE" sz="2000" dirty="0" err="1" smtClean="0"/>
              <a:t>static</a:t>
            </a:r>
            <a:r>
              <a:rPr lang="de-DE" sz="2000" dirty="0" smtClean="0"/>
              <a:t>“</a:t>
            </a:r>
          </a:p>
          <a:p>
            <a:pPr algn="ctr"/>
            <a:r>
              <a:rPr lang="de-DE" sz="2000" dirty="0" err="1"/>
              <a:t>p</a:t>
            </a:r>
            <a:r>
              <a:rPr lang="de-DE" sz="2000" dirty="0" err="1" smtClean="0"/>
              <a:t>andas</a:t>
            </a:r>
            <a:r>
              <a:rPr lang="de-DE" sz="2000" dirty="0" smtClean="0"/>
              <a:t> </a:t>
            </a:r>
          </a:p>
          <a:p>
            <a:pPr algn="ctr"/>
            <a:r>
              <a:rPr lang="de-DE" sz="2000" dirty="0" smtClean="0"/>
              <a:t>Data Frame </a:t>
            </a:r>
            <a:endParaRPr lang="de-DE" sz="2000" dirty="0"/>
          </a:p>
        </p:txBody>
      </p:sp>
      <p:sp>
        <p:nvSpPr>
          <p:cNvPr id="31" name="Rechteck 30"/>
          <p:cNvSpPr/>
          <p:nvPr/>
        </p:nvSpPr>
        <p:spPr>
          <a:xfrm>
            <a:off x="9658409" y="4650943"/>
            <a:ext cx="1551495" cy="115212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„</a:t>
            </a:r>
            <a:r>
              <a:rPr lang="de-DE" sz="2000" dirty="0" err="1" smtClean="0"/>
              <a:t>dynamic</a:t>
            </a:r>
            <a:r>
              <a:rPr lang="de-DE" sz="2000" dirty="0" smtClean="0"/>
              <a:t>“</a:t>
            </a:r>
          </a:p>
          <a:p>
            <a:pPr algn="ctr"/>
            <a:r>
              <a:rPr lang="de-DE" sz="2000" dirty="0" err="1"/>
              <a:t>p</a:t>
            </a:r>
            <a:r>
              <a:rPr lang="de-DE" sz="2000" dirty="0" err="1" smtClean="0"/>
              <a:t>andas</a:t>
            </a:r>
            <a:r>
              <a:rPr lang="de-DE" sz="2000" dirty="0" smtClean="0"/>
              <a:t> </a:t>
            </a:r>
          </a:p>
          <a:p>
            <a:pPr algn="ctr"/>
            <a:r>
              <a:rPr lang="de-DE" sz="2000" dirty="0" smtClean="0"/>
              <a:t>Data Frame </a:t>
            </a:r>
            <a:endParaRPr lang="de-DE" sz="2000" dirty="0"/>
          </a:p>
        </p:txBody>
      </p:sp>
      <p:sp>
        <p:nvSpPr>
          <p:cNvPr id="32" name="Textfeld 31"/>
          <p:cNvSpPr txBox="1"/>
          <p:nvPr/>
        </p:nvSpPr>
        <p:spPr>
          <a:xfrm>
            <a:off x="7640347" y="5862739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HDF5 Container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34" name="Gewinkelter Verbinder 33"/>
          <p:cNvCxnSpPr>
            <a:stCxn id="22" idx="3"/>
            <a:endCxn id="30" idx="0"/>
          </p:cNvCxnSpPr>
          <p:nvPr/>
        </p:nvCxnSpPr>
        <p:spPr>
          <a:xfrm>
            <a:off x="7179295" y="3854914"/>
            <a:ext cx="1413497" cy="7960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r Verbinder 35"/>
          <p:cNvCxnSpPr>
            <a:stCxn id="22" idx="3"/>
            <a:endCxn id="31" idx="0"/>
          </p:cNvCxnSpPr>
          <p:nvPr/>
        </p:nvCxnSpPr>
        <p:spPr>
          <a:xfrm>
            <a:off x="7179295" y="3854914"/>
            <a:ext cx="3254862" cy="7960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578895" y="4643060"/>
            <a:ext cx="1854152" cy="116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Initial </a:t>
            </a:r>
            <a:r>
              <a:rPr lang="de-DE" sz="2000" dirty="0" err="1" smtClean="0"/>
              <a:t>creation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naming</a:t>
            </a:r>
            <a:endParaRPr lang="de-DE" sz="2000" dirty="0"/>
          </a:p>
        </p:txBody>
      </p:sp>
      <p:cxnSp>
        <p:nvCxnSpPr>
          <p:cNvPr id="39" name="Gerade Verbindung mit Pfeil 38"/>
          <p:cNvCxnSpPr>
            <a:stCxn id="37" idx="3"/>
            <a:endCxn id="29" idx="1"/>
          </p:cNvCxnSpPr>
          <p:nvPr/>
        </p:nvCxnSpPr>
        <p:spPr>
          <a:xfrm>
            <a:off x="5433047" y="5223066"/>
            <a:ext cx="2207300" cy="6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 smtClean="0"/>
              <a:t>Static vs Dynamic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407043" y="1413570"/>
            <a:ext cx="3859428" cy="18722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583740" y="1770623"/>
            <a:ext cx="1551495" cy="1152128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„static“</a:t>
            </a:r>
          </a:p>
          <a:p>
            <a:pPr algn="ctr"/>
            <a:r>
              <a:rPr lang="en-GB" sz="2000" dirty="0" smtClean="0"/>
              <a:t>pandas </a:t>
            </a:r>
          </a:p>
          <a:p>
            <a:pPr algn="ctr"/>
            <a:r>
              <a:rPr lang="en-GB" sz="2000" dirty="0" smtClean="0"/>
              <a:t>Data Frame </a:t>
            </a:r>
            <a:endParaRPr lang="en-GB" sz="2000" dirty="0"/>
          </a:p>
        </p:txBody>
      </p:sp>
      <p:sp>
        <p:nvSpPr>
          <p:cNvPr id="7" name="Rechteck 6"/>
          <p:cNvSpPr/>
          <p:nvPr/>
        </p:nvSpPr>
        <p:spPr>
          <a:xfrm>
            <a:off x="2425105" y="1770623"/>
            <a:ext cx="1551495" cy="115212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„dynamic“</a:t>
            </a:r>
          </a:p>
          <a:p>
            <a:pPr algn="ctr"/>
            <a:r>
              <a:rPr lang="en-GB" sz="2000" dirty="0" smtClean="0"/>
              <a:t>pandas </a:t>
            </a:r>
          </a:p>
          <a:p>
            <a:pPr algn="ctr"/>
            <a:r>
              <a:rPr lang="en-GB" sz="2000" dirty="0" smtClean="0"/>
              <a:t>Data Frame </a:t>
            </a:r>
            <a:endParaRPr lang="en-GB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07043" y="2982419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HDF5 Container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07043" y="3642831"/>
            <a:ext cx="9341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static: </a:t>
            </a:r>
            <a:r>
              <a:rPr lang="en-GB" dirty="0" smtClean="0"/>
              <a:t>not changing for different tested parts</a:t>
            </a:r>
          </a:p>
          <a:p>
            <a:r>
              <a:rPr lang="en-GB" b="1" dirty="0" smtClean="0"/>
              <a:t>dynamic: </a:t>
            </a:r>
            <a:r>
              <a:rPr lang="en-GB" dirty="0" smtClean="0"/>
              <a:t>changing for  different </a:t>
            </a:r>
            <a:r>
              <a:rPr lang="en-GB" dirty="0" err="1" smtClean="0"/>
              <a:t>tesed</a:t>
            </a:r>
            <a:r>
              <a:rPr lang="en-GB" dirty="0" smtClean="0"/>
              <a:t> parts</a:t>
            </a:r>
          </a:p>
          <a:p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 Avoid storing redundant Data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HDF5: </a:t>
            </a:r>
            <a:r>
              <a:rPr lang="en-GB" dirty="0" smtClean="0"/>
              <a:t>compression, grouping, add meta data (from CAM3), saving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SORT</a:t>
            </a:r>
            <a:endParaRPr lang="de-DE" noProof="0" dirty="0"/>
          </a:p>
        </p:txBody>
      </p:sp>
      <p:sp>
        <p:nvSpPr>
          <p:cNvPr id="6" name="Rechteck 5"/>
          <p:cNvSpPr/>
          <p:nvPr/>
        </p:nvSpPr>
        <p:spPr>
          <a:xfrm>
            <a:off x="407043" y="1557586"/>
            <a:ext cx="1296144" cy="116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sort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407043" y="3274245"/>
            <a:ext cx="11164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One record contains multiple elements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All elements are sorted individual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The rows the dynamic data-frames are the single DIEs and are indexed by the PART_ID from the PRR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Columns are multi-indexed with the Record name as top level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25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326114" y="2997746"/>
          <a:ext cx="3324790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95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662395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FAR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CPU_TYPE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STDF_VER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4731024" y="1341562"/>
          <a:ext cx="3528393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131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FAR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CPU_TYPE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STDF_VER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770583" y="2246477"/>
            <a:ext cx="1872208" cy="576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54559" y="1797895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Incomming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endParaRPr lang="de-DE" dirty="0"/>
          </a:p>
        </p:txBody>
      </p:sp>
      <p:sp>
        <p:nvSpPr>
          <p:cNvPr id="9" name="Pfeil nach rechts 8"/>
          <p:cNvSpPr/>
          <p:nvPr/>
        </p:nvSpPr>
        <p:spPr>
          <a:xfrm rot="19255477">
            <a:off x="3623073" y="2727820"/>
            <a:ext cx="1872208" cy="576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770954" y="2997746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Sorted</a:t>
            </a:r>
            <a:r>
              <a:rPr lang="de-DE" dirty="0" smtClean="0"/>
              <a:t> 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2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SORT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326114" y="2997746"/>
          <a:ext cx="3324790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95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662395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MIR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SETUP_T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…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4731024" y="1341562"/>
          <a:ext cx="59046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931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FAR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MIR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CPU_TYPE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STDF_VER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SETUP_T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…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#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2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SORT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326114" y="2997746"/>
          <a:ext cx="3036758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379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518379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20" y="1341562"/>
          <a:ext cx="7416822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546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753877116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3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SORT </a:t>
            </a:r>
            <a:r>
              <a:rPr lang="de-DE" noProof="0" dirty="0" err="1" smtClean="0"/>
              <a:t>and</a:t>
            </a:r>
            <a:r>
              <a:rPr lang="de-DE" noProof="0" dirty="0" smtClean="0"/>
              <a:t> REARANGE</a:t>
            </a:r>
            <a:endParaRPr lang="de-DE" noProof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326114" y="2997746"/>
          <a:ext cx="3036758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379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518379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HEAD_NUM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94920" y="1341562"/>
          <a:ext cx="7416822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546">
                  <a:extLst>
                    <a:ext uri="{9D8B030D-6E8A-4147-A177-3AD203B41FA5}">
                      <a16:colId xmlns:a16="http://schemas.microsoft.com/office/drawing/2014/main" val="412687093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16630662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8654102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855013847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472388660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08018505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753877116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FAR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PIR</a:t>
                      </a:r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407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CPU_TYPE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STDF_VER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SETUP_T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HEAD_NUM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SITE_NUM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469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5845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709403" y="77010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TDK CI 2016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46AD"/>
      </a:accent1>
      <a:accent2>
        <a:srgbClr val="334069"/>
      </a:accent2>
      <a:accent3>
        <a:srgbClr val="9AAFCB"/>
      </a:accent3>
      <a:accent4>
        <a:srgbClr val="A8DDE3"/>
      </a:accent4>
      <a:accent5>
        <a:srgbClr val="F4D35C"/>
      </a:accent5>
      <a:accent6>
        <a:srgbClr val="E878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EEE48158-5E10-4EC3-85E7-F6FF4AD746A8}" vid="{07942E89-A089-48D8-B551-F0A8B929CD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E_unclassified_TDK-Micronas_2019</Template>
  <TotalTime>0</TotalTime>
  <Words>920</Words>
  <Application>Microsoft Office PowerPoint</Application>
  <PresentationFormat>Benutzerdefiniert</PresentationFormat>
  <Paragraphs>532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Benutzerdefiniertes Design</vt:lpstr>
      <vt:lpstr>METIS</vt:lpstr>
      <vt:lpstr>Summary Data Flow: Status Quo</vt:lpstr>
      <vt:lpstr>New Approach with Mini/Maxi SCT</vt:lpstr>
      <vt:lpstr>Static vs Dynamic</vt:lpstr>
      <vt:lpstr>SORT</vt:lpstr>
      <vt:lpstr>SORT</vt:lpstr>
      <vt:lpstr>SORT</vt:lpstr>
      <vt:lpstr>SORT</vt:lpstr>
      <vt:lpstr>SORT and REARANGE</vt:lpstr>
      <vt:lpstr>SORT and REARANGE</vt:lpstr>
      <vt:lpstr>SORT special case PTR</vt:lpstr>
      <vt:lpstr>SORT special case PTR</vt:lpstr>
      <vt:lpstr>SORT special case PRR</vt:lpstr>
      <vt:lpstr>SORT special case PRR</vt:lpstr>
      <vt:lpstr>SORT and REARANGE</vt:lpstr>
      <vt:lpstr>SORT and REARANGE</vt:lpstr>
      <vt:lpstr>Comunication with server Option 1: Temporary HDF5 on TCC</vt:lpstr>
      <vt:lpstr>Comunication with server Option 1: Temporary HDF5 on TCC</vt:lpstr>
      <vt:lpstr>Comunication with server Option 1: Temporary HDF5 on TCC</vt:lpstr>
      <vt:lpstr>Structure of GTDF</vt:lpstr>
      <vt:lpstr>PowerPoint-Präsentation</vt:lpstr>
    </vt:vector>
  </TitlesOfParts>
  <Company>TDK-Micronas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METIS</dc:title>
  <dc:creator>Hess Tobias</dc:creator>
  <cp:lastModifiedBy>Hess Tobias</cp:lastModifiedBy>
  <cp:revision>2</cp:revision>
  <dcterms:created xsi:type="dcterms:W3CDTF">2020-08-19T08:34:06Z</dcterms:created>
  <dcterms:modified xsi:type="dcterms:W3CDTF">2020-08-19T08:43:59Z</dcterms:modified>
</cp:coreProperties>
</file>