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370" r:id="rId3"/>
    <p:sldId id="378" r:id="rId5"/>
    <p:sldId id="410" r:id="rId6"/>
    <p:sldId id="411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20" userDrawn="1">
          <p15:clr>
            <a:srgbClr val="A4A3A4"/>
          </p15:clr>
        </p15:guide>
        <p15:guide id="2" orient="horz" pos="25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FF1"/>
    <a:srgbClr val="044AFA"/>
    <a:srgbClr val="0366F7"/>
    <a:srgbClr val="0282F4"/>
    <a:srgbClr val="E420E2"/>
    <a:srgbClr val="16E0D9"/>
    <a:srgbClr val="10F6F3"/>
    <a:srgbClr val="00D7EB"/>
    <a:srgbClr val="01BBE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6" autoAdjust="0"/>
    <p:restoredTop sz="94924" autoAdjust="0"/>
  </p:normalViewPr>
  <p:slideViewPr>
    <p:cSldViewPr snapToGrid="0" showGuides="1">
      <p:cViewPr varScale="1">
        <p:scale>
          <a:sx n="10" d="100"/>
          <a:sy n="10" d="100"/>
        </p:scale>
        <p:origin x="-197" y="2290"/>
      </p:cViewPr>
      <p:guideLst>
        <p:guide pos="3920"/>
        <p:guide orient="horz" pos="25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99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Sans Light" panose="00000400000000000000" charset="-122"/>
              <a:ea typeface="MiSans Heavy" panose="00000A00000000000000" charset="-122"/>
              <a:cs typeface="MiSans Heavy" panose="00000A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Sans Light" panose="00000400000000000000" charset="-122"/>
                <a:ea typeface="MiSans Heavy" panose="00000A00000000000000" charset="-122"/>
                <a:cs typeface="MiSans Heavy" panose="00000A00000000000000" charset="-122"/>
              </a:rPr>
            </a:fld>
            <a:endParaRPr lang="zh-CN" altLang="en-US">
              <a:latin typeface="MiSans Light" panose="00000400000000000000" charset="-122"/>
              <a:ea typeface="MiSans Heavy" panose="00000A00000000000000" charset="-122"/>
              <a:cs typeface="MiSans Heavy" panose="00000A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Sans Light" panose="00000400000000000000" charset="-122"/>
              <a:ea typeface="MiSans Heavy" panose="00000A00000000000000" charset="-122"/>
              <a:cs typeface="MiSans Heavy" panose="00000A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Sans Light" panose="00000400000000000000" charset="-122"/>
                <a:ea typeface="MiSans Heavy" panose="00000A00000000000000" charset="-122"/>
                <a:cs typeface="MiSans Heavy" panose="00000A00000000000000" charset="-122"/>
              </a:rPr>
            </a:fld>
            <a:endParaRPr lang="zh-CN" altLang="en-US">
              <a:latin typeface="MiSans Light" panose="00000400000000000000" charset="-122"/>
              <a:ea typeface="MiSans Heavy" panose="00000A00000000000000" charset="-122"/>
              <a:cs typeface="MiSans Heavy" panose="00000A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Sans Light" panose="00000400000000000000" charset="-122"/>
                <a:ea typeface="MiSans Light" panose="00000400000000000000" charset="-122"/>
                <a:cs typeface="MiSans Heavy" panose="00000A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Sans Light" panose="00000400000000000000" charset="-122"/>
                <a:ea typeface="MiSans Light" panose="00000400000000000000" charset="-122"/>
                <a:cs typeface="MiSans Heavy" panose="00000A00000000000000" charset="-122"/>
              </a:defRPr>
            </a:lvl1pPr>
          </a:lstStyle>
          <a:p>
            <a:fld id="{88B30F0F-2FCE-41B7-BA44-BA2C511509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Sans Light" panose="00000400000000000000" charset="-122"/>
                <a:ea typeface="MiSans Light" panose="00000400000000000000" charset="-122"/>
                <a:cs typeface="MiSans Heavy" panose="00000A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Sans Light" panose="00000400000000000000" charset="-122"/>
                <a:ea typeface="MiSans Light" panose="00000400000000000000" charset="-122"/>
                <a:cs typeface="MiSans Heavy" panose="00000A00000000000000" charset="-122"/>
              </a:defRPr>
            </a:lvl1pPr>
          </a:lstStyle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Sans Light" panose="00000400000000000000" charset="-122"/>
        <a:ea typeface="MiSans Light" panose="00000400000000000000" charset="-122"/>
        <a:cs typeface="MiSans Heavy" panose="00000A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Sans Light" panose="00000400000000000000" charset="-122"/>
        <a:ea typeface="MiSans Light" panose="00000400000000000000" charset="-122"/>
        <a:cs typeface="MiSans Heavy" panose="00000A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Sans Light" panose="00000400000000000000" charset="-122"/>
        <a:ea typeface="MiSans Light" panose="00000400000000000000" charset="-122"/>
        <a:cs typeface="MiSans Heavy" panose="00000A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Sans Light" panose="00000400000000000000" charset="-122"/>
        <a:ea typeface="MiSans Light" panose="00000400000000000000" charset="-122"/>
        <a:cs typeface="MiSans Heavy" panose="00000A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Sans Light" panose="00000400000000000000" charset="-122"/>
        <a:ea typeface="MiSans Light" panose="00000400000000000000" charset="-122"/>
        <a:cs typeface="MiSans Heavy" panose="00000A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jpeg"/><Relationship Id="rId2" Type="http://schemas.openxmlformats.org/officeDocument/2006/relationships/tags" Target="../tags/tag71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1.jpe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1.jpe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1.jpeg"/><Relationship Id="rId2" Type="http://schemas.openxmlformats.org/officeDocument/2006/relationships/tags" Target="../tags/tag22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1.jpeg"/><Relationship Id="rId2" Type="http://schemas.openxmlformats.org/officeDocument/2006/relationships/tags" Target="../tags/tag31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image" Target="../media/image1.jpeg"/><Relationship Id="rId2" Type="http://schemas.openxmlformats.org/officeDocument/2006/relationships/tags" Target="../tags/tag3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1.jpeg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1.jpeg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image" Target="../media/image1.jpeg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850886" y="11310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5"/>
            </p:custDataLst>
          </p:nvPr>
        </p:nvSpPr>
        <p:spPr>
          <a:xfrm>
            <a:off x="904875" y="3999865"/>
            <a:ext cx="2019300" cy="483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904875" y="2458720"/>
            <a:ext cx="7571105" cy="118999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904875" y="1689735"/>
            <a:ext cx="7571105" cy="63817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869315" y="1195705"/>
            <a:ext cx="10707370" cy="4254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850886" y="1096111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>
            <a:off x="1850886" y="11310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904875" y="1714500"/>
            <a:ext cx="7571105" cy="19342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904875" y="3999865"/>
            <a:ext cx="2019300" cy="483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-图片 4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PA-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08330" y="1221740"/>
            <a:ext cx="10968990" cy="502793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Heavy" panose="00000A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PA-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PA-矩形 1"/>
          <p:cNvSpPr/>
          <p:nvPr>
            <p:custDataLst>
              <p:tags r:id="rId6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798830" y="523875"/>
            <a:ext cx="1866265" cy="342900"/>
          </a:xfrm>
          <a:prstGeom prst="rect">
            <a:avLst/>
          </a:prstGeom>
          <a:noFill/>
        </p:spPr>
        <p:txBody>
          <a:bodyPr vert="horz" wrap="square" lIns="10795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8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798830" y="866775"/>
            <a:ext cx="1866265" cy="10598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633716" y="13469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形 5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8915" y="6143342"/>
            <a:ext cx="187891" cy="187891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857760" y="4520059"/>
            <a:ext cx="5769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9"/>
            </p:custDataLst>
          </p:nvPr>
        </p:nvSpPr>
        <p:spPr>
          <a:xfrm>
            <a:off x="857885" y="1802130"/>
            <a:ext cx="6318885" cy="52197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857250" y="2505075"/>
            <a:ext cx="6318885" cy="15728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6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标题"/>
          <p:cNvSpPr txBox="1">
            <a:spLocks noGrp="1"/>
          </p:cNvSpPr>
          <p:nvPr>
            <p:ph type="title" idx="6"/>
            <p:custDataLst>
              <p:tags r:id="rId4"/>
            </p:custDataLst>
          </p:nvPr>
        </p:nvSpPr>
        <p:spPr>
          <a:xfrm>
            <a:off x="6235065" y="1354455"/>
            <a:ext cx="5342255" cy="4749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5"/>
            </p:custDataLst>
          </p:nvPr>
        </p:nvSpPr>
        <p:spPr>
          <a:xfrm>
            <a:off x="608330" y="1354455"/>
            <a:ext cx="5342255" cy="4749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6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8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4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5.xml"/><Relationship Id="rId18" Type="http://schemas.openxmlformats.org/officeDocument/2006/relationships/tags" Target="../tags/tag84.xml"/><Relationship Id="rId17" Type="http://schemas.openxmlformats.org/officeDocument/2006/relationships/tags" Target="../tags/tag83.xml"/><Relationship Id="rId16" Type="http://schemas.openxmlformats.org/officeDocument/2006/relationships/tags" Target="../tags/tag82.xml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image" Target="../media/image1.jpeg"/><Relationship Id="rId12" Type="http://schemas.openxmlformats.org/officeDocument/2006/relationships/tags" Target="../tags/tag7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>
            <p:custDataLst>
              <p:tags r:id="rId14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869314" y="1333850"/>
            <a:ext cx="10708006" cy="484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69313" y="478972"/>
            <a:ext cx="10744201" cy="675492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1" i="0" u="none" strike="noStrike" kern="1200" cap="none" spc="0" normalizeH="0" baseline="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noProof="1" dirty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+mn-cs"/>
          <a:sym typeface="+mn-ea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Relationship Id="rId3" Type="http://schemas.openxmlformats.org/officeDocument/2006/relationships/image" Target="../media/image4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Relationship Id="rId3" Type="http://schemas.openxmlformats.org/officeDocument/2006/relationships/image" Target="../media/image5.png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Relationship Id="rId3" Type="http://schemas.openxmlformats.org/officeDocument/2006/relationships/image" Target="../media/image6.png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xfrm>
            <a:off x="904875" y="2458720"/>
            <a:ext cx="8229600" cy="1189990"/>
          </a:xfrm>
        </p:spPr>
        <p:txBody>
          <a:bodyPr>
            <a:normAutofit/>
          </a:bodyPr>
          <a:lstStyle/>
          <a:p>
            <a:r>
              <a:t>动态创意图像</a:t>
            </a:r>
            <a:r>
              <a:rPr lang="en-US" altLang="zh-CN"/>
              <a:t>-</a:t>
            </a:r>
            <a:r>
              <a:t>摇摆的钟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创意编程</a:t>
            </a:r>
            <a:r>
              <a:t>-</a:t>
            </a:r>
            <a:r>
              <a:rPr lang="zh-CN" altLang="en-US"/>
              <a:t>第似讲作业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演示运行图像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3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66495" y="1153795"/>
            <a:ext cx="6182995" cy="50279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9055" y="1905635"/>
            <a:ext cx="37566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200000"/>
              </a:lnSpc>
            </a:pPr>
            <a:r>
              <a:rPr lang="zh-CN" altLang="en-US" sz="2400" b="1"/>
              <a:t>随着程序的运行，</a:t>
            </a:r>
            <a:endParaRPr lang="zh-CN" altLang="en-US" sz="2400" b="1"/>
          </a:p>
          <a:p>
            <a:pPr algn="ctr">
              <a:lnSpc>
                <a:spcPct val="200000"/>
              </a:lnSpc>
            </a:pPr>
            <a:r>
              <a:rPr lang="zh-CN" altLang="en-US" sz="2400" b="1"/>
              <a:t>一幅以大本钟为题材的</a:t>
            </a:r>
            <a:endParaRPr lang="zh-CN" altLang="en-US" sz="2400" b="1"/>
          </a:p>
          <a:p>
            <a:pPr algn="ctr">
              <a:lnSpc>
                <a:spcPct val="200000"/>
              </a:lnSpc>
            </a:pPr>
            <a:r>
              <a:rPr lang="zh-CN" altLang="en-US" sz="2400" b="1"/>
              <a:t>马赛克拼贴画</a:t>
            </a:r>
            <a:endParaRPr lang="zh-CN" altLang="en-US" sz="2400" b="1"/>
          </a:p>
          <a:p>
            <a:pPr algn="ctr">
              <a:lnSpc>
                <a:spcPct val="200000"/>
              </a:lnSpc>
            </a:pPr>
            <a:r>
              <a:rPr lang="zh-CN" altLang="en-US" sz="2400" b="1"/>
              <a:t>以随着单摆的摆动而呈现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演示代码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3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10080" y="1221740"/>
            <a:ext cx="8364855" cy="50279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GitHub</a:t>
            </a:r>
            <a:r>
              <a:t>网址</a:t>
            </a:r>
          </a:p>
        </p:txBody>
      </p:sp>
      <p:sp>
        <p:nvSpPr>
          <p:cNvPr id="2" name="内容占位符 1"/>
          <p:cNvSpPr/>
          <p:nvPr>
            <p:ph idx="3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https://github.com/SemiKaiser/Processing-Homework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98650" y="1737360"/>
            <a:ext cx="8206740" cy="4065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8125" y="5977255"/>
            <a:ext cx="905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由于上传时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GitHub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突然无法链接，在此展示上传界面的截图。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00,&quot;width&quot;:1920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  <p:tag name="KSO_WM_UNIT_CONTENT_GROUP_TYPE" val="contentchip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</p:tagLst>
</file>

<file path=ppt/tags/tag26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2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3.0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3.0"/>
  <p:tag name="KSO_WM_BEAUTIFY_FLAG" val="#wm#"/>
  <p:tag name="KSO_WM_UNIT_CONTENT_GROUP_TYPE" val="titlestyle"/>
</p:tagLst>
</file>

<file path=ppt/tags/tag3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3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3.0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3.0"/>
  <p:tag name="KSO_WM_UNIT_CONTENT_GROUP_TYPE" val="titlestyle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3.0"/>
</p:tagLst>
</file>

<file path=ppt/tags/tag5.xml><?xml version="1.0" encoding="utf-8"?>
<p:tagLst xmlns:p="http://schemas.openxmlformats.org/presentationml/2006/main">
  <p:tag name="KSO_WM_UNIT_PRESET_TEXT" val="Simple &amp; Creative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7*i*2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3.0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3.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3.0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CONTENT_GROUP_TYPE" val="titlestyle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3.0"/>
  <p:tag name="KSO_WM_BEAUTIFY_FLAG" val="#wm#"/>
  <p:tag name="KSO_WM_UNIT_CONTENT_GROUP_TYPE" val="titlestyle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  <p:tag name="KSO_WM_UNIT_CONTENT_GROUP_TYPE" val="contentchip"/>
</p:tagLst>
</file>

<file path=ppt/tags/tag73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  <p:tag name="KSO_WM_UNIT_CONTENT_GROUP_TYPE" val="contentchip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与聆听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75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  <p:tag name="KSO_WM_UNIT_CONTENT_GROUP_TYPE" val="titlestyle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86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30"/>
  <p:tag name="KSO_WM_TEMPLATE_THUMBS_INDEX" val="1、11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88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Simple &amp; Creative"/>
</p:tagLst>
</file>

<file path=ppt/tags/tag89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3.0"/>
  <p:tag name="PA" val="v5.2.11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0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titlestyle"/>
  <p:tag name="PA" val="v5.2.11"/>
  <p:tag name="KSO_WM_UNIT_PRESET_TEXT" val="单击此处添加文档标题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SLIDE_ID" val="custom20230230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30230"/>
  <p:tag name="KSO_WM_SLIDE_TYPE" val="text"/>
  <p:tag name="KSO_WM_SLIDE_SUBTYPE" val="pureTxt"/>
  <p:tag name="KSO_WM_SLIDE_SIZE" val="864*450"/>
  <p:tag name="KSO_WM_SLIDE_POSITION" val="47*41"/>
  <p:tag name="KSO_WM_SLIDE_LAYOUT" val="a_f"/>
  <p:tag name="KSO_WM_SLIDE_LAYOUT_CNT" val="1_1"/>
  <p:tag name="KSO_WM_SPECIAL_SOURCE" val="bdnull"/>
  <p:tag name="KSO_WM_SLIDE_LAYOUT_NAME" val="标题和内容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0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titlestyle"/>
  <p:tag name="PA" val="v5.2.11"/>
  <p:tag name="KSO_WM_UNIT_PRESET_TEXT" val="单击此处添加文档标题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SLIDE_ID" val="custom20230230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30230"/>
  <p:tag name="KSO_WM_SLIDE_TYPE" val="text"/>
  <p:tag name="KSO_WM_SLIDE_SUBTYPE" val="pureTxt"/>
  <p:tag name="KSO_WM_SLIDE_SIZE" val="864*450"/>
  <p:tag name="KSO_WM_SLIDE_POSITION" val="47*41"/>
  <p:tag name="KSO_WM_SLIDE_LAYOUT" val="a_f"/>
  <p:tag name="KSO_WM_SLIDE_LAYOUT_CNT" val="1_1"/>
  <p:tag name="KSO_WM_SPECIAL_SOURCE" val="bdnull"/>
  <p:tag name="KSO_WM_SLIDE_LAYOUT_NAME" val="标题和内容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0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titlestyle"/>
  <p:tag name="PA" val="v5.2.11"/>
  <p:tag name="KSO_WM_UNIT_PRESET_TEXT" val="单击此处添加文档标题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SLIDE_ID" val="custom20230230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30230"/>
  <p:tag name="KSO_WM_SLIDE_TYPE" val="text"/>
  <p:tag name="KSO_WM_SLIDE_SUBTYPE" val="pureTxt"/>
  <p:tag name="KSO_WM_SLIDE_SIZE" val="864*450"/>
  <p:tag name="KSO_WM_SLIDE_POSITION" val="47*41"/>
  <p:tag name="KSO_WM_SLIDE_LAYOUT" val="a_f"/>
  <p:tag name="KSO_WM_SLIDE_LAYOUT_CNT" val="1_1"/>
  <p:tag name="KSO_WM_SPECIAL_SOURCE" val="bdnull"/>
  <p:tag name="KSO_WM_SLIDE_LAYOUT_NAME" val="标题和内容"/>
</p:tagLst>
</file>

<file path=ppt/tags/tag99.xml><?xml version="1.0" encoding="utf-8"?>
<p:tagLst xmlns:p="http://schemas.openxmlformats.org/presentationml/2006/main">
  <p:tag name="KSO_WPP_MARK_KEY" val="94bceb8b-8dc7-4068-9bec-3c941faf476c"/>
  <p:tag name="COMMONDATA" val="eyJoZGlkIjoiZjQyZTJmZjJmYTVlMmQ5MmU5OTMyMTM0NzEyYmVjMWMifQ=="/>
  <p:tag name="commondata" val="eyJoZGlkIjoiMWE1YzY3NTE5MzFhZTBiNGYyNDMyMjUzZTI2YjNiZDQifQ=="/>
</p:tagLst>
</file>

<file path=ppt/theme/theme1.xml><?xml version="1.0" encoding="utf-8"?>
<a:theme xmlns:a="http://schemas.openxmlformats.org/drawingml/2006/main" name="Office 主题">
  <a:themeElements>
    <a:clrScheme name="自定义 61">
      <a:dk1>
        <a:srgbClr val="000000"/>
      </a:dk1>
      <a:lt1>
        <a:srgbClr val="FFFFFF"/>
      </a:lt1>
      <a:dk2>
        <a:srgbClr val="3F4D63"/>
      </a:dk2>
      <a:lt2>
        <a:srgbClr val="E7F0FD"/>
      </a:lt2>
      <a:accent1>
        <a:srgbClr val="116CEE"/>
      </a:accent1>
      <a:accent2>
        <a:srgbClr val="1B7ED6"/>
      </a:accent2>
      <a:accent3>
        <a:srgbClr val="268FBE"/>
      </a:accent3>
      <a:accent4>
        <a:srgbClr val="30A1A6"/>
      </a:accent4>
      <a:accent5>
        <a:srgbClr val="3BB28E"/>
      </a:accent5>
      <a:accent6>
        <a:srgbClr val="45C476"/>
      </a:accent6>
      <a:hlink>
        <a:srgbClr val="0563C1"/>
      </a:hlink>
      <a:folHlink>
        <a:srgbClr val="954F72"/>
      </a:folHlink>
    </a:clrScheme>
    <a:fontScheme name="自定义 13">
      <a:majorFont>
        <a:latin typeface="MiSans Heavy"/>
        <a:ea typeface="MiSans Heavy"/>
        <a:cs typeface=""/>
      </a:majorFont>
      <a:minorFont>
        <a:latin typeface="MiSans Light"/>
        <a:ea typeface="MiSans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  <a:effectLst>
          <a:outerShdw blurRad="203200" dist="101600" dir="8100000" algn="tr" rotWithShape="0">
            <a:srgbClr val="FF5DA9">
              <a:alpha val="1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Light"/>
        <a:ea typeface=""/>
        <a:cs typeface=""/>
        <a:font script="Jpan" typeface="游ゴシック"/>
        <a:font script="Hang" typeface="맑은 고딕"/>
        <a:font script="Hans" typeface="MiSans Light"/>
        <a:font script="Hant" typeface="新細明體"/>
        <a:font script="Arab" typeface="仓耳渔阳体 W01"/>
        <a:font script="Hebr" typeface="仓耳渔阳体 W01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仓耳渔阳体 W01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Heavy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Light"/>
        <a:ea typeface=""/>
        <a:cs typeface=""/>
        <a:font script="Jpan" typeface="ＭＳ Ｐゴシック"/>
        <a:font script="Hang" typeface="맑은 고딕"/>
        <a:font script="Hans" typeface="MiSans Heavy"/>
        <a:font script="Hant" typeface="新細明體"/>
        <a:font script="Arab" typeface="仓耳渔阳体 W01"/>
        <a:font script="Hebr" typeface="仓耳渔阳体 W01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仓耳渔阳体 W01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WPS 演示</Application>
  <PresentationFormat>宽屏</PresentationFormat>
  <Paragraphs>19</Paragraphs>
  <Slides>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MiSans Heavy</vt:lpstr>
      <vt:lpstr>Wingdings</vt:lpstr>
      <vt:lpstr>MiSans Light</vt:lpstr>
      <vt:lpstr>Times New Roman</vt:lpstr>
      <vt:lpstr>微软雅黑</vt:lpstr>
      <vt:lpstr>Arial Unicode MS</vt:lpstr>
      <vt:lpstr>MiSans Heavy</vt:lpstr>
      <vt:lpstr>AMGDT</vt:lpstr>
      <vt:lpstr>MiSans Light</vt:lpstr>
      <vt:lpstr>Office 主题</vt:lpstr>
      <vt:lpstr>利用线条塑造中心感</vt:lpstr>
      <vt:lpstr>演示内容</vt:lpstr>
      <vt:lpstr>演示内容</vt:lpstr>
      <vt:lpstr>GitHub网址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ming</dc:creator>
  <cp:lastModifiedBy>半只死宅</cp:lastModifiedBy>
  <cp:revision>338</cp:revision>
  <dcterms:created xsi:type="dcterms:W3CDTF">2022-06-27T07:27:00Z</dcterms:created>
  <dcterms:modified xsi:type="dcterms:W3CDTF">2023-12-10T20:44:49Z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9E8A2E89690A4728898430AD9E73A409_13</vt:lpwstr>
  </property>
  <property fmtid="{D5CDD505-2E9C-101B-9397-08002B2CF9AE}" pid="3" name="KSOProductBuildVer">
    <vt:lpwstr>2052-12.1.0.16120</vt:lpwstr>
  </property>
</Properties>
</file>