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4" r:id="rId1"/>
  </p:sldMasterIdLst>
  <p:notesMasterIdLst>
    <p:notesMasterId r:id="rId15"/>
  </p:notesMasterIdLst>
  <p:handoutMasterIdLst>
    <p:handoutMasterId r:id="rId16"/>
  </p:handoutMasterIdLst>
  <p:sldIdLst>
    <p:sldId id="256" r:id="rId2"/>
    <p:sldId id="289" r:id="rId3"/>
    <p:sldId id="281" r:id="rId4"/>
    <p:sldId id="282" r:id="rId5"/>
    <p:sldId id="283" r:id="rId6"/>
    <p:sldId id="286" r:id="rId7"/>
    <p:sldId id="285" r:id="rId8"/>
    <p:sldId id="284" r:id="rId9"/>
    <p:sldId id="288" r:id="rId10"/>
    <p:sldId id="287" r:id="rId11"/>
    <p:sldId id="290" r:id="rId12"/>
    <p:sldId id="291" r:id="rId13"/>
    <p:sldId id="278" r:id="rId14"/>
  </p:sldIdLst>
  <p:sldSz cx="9144000" cy="6858000" type="screen4x3"/>
  <p:notesSz cx="7302500" cy="9588500"/>
  <p:defaultTextStyle>
    <a:defPPr>
      <a:defRPr lang="sv-SE"/>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7B1C15"/>
    <a:srgbClr val="99ABD9"/>
    <a:srgbClr val="EB8589"/>
    <a:srgbClr val="FFFF00"/>
    <a:srgbClr val="E0AD7E"/>
    <a:srgbClr val="EB9089"/>
    <a:srgbClr val="D3DBEF"/>
    <a:srgbClr val="21315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28" autoAdjust="0"/>
    <p:restoredTop sz="90929"/>
  </p:normalViewPr>
  <p:slideViewPr>
    <p:cSldViewPr>
      <p:cViewPr varScale="1">
        <p:scale>
          <a:sx n="84" d="100"/>
          <a:sy n="84" d="100"/>
        </p:scale>
        <p:origin x="-182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3694" tIns="46846" rIns="93694" bIns="46846" numCol="1" anchor="t" anchorCtr="0" compatLnSpc="1">
            <a:prstTxWarp prst="textNoShape">
              <a:avLst/>
            </a:prstTxWarp>
          </a:bodyPr>
          <a:lstStyle>
            <a:lvl1pPr defTabSz="936625" eaLnBrk="0" hangingPunct="0">
              <a:defRPr sz="1200"/>
            </a:lvl1pPr>
          </a:lstStyle>
          <a:p>
            <a:endParaRPr lang="en-GB"/>
          </a:p>
        </p:txBody>
      </p:sp>
      <p:sp>
        <p:nvSpPr>
          <p:cNvPr id="10243" name="Rectangle 3"/>
          <p:cNvSpPr>
            <a:spLocks noGrp="1" noChangeArrowheads="1"/>
          </p:cNvSpPr>
          <p:nvPr>
            <p:ph type="dt" sz="quarter" idx="1"/>
          </p:nvPr>
        </p:nvSpPr>
        <p:spPr bwMode="auto">
          <a:xfrm>
            <a:off x="4138613" y="0"/>
            <a:ext cx="3163887" cy="479425"/>
          </a:xfrm>
          <a:prstGeom prst="rect">
            <a:avLst/>
          </a:prstGeom>
          <a:noFill/>
          <a:ln w="9525">
            <a:noFill/>
            <a:miter lim="800000"/>
            <a:headEnd/>
            <a:tailEnd/>
          </a:ln>
          <a:effectLst/>
        </p:spPr>
        <p:txBody>
          <a:bodyPr vert="horz" wrap="square" lIns="93694" tIns="46846" rIns="93694" bIns="46846" numCol="1" anchor="t" anchorCtr="0" compatLnSpc="1">
            <a:prstTxWarp prst="textNoShape">
              <a:avLst/>
            </a:prstTxWarp>
          </a:bodyPr>
          <a:lstStyle>
            <a:lvl1pPr algn="r" defTabSz="936625" eaLnBrk="0" hangingPunct="0">
              <a:defRPr sz="1200"/>
            </a:lvl1pPr>
          </a:lstStyle>
          <a:p>
            <a:endParaRPr lang="en-GB"/>
          </a:p>
        </p:txBody>
      </p:sp>
      <p:sp>
        <p:nvSpPr>
          <p:cNvPr id="10244" name="Rectangle 4"/>
          <p:cNvSpPr>
            <a:spLocks noGrp="1" noChangeArrowheads="1"/>
          </p:cNvSpPr>
          <p:nvPr>
            <p:ph type="ftr" sz="quarter" idx="2"/>
          </p:nvPr>
        </p:nvSpPr>
        <p:spPr bwMode="auto">
          <a:xfrm>
            <a:off x="0" y="9109075"/>
            <a:ext cx="3163888" cy="479425"/>
          </a:xfrm>
          <a:prstGeom prst="rect">
            <a:avLst/>
          </a:prstGeom>
          <a:noFill/>
          <a:ln w="9525">
            <a:noFill/>
            <a:miter lim="800000"/>
            <a:headEnd/>
            <a:tailEnd/>
          </a:ln>
          <a:effectLst/>
        </p:spPr>
        <p:txBody>
          <a:bodyPr vert="horz" wrap="square" lIns="93694" tIns="46846" rIns="93694" bIns="46846" numCol="1" anchor="b" anchorCtr="0" compatLnSpc="1">
            <a:prstTxWarp prst="textNoShape">
              <a:avLst/>
            </a:prstTxWarp>
          </a:bodyPr>
          <a:lstStyle>
            <a:lvl1pPr defTabSz="936625" eaLnBrk="0" hangingPunct="0">
              <a:defRPr sz="1200"/>
            </a:lvl1pPr>
          </a:lstStyle>
          <a:p>
            <a:endParaRPr lang="en-GB"/>
          </a:p>
        </p:txBody>
      </p:sp>
      <p:sp>
        <p:nvSpPr>
          <p:cNvPr id="10245" name="Rectangle 5"/>
          <p:cNvSpPr>
            <a:spLocks noGrp="1" noChangeArrowheads="1"/>
          </p:cNvSpPr>
          <p:nvPr>
            <p:ph type="sldNum" sz="quarter" idx="3"/>
          </p:nvPr>
        </p:nvSpPr>
        <p:spPr bwMode="auto">
          <a:xfrm>
            <a:off x="4138613" y="9109075"/>
            <a:ext cx="3163887" cy="479425"/>
          </a:xfrm>
          <a:prstGeom prst="rect">
            <a:avLst/>
          </a:prstGeom>
          <a:noFill/>
          <a:ln w="9525">
            <a:noFill/>
            <a:miter lim="800000"/>
            <a:headEnd/>
            <a:tailEnd/>
          </a:ln>
          <a:effectLst/>
        </p:spPr>
        <p:txBody>
          <a:bodyPr vert="horz" wrap="square" lIns="93694" tIns="46846" rIns="93694" bIns="46846" numCol="1" anchor="b" anchorCtr="0" compatLnSpc="1">
            <a:prstTxWarp prst="textNoShape">
              <a:avLst/>
            </a:prstTxWarp>
          </a:bodyPr>
          <a:lstStyle>
            <a:lvl1pPr algn="r" defTabSz="936625" eaLnBrk="0" hangingPunct="0">
              <a:defRPr sz="1200"/>
            </a:lvl1pPr>
          </a:lstStyle>
          <a:p>
            <a:fld id="{68EB185D-F9D3-44D0-A62E-DD86AA99DEFB}" type="slidenum">
              <a:rPr lang="en-GB"/>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3694" tIns="46846" rIns="93694" bIns="46846" numCol="1" anchor="t" anchorCtr="0" compatLnSpc="1">
            <a:prstTxWarp prst="textNoShape">
              <a:avLst/>
            </a:prstTxWarp>
          </a:bodyPr>
          <a:lstStyle>
            <a:lvl1pPr defTabSz="936625" eaLnBrk="0" hangingPunct="0">
              <a:defRPr sz="1200"/>
            </a:lvl1pPr>
          </a:lstStyle>
          <a:p>
            <a:endParaRPr lang="en-GB"/>
          </a:p>
        </p:txBody>
      </p:sp>
      <p:sp>
        <p:nvSpPr>
          <p:cNvPr id="4099" name="Rectangle 1027"/>
          <p:cNvSpPr>
            <a:spLocks noGrp="1" noChangeArrowheads="1"/>
          </p:cNvSpPr>
          <p:nvPr>
            <p:ph type="dt" idx="1"/>
          </p:nvPr>
        </p:nvSpPr>
        <p:spPr bwMode="auto">
          <a:xfrm>
            <a:off x="4138613" y="0"/>
            <a:ext cx="3163887" cy="479425"/>
          </a:xfrm>
          <a:prstGeom prst="rect">
            <a:avLst/>
          </a:prstGeom>
          <a:noFill/>
          <a:ln w="9525">
            <a:noFill/>
            <a:miter lim="800000"/>
            <a:headEnd/>
            <a:tailEnd/>
          </a:ln>
          <a:effectLst/>
        </p:spPr>
        <p:txBody>
          <a:bodyPr vert="horz" wrap="square" lIns="93694" tIns="46846" rIns="93694" bIns="46846" numCol="1" anchor="t" anchorCtr="0" compatLnSpc="1">
            <a:prstTxWarp prst="textNoShape">
              <a:avLst/>
            </a:prstTxWarp>
          </a:bodyPr>
          <a:lstStyle>
            <a:lvl1pPr algn="r" defTabSz="936625" eaLnBrk="0" hangingPunct="0">
              <a:defRPr sz="1200"/>
            </a:lvl1pPr>
          </a:lstStyle>
          <a:p>
            <a:endParaRPr lang="en-GB"/>
          </a:p>
        </p:txBody>
      </p:sp>
      <p:sp>
        <p:nvSpPr>
          <p:cNvPr id="4100" name="Rectangle 1028"/>
          <p:cNvSpPr>
            <a:spLocks noGrp="1" noRot="1" noChangeAspect="1" noChangeArrowheads="1" noTextEdit="1"/>
          </p:cNvSpPr>
          <p:nvPr>
            <p:ph type="sldImg" idx="2"/>
          </p:nvPr>
        </p:nvSpPr>
        <p:spPr bwMode="auto">
          <a:xfrm>
            <a:off x="1260475" y="722313"/>
            <a:ext cx="4787900" cy="3590925"/>
          </a:xfrm>
          <a:prstGeom prst="rect">
            <a:avLst/>
          </a:prstGeom>
          <a:noFill/>
          <a:ln w="9525">
            <a:solidFill>
              <a:srgbClr val="000000"/>
            </a:solidFill>
            <a:miter lim="800000"/>
            <a:headEnd/>
            <a:tailEnd/>
          </a:ln>
          <a:effectLst/>
        </p:spPr>
      </p:sp>
      <p:sp>
        <p:nvSpPr>
          <p:cNvPr id="4101" name="Rectangle 1029"/>
          <p:cNvSpPr>
            <a:spLocks noGrp="1" noChangeArrowheads="1"/>
          </p:cNvSpPr>
          <p:nvPr>
            <p:ph type="body" sz="quarter" idx="3"/>
          </p:nvPr>
        </p:nvSpPr>
        <p:spPr bwMode="auto">
          <a:xfrm>
            <a:off x="973138" y="4554538"/>
            <a:ext cx="5356225" cy="4311650"/>
          </a:xfrm>
          <a:prstGeom prst="rect">
            <a:avLst/>
          </a:prstGeom>
          <a:noFill/>
          <a:ln w="9525">
            <a:noFill/>
            <a:miter lim="800000"/>
            <a:headEnd/>
            <a:tailEnd/>
          </a:ln>
          <a:effectLst/>
        </p:spPr>
        <p:txBody>
          <a:bodyPr vert="horz" wrap="square" lIns="93694" tIns="46846" rIns="93694" bIns="46846" numCol="1" anchor="t" anchorCtr="0" compatLnSpc="1">
            <a:prstTxWarp prst="textNoShape">
              <a:avLst/>
            </a:prstTxWarp>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p>
        </p:txBody>
      </p:sp>
      <p:sp>
        <p:nvSpPr>
          <p:cNvPr id="4102" name="Rectangle 1030"/>
          <p:cNvSpPr>
            <a:spLocks noGrp="1" noChangeArrowheads="1"/>
          </p:cNvSpPr>
          <p:nvPr>
            <p:ph type="ftr" sz="quarter" idx="4"/>
          </p:nvPr>
        </p:nvSpPr>
        <p:spPr bwMode="auto">
          <a:xfrm>
            <a:off x="0" y="9109075"/>
            <a:ext cx="3163888" cy="479425"/>
          </a:xfrm>
          <a:prstGeom prst="rect">
            <a:avLst/>
          </a:prstGeom>
          <a:noFill/>
          <a:ln w="9525">
            <a:noFill/>
            <a:miter lim="800000"/>
            <a:headEnd/>
            <a:tailEnd/>
          </a:ln>
          <a:effectLst/>
        </p:spPr>
        <p:txBody>
          <a:bodyPr vert="horz" wrap="square" lIns="93694" tIns="46846" rIns="93694" bIns="46846" numCol="1" anchor="b" anchorCtr="0" compatLnSpc="1">
            <a:prstTxWarp prst="textNoShape">
              <a:avLst/>
            </a:prstTxWarp>
          </a:bodyPr>
          <a:lstStyle>
            <a:lvl1pPr defTabSz="936625" eaLnBrk="0" hangingPunct="0">
              <a:defRPr sz="1200"/>
            </a:lvl1pPr>
          </a:lstStyle>
          <a:p>
            <a:endParaRPr lang="en-GB"/>
          </a:p>
        </p:txBody>
      </p:sp>
      <p:sp>
        <p:nvSpPr>
          <p:cNvPr id="4103" name="Rectangle 1031"/>
          <p:cNvSpPr>
            <a:spLocks noGrp="1" noChangeArrowheads="1"/>
          </p:cNvSpPr>
          <p:nvPr>
            <p:ph type="sldNum" sz="quarter" idx="5"/>
          </p:nvPr>
        </p:nvSpPr>
        <p:spPr bwMode="auto">
          <a:xfrm>
            <a:off x="4138613" y="9109075"/>
            <a:ext cx="3163887" cy="479425"/>
          </a:xfrm>
          <a:prstGeom prst="rect">
            <a:avLst/>
          </a:prstGeom>
          <a:noFill/>
          <a:ln w="9525">
            <a:noFill/>
            <a:miter lim="800000"/>
            <a:headEnd/>
            <a:tailEnd/>
          </a:ln>
          <a:effectLst/>
        </p:spPr>
        <p:txBody>
          <a:bodyPr vert="horz" wrap="square" lIns="93694" tIns="46846" rIns="93694" bIns="46846" numCol="1" anchor="b" anchorCtr="0" compatLnSpc="1">
            <a:prstTxWarp prst="textNoShape">
              <a:avLst/>
            </a:prstTxWarp>
          </a:bodyPr>
          <a:lstStyle>
            <a:lvl1pPr algn="r" defTabSz="936625" eaLnBrk="0" hangingPunct="0">
              <a:defRPr sz="1200"/>
            </a:lvl1pPr>
          </a:lstStyle>
          <a:p>
            <a:fld id="{83AB4730-B632-4E58-B810-92BBFE5EC04C}" type="slidenum">
              <a:rPr lang="en-GB"/>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30754" name="Rectangle 2"/>
          <p:cNvSpPr>
            <a:spLocks noGrp="1" noChangeArrowheads="1"/>
          </p:cNvSpPr>
          <p:nvPr>
            <p:ph type="subTitle" idx="1"/>
          </p:nvPr>
        </p:nvSpPr>
        <p:spPr>
          <a:xfrm>
            <a:off x="1371600" y="3962400"/>
            <a:ext cx="6400800" cy="1752600"/>
          </a:xfrm>
        </p:spPr>
        <p:txBody>
          <a:bodyPr/>
          <a:lstStyle>
            <a:lvl1pPr marL="0" indent="0" algn="ctr">
              <a:buFont typeface="Wingdings" pitchFamily="2" charset="2"/>
              <a:buNone/>
              <a:defRPr sz="2800"/>
            </a:lvl1pPr>
          </a:lstStyle>
          <a:p>
            <a:r>
              <a:rPr lang="en-US" smtClean="0"/>
              <a:t>Click to edit Master subtitle style</a:t>
            </a:r>
            <a:endParaRPr lang="en-US"/>
          </a:p>
        </p:txBody>
      </p:sp>
      <p:sp>
        <p:nvSpPr>
          <p:cNvPr id="330755" name="Rectangle 3"/>
          <p:cNvSpPr>
            <a:spLocks noChangeArrowheads="1"/>
          </p:cNvSpPr>
          <p:nvPr/>
        </p:nvSpPr>
        <p:spPr bwMode="auto">
          <a:xfrm>
            <a:off x="0" y="0"/>
            <a:ext cx="9144000" cy="609600"/>
          </a:xfrm>
          <a:prstGeom prst="rect">
            <a:avLst/>
          </a:prstGeom>
          <a:solidFill>
            <a:srgbClr val="7B1C15"/>
          </a:solidFill>
          <a:ln w="9525">
            <a:solidFill>
              <a:srgbClr val="63241F"/>
            </a:solidFill>
            <a:miter lim="800000"/>
            <a:headEnd/>
            <a:tailEnd/>
          </a:ln>
          <a:effectLst/>
        </p:spPr>
        <p:txBody>
          <a:bodyPr wrap="none" anchor="ctr"/>
          <a:lstStyle/>
          <a:p>
            <a:pPr algn="ctr"/>
            <a:endParaRPr lang="en-US" sz="2000"/>
          </a:p>
        </p:txBody>
      </p:sp>
      <p:sp>
        <p:nvSpPr>
          <p:cNvPr id="330760" name="Rectangle 8"/>
          <p:cNvSpPr>
            <a:spLocks noGrp="1" noChangeArrowheads="1"/>
          </p:cNvSpPr>
          <p:nvPr>
            <p:ph type="ctrTitle"/>
          </p:nvPr>
        </p:nvSpPr>
        <p:spPr>
          <a:xfrm>
            <a:off x="685800" y="1981200"/>
            <a:ext cx="7772400" cy="1905000"/>
          </a:xfrm>
        </p:spPr>
        <p:txBody>
          <a:bodyPr/>
          <a:lstStyle>
            <a:lvl1pPr algn="ctr">
              <a:defRPr sz="5400">
                <a:solidFill>
                  <a:srgbClr val="7B1C15"/>
                </a:solidFill>
              </a:defRPr>
            </a:lvl1pPr>
          </a:lstStyle>
          <a:p>
            <a:r>
              <a:rPr lang="en-US" smtClean="0"/>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0D7EFF74-F3B5-451F-BB67-848F2A04E02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0"/>
            <a:ext cx="2209800" cy="6553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0"/>
            <a:ext cx="6477000" cy="6553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2E6A3577-51F5-4542-92BE-1A569ED68CA9}"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41FA121-6A94-4C12-B324-C7D9D509E4F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1EF2883E-D637-489D-8355-75BD0DA57484}"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914400"/>
            <a:ext cx="41910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41910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85B1B77D-DDD1-45E9-8B15-9E3D912F05AD}"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53353FE4-B882-43B4-BA04-61BCD1103B8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6F6C3E4C-D7F9-4671-B067-F829937BC6D2}"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A8D70B85-8F4B-42FE-92BC-932A67F264B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E772649D-A573-41DE-90DE-671050072CE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35B8A1A-1C14-42F0-995B-72AF11325EF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9730" name="Rectangle 1026"/>
          <p:cNvSpPr>
            <a:spLocks noGrp="1" noChangeArrowheads="1"/>
          </p:cNvSpPr>
          <p:nvPr>
            <p:ph type="body" idx="1"/>
          </p:nvPr>
        </p:nvSpPr>
        <p:spPr bwMode="auto">
          <a:xfrm>
            <a:off x="304800" y="914400"/>
            <a:ext cx="8534400" cy="563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29731" name="Rectangle 1027"/>
          <p:cNvSpPr>
            <a:spLocks noGrp="1" noChangeArrowheads="1"/>
          </p:cNvSpPr>
          <p:nvPr>
            <p:ph type="sldNum" sz="quarter" idx="4"/>
          </p:nvPr>
        </p:nvSpPr>
        <p:spPr bwMode="auto">
          <a:xfrm>
            <a:off x="8186738" y="6496050"/>
            <a:ext cx="9144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b="1">
                <a:solidFill>
                  <a:srgbClr val="7B1C15"/>
                </a:solidFill>
                <a:latin typeface="Optima Medium" pitchFamily="34" charset="0"/>
              </a:defRPr>
            </a:lvl1pPr>
          </a:lstStyle>
          <a:p>
            <a:fld id="{BCC354E1-6D15-478B-907D-60716A880BCF}" type="slidenum">
              <a:rPr lang="en-US"/>
              <a:pPr/>
              <a:t>‹#›</a:t>
            </a:fld>
            <a:endParaRPr lang="en-US"/>
          </a:p>
        </p:txBody>
      </p:sp>
      <p:sp>
        <p:nvSpPr>
          <p:cNvPr id="329732" name="Rectangle 1028"/>
          <p:cNvSpPr>
            <a:spLocks noChangeArrowheads="1"/>
          </p:cNvSpPr>
          <p:nvPr/>
        </p:nvSpPr>
        <p:spPr bwMode="auto">
          <a:xfrm>
            <a:off x="0" y="0"/>
            <a:ext cx="9144000" cy="609600"/>
          </a:xfrm>
          <a:prstGeom prst="rect">
            <a:avLst/>
          </a:prstGeom>
          <a:solidFill>
            <a:srgbClr val="7B1C15"/>
          </a:solidFill>
          <a:ln w="9525">
            <a:solidFill>
              <a:srgbClr val="63241F"/>
            </a:solidFill>
            <a:miter lim="800000"/>
            <a:headEnd/>
            <a:tailEnd/>
          </a:ln>
          <a:effectLst/>
        </p:spPr>
        <p:txBody>
          <a:bodyPr wrap="none" anchor="ctr"/>
          <a:lstStyle/>
          <a:p>
            <a:pPr algn="ctr"/>
            <a:endParaRPr lang="en-US" sz="2000"/>
          </a:p>
        </p:txBody>
      </p:sp>
      <p:sp>
        <p:nvSpPr>
          <p:cNvPr id="329737" name="Rectangle 1033"/>
          <p:cNvSpPr>
            <a:spLocks noGrp="1" noChangeArrowheads="1"/>
          </p:cNvSpPr>
          <p:nvPr>
            <p:ph type="title"/>
          </p:nvPr>
        </p:nvSpPr>
        <p:spPr bwMode="auto">
          <a:xfrm>
            <a:off x="1676400" y="0"/>
            <a:ext cx="7467600" cy="609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Master title style</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hdr="0" ftr="0" dt="0"/>
  <p:txStyles>
    <p:titleStyle>
      <a:lvl1pPr algn="r" rtl="0" eaLnBrk="1" fontAlgn="base" hangingPunct="1">
        <a:spcBef>
          <a:spcPct val="0"/>
        </a:spcBef>
        <a:spcAft>
          <a:spcPct val="0"/>
        </a:spcAft>
        <a:defRPr sz="3200">
          <a:solidFill>
            <a:schemeClr val="bg1"/>
          </a:solidFill>
          <a:latin typeface="+mj-lt"/>
          <a:ea typeface="+mj-ea"/>
          <a:cs typeface="+mj-cs"/>
        </a:defRPr>
      </a:lvl1pPr>
      <a:lvl2pPr algn="r" rtl="0" eaLnBrk="1" fontAlgn="base" hangingPunct="1">
        <a:spcBef>
          <a:spcPct val="0"/>
        </a:spcBef>
        <a:spcAft>
          <a:spcPct val="0"/>
        </a:spcAft>
        <a:defRPr sz="3200">
          <a:solidFill>
            <a:schemeClr val="bg1"/>
          </a:solidFill>
          <a:latin typeface="Trebuchet MS" pitchFamily="34" charset="0"/>
        </a:defRPr>
      </a:lvl2pPr>
      <a:lvl3pPr algn="r" rtl="0" eaLnBrk="1" fontAlgn="base" hangingPunct="1">
        <a:spcBef>
          <a:spcPct val="0"/>
        </a:spcBef>
        <a:spcAft>
          <a:spcPct val="0"/>
        </a:spcAft>
        <a:defRPr sz="3200">
          <a:solidFill>
            <a:schemeClr val="bg1"/>
          </a:solidFill>
          <a:latin typeface="Trebuchet MS" pitchFamily="34" charset="0"/>
        </a:defRPr>
      </a:lvl3pPr>
      <a:lvl4pPr algn="r" rtl="0" eaLnBrk="1" fontAlgn="base" hangingPunct="1">
        <a:spcBef>
          <a:spcPct val="0"/>
        </a:spcBef>
        <a:spcAft>
          <a:spcPct val="0"/>
        </a:spcAft>
        <a:defRPr sz="3200">
          <a:solidFill>
            <a:schemeClr val="bg1"/>
          </a:solidFill>
          <a:latin typeface="Trebuchet MS" pitchFamily="34" charset="0"/>
        </a:defRPr>
      </a:lvl4pPr>
      <a:lvl5pPr algn="r" rtl="0" eaLnBrk="1" fontAlgn="base" hangingPunct="1">
        <a:spcBef>
          <a:spcPct val="0"/>
        </a:spcBef>
        <a:spcAft>
          <a:spcPct val="0"/>
        </a:spcAft>
        <a:defRPr sz="3200">
          <a:solidFill>
            <a:schemeClr val="bg1"/>
          </a:solidFill>
          <a:latin typeface="Trebuchet MS" pitchFamily="34" charset="0"/>
        </a:defRPr>
      </a:lvl5pPr>
      <a:lvl6pPr marL="457200" algn="r" rtl="0" eaLnBrk="1" fontAlgn="base" hangingPunct="1">
        <a:spcBef>
          <a:spcPct val="0"/>
        </a:spcBef>
        <a:spcAft>
          <a:spcPct val="0"/>
        </a:spcAft>
        <a:defRPr sz="3200">
          <a:solidFill>
            <a:schemeClr val="bg1"/>
          </a:solidFill>
          <a:latin typeface="Trebuchet MS" pitchFamily="34" charset="0"/>
        </a:defRPr>
      </a:lvl6pPr>
      <a:lvl7pPr marL="914400" algn="r" rtl="0" eaLnBrk="1" fontAlgn="base" hangingPunct="1">
        <a:spcBef>
          <a:spcPct val="0"/>
        </a:spcBef>
        <a:spcAft>
          <a:spcPct val="0"/>
        </a:spcAft>
        <a:defRPr sz="3200">
          <a:solidFill>
            <a:schemeClr val="bg1"/>
          </a:solidFill>
          <a:latin typeface="Trebuchet MS" pitchFamily="34" charset="0"/>
        </a:defRPr>
      </a:lvl7pPr>
      <a:lvl8pPr marL="1371600" algn="r" rtl="0" eaLnBrk="1" fontAlgn="base" hangingPunct="1">
        <a:spcBef>
          <a:spcPct val="0"/>
        </a:spcBef>
        <a:spcAft>
          <a:spcPct val="0"/>
        </a:spcAft>
        <a:defRPr sz="3200">
          <a:solidFill>
            <a:schemeClr val="bg1"/>
          </a:solidFill>
          <a:latin typeface="Trebuchet MS" pitchFamily="34" charset="0"/>
        </a:defRPr>
      </a:lvl8pPr>
      <a:lvl9pPr marL="1828800" algn="r" rtl="0" eaLnBrk="1" fontAlgn="base" hangingPunct="1">
        <a:spcBef>
          <a:spcPct val="0"/>
        </a:spcBef>
        <a:spcAft>
          <a:spcPct val="0"/>
        </a:spcAft>
        <a:defRPr sz="3200">
          <a:solidFill>
            <a:schemeClr val="bg1"/>
          </a:solidFill>
          <a:latin typeface="Trebuchet MS" pitchFamily="34" charset="0"/>
        </a:defRPr>
      </a:lvl9pPr>
    </p:titleStyle>
    <p:bodyStyle>
      <a:lvl1pPr marL="285750" indent="-285750" algn="l" rtl="0" eaLnBrk="1" fontAlgn="base" hangingPunct="1">
        <a:spcBef>
          <a:spcPct val="20000"/>
        </a:spcBef>
        <a:spcAft>
          <a:spcPct val="0"/>
        </a:spcAft>
        <a:buClr>
          <a:srgbClr val="99ABD9"/>
        </a:buClr>
        <a:buFont typeface="Wingdings" pitchFamily="2" charset="2"/>
        <a:buChar char="§"/>
        <a:defRPr sz="3200">
          <a:solidFill>
            <a:srgbClr val="213159"/>
          </a:solidFill>
          <a:latin typeface="+mn-lt"/>
          <a:ea typeface="+mn-ea"/>
          <a:cs typeface="+mn-cs"/>
        </a:defRPr>
      </a:lvl1pPr>
      <a:lvl2pPr marL="762000" indent="-285750" algn="l" rtl="0" eaLnBrk="1" fontAlgn="base" hangingPunct="1">
        <a:spcBef>
          <a:spcPct val="20000"/>
        </a:spcBef>
        <a:spcAft>
          <a:spcPct val="0"/>
        </a:spcAft>
        <a:buClr>
          <a:srgbClr val="99ABD9"/>
        </a:buClr>
        <a:buFont typeface="Wingdings" pitchFamily="2" charset="2"/>
        <a:buChar char="§"/>
        <a:defRPr sz="2800">
          <a:solidFill>
            <a:srgbClr val="213159"/>
          </a:solidFill>
          <a:latin typeface="+mn-lt"/>
        </a:defRPr>
      </a:lvl2pPr>
      <a:lvl3pPr marL="1143000" indent="-190500" algn="l" rtl="0" eaLnBrk="1" fontAlgn="base" hangingPunct="1">
        <a:spcBef>
          <a:spcPct val="20000"/>
        </a:spcBef>
        <a:spcAft>
          <a:spcPct val="0"/>
        </a:spcAft>
        <a:buClr>
          <a:srgbClr val="99ABD9"/>
        </a:buClr>
        <a:buFont typeface="Wingdings" pitchFamily="2" charset="2"/>
        <a:buChar char="§"/>
        <a:defRPr sz="2400">
          <a:solidFill>
            <a:srgbClr val="213159"/>
          </a:solidFill>
          <a:latin typeface="+mn-lt"/>
        </a:defRPr>
      </a:lvl3pPr>
      <a:lvl4pPr marL="1524000" indent="-190500" algn="l" rtl="0" eaLnBrk="1" fontAlgn="base" hangingPunct="1">
        <a:spcBef>
          <a:spcPct val="20000"/>
        </a:spcBef>
        <a:spcAft>
          <a:spcPct val="0"/>
        </a:spcAft>
        <a:buClr>
          <a:srgbClr val="99ABD9"/>
        </a:buClr>
        <a:buFont typeface="Wingdings" pitchFamily="2" charset="2"/>
        <a:buChar char="§"/>
        <a:defRPr sz="2000">
          <a:solidFill>
            <a:srgbClr val="213159"/>
          </a:solidFill>
          <a:latin typeface="+mn-lt"/>
        </a:defRPr>
      </a:lvl4pPr>
      <a:lvl5pPr marL="1943100" indent="-190500" algn="l" rtl="0" eaLnBrk="1" fontAlgn="base" hangingPunct="1">
        <a:spcBef>
          <a:spcPct val="20000"/>
        </a:spcBef>
        <a:spcAft>
          <a:spcPct val="0"/>
        </a:spcAft>
        <a:buClr>
          <a:srgbClr val="99ABD9"/>
        </a:buClr>
        <a:buFont typeface="Wingdings" pitchFamily="2" charset="2"/>
        <a:buChar char="§"/>
        <a:defRPr sz="2000">
          <a:solidFill>
            <a:srgbClr val="213159"/>
          </a:solidFill>
          <a:latin typeface="+mn-lt"/>
        </a:defRPr>
      </a:lvl5pPr>
      <a:lvl6pPr marL="2400300" indent="-190500" algn="l" rtl="0" eaLnBrk="1" fontAlgn="base" hangingPunct="1">
        <a:spcBef>
          <a:spcPct val="20000"/>
        </a:spcBef>
        <a:spcAft>
          <a:spcPct val="0"/>
        </a:spcAft>
        <a:buClr>
          <a:srgbClr val="99ABD9"/>
        </a:buClr>
        <a:buFont typeface="Wingdings" pitchFamily="2" charset="2"/>
        <a:buChar char="§"/>
        <a:defRPr sz="2000">
          <a:solidFill>
            <a:srgbClr val="213159"/>
          </a:solidFill>
          <a:latin typeface="+mn-lt"/>
        </a:defRPr>
      </a:lvl6pPr>
      <a:lvl7pPr marL="2857500" indent="-190500" algn="l" rtl="0" eaLnBrk="1" fontAlgn="base" hangingPunct="1">
        <a:spcBef>
          <a:spcPct val="20000"/>
        </a:spcBef>
        <a:spcAft>
          <a:spcPct val="0"/>
        </a:spcAft>
        <a:buClr>
          <a:srgbClr val="99ABD9"/>
        </a:buClr>
        <a:buFont typeface="Wingdings" pitchFamily="2" charset="2"/>
        <a:buChar char="§"/>
        <a:defRPr sz="2000">
          <a:solidFill>
            <a:srgbClr val="213159"/>
          </a:solidFill>
          <a:latin typeface="+mn-lt"/>
        </a:defRPr>
      </a:lvl7pPr>
      <a:lvl8pPr marL="3314700" indent="-190500" algn="l" rtl="0" eaLnBrk="1" fontAlgn="base" hangingPunct="1">
        <a:spcBef>
          <a:spcPct val="20000"/>
        </a:spcBef>
        <a:spcAft>
          <a:spcPct val="0"/>
        </a:spcAft>
        <a:buClr>
          <a:srgbClr val="99ABD9"/>
        </a:buClr>
        <a:buFont typeface="Wingdings" pitchFamily="2" charset="2"/>
        <a:buChar char="§"/>
        <a:defRPr sz="2000">
          <a:solidFill>
            <a:srgbClr val="213159"/>
          </a:solidFill>
          <a:latin typeface="+mn-lt"/>
        </a:defRPr>
      </a:lvl8pPr>
      <a:lvl9pPr marL="3771900" indent="-190500" algn="l" rtl="0" eaLnBrk="1" fontAlgn="base" hangingPunct="1">
        <a:spcBef>
          <a:spcPct val="20000"/>
        </a:spcBef>
        <a:spcAft>
          <a:spcPct val="0"/>
        </a:spcAft>
        <a:buClr>
          <a:srgbClr val="99ABD9"/>
        </a:buClr>
        <a:buFont typeface="Wingdings" pitchFamily="2" charset="2"/>
        <a:buChar char="§"/>
        <a:defRPr sz="2000">
          <a:solidFill>
            <a:srgbClr val="21315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drpo@ida.liu.s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openmodelica.org:8443/cb/issue/1327"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adrpo@ida.liu.se"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openmodelica.org:8443/cb/issue/1269"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modelica.org/" TargetMode="External"/><Relationship Id="rId2" Type="http://schemas.openxmlformats.org/officeDocument/2006/relationships/hyperlink" Target="https://openmodelica.ida.liu.se/svn/OpenModelica/trunk/doc/performanc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adrpo@ida.liu.se"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openmodelica.org:8443/cb/proj/report/execute.do?doc_id=1456"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openmodelica.org:8443/cb/issue/1336"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openmodelica.org:8443/cb/issue/1334"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openmodelica.org:8443/cb/issue/1332"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openmodelica.org:8443/cb/issue/133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1650" name="Rectangle 2"/>
          <p:cNvSpPr>
            <a:spLocks noGrp="1" noChangeArrowheads="1"/>
          </p:cNvSpPr>
          <p:nvPr>
            <p:ph type="ctrTitle"/>
          </p:nvPr>
        </p:nvSpPr>
        <p:spPr/>
        <p:txBody>
          <a:bodyPr/>
          <a:lstStyle/>
          <a:p>
            <a:r>
              <a:rPr lang="en-US" sz="4400" b="1" smtClean="0"/>
              <a:t>Media and Fluid</a:t>
            </a:r>
            <a:endParaRPr lang="en-US" sz="4400" b="1"/>
          </a:p>
        </p:txBody>
      </p:sp>
      <p:sp>
        <p:nvSpPr>
          <p:cNvPr id="411651" name="Rectangle 3"/>
          <p:cNvSpPr>
            <a:spLocks noGrp="1" noChangeArrowheads="1"/>
          </p:cNvSpPr>
          <p:nvPr>
            <p:ph type="subTitle" idx="1"/>
          </p:nvPr>
        </p:nvSpPr>
        <p:spPr>
          <a:xfrm>
            <a:off x="1371600" y="4319606"/>
            <a:ext cx="6400800" cy="2181228"/>
          </a:xfrm>
        </p:spPr>
        <p:txBody>
          <a:bodyPr/>
          <a:lstStyle/>
          <a:p>
            <a:r>
              <a:rPr lang="en-US" smtClean="0"/>
              <a:t>Draft 2010-10-28</a:t>
            </a:r>
          </a:p>
          <a:p>
            <a:endParaRPr lang="en-US" smtClean="0"/>
          </a:p>
          <a:p>
            <a:r>
              <a:rPr lang="en-US" sz="2000" smtClean="0"/>
              <a:t>Adrian Pop &amp; Martin Sjölund</a:t>
            </a:r>
          </a:p>
          <a:p>
            <a:r>
              <a:rPr lang="en-US" sz="2000" smtClean="0"/>
              <a:t>[</a:t>
            </a:r>
            <a:r>
              <a:rPr lang="en-US" sz="2000" smtClean="0">
                <a:hlinkClick r:id="rId2"/>
              </a:rPr>
              <a:t>Adrian.Pop@liu.se</a:t>
            </a:r>
            <a:r>
              <a:rPr lang="en-US" sz="2000" smtClean="0"/>
              <a:t>, </a:t>
            </a:r>
            <a:r>
              <a:rPr lang="en-US" sz="2000" smtClean="0">
                <a:hlinkClick r:id="rId2"/>
              </a:rPr>
              <a:t>Martin.Sjölund@liu.se</a:t>
            </a:r>
            <a:r>
              <a:rPr lang="en-US" sz="2000" smtClean="0"/>
              <a:t>]</a:t>
            </a:r>
            <a:endParaRPr lang="en-US" sz="20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5856" y="0"/>
            <a:ext cx="5868144" cy="609600"/>
          </a:xfrm>
        </p:spPr>
        <p:txBody>
          <a:bodyPr/>
          <a:lstStyle/>
          <a:p>
            <a:r>
              <a:rPr lang="en-US" dirty="0" smtClean="0"/>
              <a:t>Milestone White December (VI)</a:t>
            </a:r>
            <a:endParaRPr lang="en-US" dirty="0"/>
          </a:p>
        </p:txBody>
      </p:sp>
      <p:sp>
        <p:nvSpPr>
          <p:cNvPr id="3" name="Content Placeholder 2"/>
          <p:cNvSpPr>
            <a:spLocks noGrp="1"/>
          </p:cNvSpPr>
          <p:nvPr>
            <p:ph idx="1"/>
          </p:nvPr>
        </p:nvSpPr>
        <p:spPr/>
        <p:txBody>
          <a:bodyPr/>
          <a:lstStyle/>
          <a:p>
            <a:pPr>
              <a:buNone/>
            </a:pPr>
            <a:r>
              <a:rPr lang="en-US" sz="2800" b="1" dirty="0" smtClean="0">
                <a:solidFill>
                  <a:srgbClr val="7B1C15"/>
                </a:solidFill>
                <a:hlinkClick r:id="rId2"/>
              </a:rPr>
              <a:t>https://</a:t>
            </a:r>
            <a:r>
              <a:rPr lang="en-US" sz="2800" b="1" dirty="0" smtClean="0">
                <a:solidFill>
                  <a:srgbClr val="7B1C15"/>
                </a:solidFill>
                <a:hlinkClick r:id="rId2"/>
              </a:rPr>
              <a:t>openmodelica.org:8443/cb/issue/1327</a:t>
            </a:r>
            <a:r>
              <a:rPr lang="en-US" sz="2800" b="1" dirty="0" smtClean="0">
                <a:solidFill>
                  <a:srgbClr val="7B1C15"/>
                </a:solidFill>
              </a:rPr>
              <a:t> </a:t>
            </a:r>
            <a:endParaRPr lang="en-US" sz="1200" dirty="0" smtClean="0">
              <a:solidFill>
                <a:srgbClr val="7B1C15"/>
              </a:solidFill>
            </a:endParaRPr>
          </a:p>
          <a:p>
            <a:pPr>
              <a:buNone/>
            </a:pPr>
            <a:endParaRPr lang="en-US" sz="2000" dirty="0" smtClean="0">
              <a:solidFill>
                <a:srgbClr val="7B1C15"/>
              </a:solidFill>
            </a:endParaRPr>
          </a:p>
          <a:p>
            <a:pPr>
              <a:buNone/>
            </a:pPr>
            <a:r>
              <a:rPr lang="en-US" sz="2000" dirty="0" smtClean="0">
                <a:solidFill>
                  <a:srgbClr val="7B1C15"/>
                </a:solidFill>
              </a:rPr>
              <a:t>Use </a:t>
            </a:r>
            <a:r>
              <a:rPr lang="en-US" sz="2000" dirty="0" err="1" smtClean="0">
                <a:solidFill>
                  <a:srgbClr val="7B1C15"/>
                </a:solidFill>
              </a:rPr>
              <a:t>DAE.Type</a:t>
            </a:r>
            <a:r>
              <a:rPr lang="en-US" sz="2000" dirty="0" smtClean="0">
                <a:solidFill>
                  <a:srgbClr val="7B1C15"/>
                </a:solidFill>
              </a:rPr>
              <a:t> instead of </a:t>
            </a:r>
            <a:r>
              <a:rPr lang="en-US" sz="2000" dirty="0" err="1" smtClean="0">
                <a:solidFill>
                  <a:srgbClr val="7B1C15"/>
                </a:solidFill>
              </a:rPr>
              <a:t>DAE.ExpType</a:t>
            </a:r>
            <a:r>
              <a:rPr lang="en-US" sz="2000" dirty="0" smtClean="0">
                <a:solidFill>
                  <a:srgbClr val="7B1C15"/>
                </a:solidFill>
              </a:rPr>
              <a:t> everywhere</a:t>
            </a:r>
            <a:endParaRPr lang="en-US" sz="2000" dirty="0" smtClean="0">
              <a:solidFill>
                <a:srgbClr val="7B1C15"/>
              </a:solidFill>
            </a:endParaRPr>
          </a:p>
          <a:p>
            <a:endParaRPr lang="en-US" sz="1800" dirty="0" smtClean="0"/>
          </a:p>
          <a:p>
            <a:r>
              <a:rPr lang="en-US" sz="1800" dirty="0" smtClean="0"/>
              <a:t>Right now we have two types: </a:t>
            </a:r>
            <a:r>
              <a:rPr lang="en-US" sz="1800" dirty="0" err="1" smtClean="0"/>
              <a:t>DAE.Type</a:t>
            </a:r>
            <a:r>
              <a:rPr lang="en-US" sz="1800" dirty="0" smtClean="0"/>
              <a:t> which we translate to </a:t>
            </a:r>
            <a:r>
              <a:rPr lang="en-US" sz="1800" dirty="0" err="1" smtClean="0"/>
              <a:t>DAE.ExpType</a:t>
            </a:r>
            <a:r>
              <a:rPr lang="en-US" sz="1800" dirty="0" smtClean="0"/>
              <a:t>.</a:t>
            </a:r>
          </a:p>
          <a:p>
            <a:endParaRPr lang="en-US" sz="1800" dirty="0" smtClean="0"/>
          </a:p>
          <a:p>
            <a:r>
              <a:rPr lang="en-US" sz="1800" dirty="0" smtClean="0"/>
              <a:t>We </a:t>
            </a:r>
            <a:r>
              <a:rPr lang="en-US" sz="1800" dirty="0" smtClean="0"/>
              <a:t>should *REMOVE* </a:t>
            </a:r>
            <a:r>
              <a:rPr lang="en-US" sz="1800" dirty="0" err="1" smtClean="0"/>
              <a:t>DAE.ExpType</a:t>
            </a:r>
            <a:r>
              <a:rPr lang="en-US" sz="1800" dirty="0" smtClean="0"/>
              <a:t> as the </a:t>
            </a:r>
            <a:r>
              <a:rPr lang="en-US" sz="1800" dirty="0" err="1" smtClean="0"/>
              <a:t>DAE.Type</a:t>
            </a:r>
            <a:r>
              <a:rPr lang="en-US" sz="1800" dirty="0" smtClean="0"/>
              <a:t> -&gt; </a:t>
            </a:r>
            <a:r>
              <a:rPr lang="en-US" sz="1800" dirty="0" err="1" smtClean="0"/>
              <a:t>DAE.ExpType</a:t>
            </a:r>
            <a:r>
              <a:rPr lang="en-US" sz="1800" dirty="0" smtClean="0"/>
              <a:t> translation consumes </a:t>
            </a:r>
            <a:r>
              <a:rPr lang="en-US" sz="1800" dirty="0" smtClean="0"/>
              <a:t>a lot of CPU and Memory for nothing.</a:t>
            </a:r>
            <a:endParaRPr lang="en-US" sz="1800" dirty="0" smtClean="0">
              <a:solidFill>
                <a:srgbClr val="002060"/>
              </a:solidFill>
            </a:endParaRPr>
          </a:p>
        </p:txBody>
      </p:sp>
      <p:sp>
        <p:nvSpPr>
          <p:cNvPr id="4" name="Slide Number Placeholder 3"/>
          <p:cNvSpPr>
            <a:spLocks noGrp="1"/>
          </p:cNvSpPr>
          <p:nvPr>
            <p:ph type="sldNum" sz="quarter" idx="10"/>
          </p:nvPr>
        </p:nvSpPr>
        <p:spPr/>
        <p:txBody>
          <a:bodyPr/>
          <a:lstStyle/>
          <a:p>
            <a:fld id="{741FA121-6A94-4C12-B324-C7D9D509E4F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ctrTitle"/>
          </p:nvPr>
        </p:nvSpPr>
        <p:spPr/>
        <p:txBody>
          <a:bodyPr/>
          <a:lstStyle/>
          <a:p>
            <a:r>
              <a:rPr lang="en-US" sz="4400" b="1" dirty="0" smtClean="0"/>
              <a:t>Fluid</a:t>
            </a:r>
            <a:endParaRPr lang="en-US" sz="4400" b="1" dirty="0"/>
          </a:p>
        </p:txBody>
      </p:sp>
      <p:sp>
        <p:nvSpPr>
          <p:cNvPr id="411651" name="Rectangle 3"/>
          <p:cNvSpPr>
            <a:spLocks noGrp="1" noChangeArrowheads="1"/>
          </p:cNvSpPr>
          <p:nvPr>
            <p:ph type="subTitle" idx="1"/>
          </p:nvPr>
        </p:nvSpPr>
        <p:spPr>
          <a:xfrm>
            <a:off x="1371600" y="4319606"/>
            <a:ext cx="6400800" cy="2181228"/>
          </a:xfrm>
        </p:spPr>
        <p:txBody>
          <a:bodyPr/>
          <a:lstStyle/>
          <a:p>
            <a:r>
              <a:rPr lang="en-US" smtClean="0"/>
              <a:t>Draft 2010-10-28</a:t>
            </a:r>
          </a:p>
          <a:p>
            <a:endParaRPr lang="en-US" smtClean="0"/>
          </a:p>
          <a:p>
            <a:r>
              <a:rPr lang="en-US" sz="2000" smtClean="0"/>
              <a:t>Adrian Pop &amp; Martin Sjölund</a:t>
            </a:r>
          </a:p>
          <a:p>
            <a:r>
              <a:rPr lang="en-US" sz="2000" smtClean="0"/>
              <a:t>[</a:t>
            </a:r>
            <a:r>
              <a:rPr lang="en-US" sz="2000" smtClean="0">
                <a:hlinkClick r:id="rId2"/>
              </a:rPr>
              <a:t>Adrian.Pop@liu.se</a:t>
            </a:r>
            <a:r>
              <a:rPr lang="en-US" sz="2000" smtClean="0"/>
              <a:t>, </a:t>
            </a:r>
            <a:r>
              <a:rPr lang="en-US" sz="2000" smtClean="0">
                <a:hlinkClick r:id="rId2"/>
              </a:rPr>
              <a:t>Martin.Sjölund@liu.se</a:t>
            </a:r>
            <a:r>
              <a:rPr lang="en-US" sz="2000" smtClean="0"/>
              <a:t>]</a:t>
            </a:r>
            <a:endParaRPr lang="en-US" sz="20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7824" y="0"/>
            <a:ext cx="6156176" cy="609600"/>
          </a:xfrm>
        </p:spPr>
        <p:txBody>
          <a:bodyPr/>
          <a:lstStyle/>
          <a:p>
            <a:r>
              <a:rPr lang="en-US" dirty="0" smtClean="0"/>
              <a:t>Milestone White December (VII)</a:t>
            </a:r>
            <a:endParaRPr lang="en-US" dirty="0"/>
          </a:p>
        </p:txBody>
      </p:sp>
      <p:sp>
        <p:nvSpPr>
          <p:cNvPr id="3" name="Content Placeholder 2"/>
          <p:cNvSpPr>
            <a:spLocks noGrp="1"/>
          </p:cNvSpPr>
          <p:nvPr>
            <p:ph idx="1"/>
          </p:nvPr>
        </p:nvSpPr>
        <p:spPr/>
        <p:txBody>
          <a:bodyPr/>
          <a:lstStyle/>
          <a:p>
            <a:pPr>
              <a:buNone/>
            </a:pPr>
            <a:r>
              <a:rPr lang="en-US" sz="2800" b="1" dirty="0" smtClean="0">
                <a:solidFill>
                  <a:srgbClr val="7B1C15"/>
                </a:solidFill>
                <a:hlinkClick r:id="rId2"/>
              </a:rPr>
              <a:t>https://</a:t>
            </a:r>
            <a:r>
              <a:rPr lang="en-US" sz="2800" b="1" dirty="0" smtClean="0">
                <a:solidFill>
                  <a:srgbClr val="7B1C15"/>
                </a:solidFill>
                <a:hlinkClick r:id="rId2"/>
              </a:rPr>
              <a:t>openmodelica.org:8443/cb/issue/1269</a:t>
            </a:r>
            <a:r>
              <a:rPr lang="en-US" sz="2800" b="1" dirty="0" smtClean="0">
                <a:solidFill>
                  <a:srgbClr val="7B1C15"/>
                </a:solidFill>
              </a:rPr>
              <a:t>  </a:t>
            </a:r>
            <a:endParaRPr lang="en-US" sz="1200" dirty="0" smtClean="0">
              <a:solidFill>
                <a:srgbClr val="7B1C15"/>
              </a:solidFill>
            </a:endParaRPr>
          </a:p>
          <a:p>
            <a:pPr>
              <a:buNone/>
            </a:pPr>
            <a:endParaRPr lang="en-US" sz="2000" dirty="0" smtClean="0">
              <a:solidFill>
                <a:srgbClr val="7B1C15"/>
              </a:solidFill>
            </a:endParaRPr>
          </a:p>
          <a:p>
            <a:pPr>
              <a:buNone/>
            </a:pPr>
            <a:r>
              <a:rPr lang="en-US" sz="2000" dirty="0" smtClean="0">
                <a:solidFill>
                  <a:srgbClr val="7B1C15"/>
                </a:solidFill>
              </a:rPr>
              <a:t> Implement stream connectors one-to-one connection only</a:t>
            </a:r>
            <a:endParaRPr lang="en-US" sz="2000" dirty="0" smtClean="0">
              <a:solidFill>
                <a:srgbClr val="7B1C15"/>
              </a:solidFill>
            </a:endParaRPr>
          </a:p>
          <a:p>
            <a:r>
              <a:rPr lang="en-US" sz="1800" dirty="0" smtClean="0"/>
              <a:t>Implement stream connectors, the one-to-one connection </a:t>
            </a:r>
            <a:r>
              <a:rPr lang="en-US" sz="1800" dirty="0" smtClean="0"/>
              <a:t>only</a:t>
            </a:r>
          </a:p>
          <a:p>
            <a:r>
              <a:rPr lang="en-US" sz="1800" dirty="0" err="1" smtClean="0"/>
              <a:t>Modelica</a:t>
            </a:r>
            <a:r>
              <a:rPr lang="en-US" sz="1800" dirty="0" smtClean="0"/>
              <a:t> </a:t>
            </a:r>
            <a:r>
              <a:rPr lang="en-US" sz="1800" dirty="0" smtClean="0"/>
              <a:t>Specification 3.2, page </a:t>
            </a:r>
            <a:r>
              <a:rPr lang="en-US" sz="1800" dirty="0" smtClean="0"/>
              <a:t>176-177</a:t>
            </a:r>
          </a:p>
          <a:p>
            <a:r>
              <a:rPr lang="en-US" sz="1800" dirty="0" smtClean="0"/>
              <a:t>For </a:t>
            </a:r>
            <a:r>
              <a:rPr lang="en-US" sz="1800" dirty="0" smtClean="0"/>
              <a:t>inside-inside connections no equations are added. </a:t>
            </a:r>
            <a:endParaRPr lang="en-US" sz="1800" dirty="0" smtClean="0"/>
          </a:p>
          <a:p>
            <a:r>
              <a:rPr lang="en-US" sz="1800" dirty="0" smtClean="0"/>
              <a:t>For </a:t>
            </a:r>
            <a:r>
              <a:rPr lang="en-US" sz="1800" dirty="0" smtClean="0"/>
              <a:t>outside-inside connections one equality equation is added. </a:t>
            </a:r>
            <a:br>
              <a:rPr lang="en-US" sz="1800" dirty="0" smtClean="0"/>
            </a:br>
            <a:endParaRPr lang="en-US" sz="1800" dirty="0" smtClean="0"/>
          </a:p>
          <a:p>
            <a:r>
              <a:rPr lang="en-US" sz="1800" dirty="0" err="1" smtClean="0">
                <a:solidFill>
                  <a:srgbClr val="7B1C15"/>
                </a:solidFill>
              </a:rPr>
              <a:t>inStream</a:t>
            </a:r>
            <a:r>
              <a:rPr lang="en-US" sz="1800" dirty="0" smtClean="0"/>
              <a:t> operator</a:t>
            </a:r>
          </a:p>
          <a:p>
            <a:r>
              <a:rPr lang="en-US" sz="1800" dirty="0" err="1" smtClean="0">
                <a:solidFill>
                  <a:srgbClr val="7B1C15"/>
                </a:solidFill>
              </a:rPr>
              <a:t>actualStream</a:t>
            </a:r>
            <a:r>
              <a:rPr lang="en-US" sz="1800" dirty="0" smtClean="0"/>
              <a:t> operator</a:t>
            </a:r>
          </a:p>
        </p:txBody>
      </p:sp>
      <p:sp>
        <p:nvSpPr>
          <p:cNvPr id="4" name="Slide Number Placeholder 3"/>
          <p:cNvSpPr>
            <a:spLocks noGrp="1"/>
          </p:cNvSpPr>
          <p:nvPr>
            <p:ph type="sldNum" sz="quarter" idx="10"/>
          </p:nvPr>
        </p:nvSpPr>
        <p:spPr/>
        <p:txBody>
          <a:bodyPr/>
          <a:lstStyle/>
          <a:p>
            <a:fld id="{741FA121-6A94-4C12-B324-C7D9D509E4F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The End</a:t>
            </a:r>
            <a:endParaRPr lang="en-US" dirty="0"/>
          </a:p>
        </p:txBody>
      </p:sp>
      <p:sp>
        <p:nvSpPr>
          <p:cNvPr id="3" name="Content Placeholder 2"/>
          <p:cNvSpPr>
            <a:spLocks noGrp="1"/>
          </p:cNvSpPr>
          <p:nvPr>
            <p:ph idx="1"/>
          </p:nvPr>
        </p:nvSpPr>
        <p:spPr/>
        <p:txBody>
          <a:bodyPr/>
          <a:lstStyle/>
          <a:p>
            <a:pPr>
              <a:buNone/>
            </a:pPr>
            <a:r>
              <a:rPr lang="sv-SE" sz="2000" dirty="0" smtClean="0">
                <a:solidFill>
                  <a:srgbClr val="7B1C15"/>
                </a:solidFill>
              </a:rPr>
              <a:t>This document is stored in Subversion (not yet, but it will be)</a:t>
            </a:r>
          </a:p>
          <a:p>
            <a:pPr>
              <a:buNone/>
            </a:pPr>
            <a:r>
              <a:rPr lang="sv-SE" sz="1800" dirty="0" smtClean="0">
                <a:hlinkClick r:id="rId2"/>
              </a:rPr>
              <a:t>https://</a:t>
            </a:r>
            <a:r>
              <a:rPr lang="sv-SE" sz="1800" dirty="0" smtClean="0">
                <a:hlinkClick r:id="rId2"/>
              </a:rPr>
              <a:t>openmodelica.ida.liu.se/svn/OpenModelica/trunk/doc/performance</a:t>
            </a:r>
            <a:r>
              <a:rPr lang="sv-SE" sz="1800" dirty="0" smtClean="0"/>
              <a:t> </a:t>
            </a:r>
            <a:endParaRPr lang="sv-SE" sz="1800" dirty="0" smtClean="0"/>
          </a:p>
          <a:p>
            <a:pPr>
              <a:buNone/>
            </a:pPr>
            <a:endParaRPr lang="sv-SE" sz="1800" dirty="0" smtClean="0"/>
          </a:p>
          <a:p>
            <a:pPr>
              <a:buNone/>
            </a:pPr>
            <a:endParaRPr lang="sv-SE" sz="1800" dirty="0" smtClean="0"/>
          </a:p>
          <a:p>
            <a:pPr>
              <a:buNone/>
            </a:pPr>
            <a:endParaRPr lang="sv-SE" sz="1800" dirty="0" smtClean="0"/>
          </a:p>
          <a:p>
            <a:pPr>
              <a:buNone/>
            </a:pPr>
            <a:endParaRPr lang="sv-SE" sz="1800" dirty="0" smtClean="0"/>
          </a:p>
          <a:p>
            <a:pPr algn="ctr">
              <a:buNone/>
            </a:pPr>
            <a:r>
              <a:rPr lang="sv-SE" dirty="0" smtClean="0">
                <a:hlinkClick r:id="rId3"/>
              </a:rPr>
              <a:t>www.OpenModelica.org</a:t>
            </a:r>
            <a:r>
              <a:rPr lang="sv-SE" dirty="0" smtClean="0"/>
              <a:t> </a:t>
            </a:r>
          </a:p>
        </p:txBody>
      </p:sp>
      <p:sp>
        <p:nvSpPr>
          <p:cNvPr id="4" name="Slide Number Placeholder 3"/>
          <p:cNvSpPr>
            <a:spLocks noGrp="1"/>
          </p:cNvSpPr>
          <p:nvPr>
            <p:ph type="sldNum" sz="quarter" idx="10"/>
          </p:nvPr>
        </p:nvSpPr>
        <p:spPr/>
        <p:txBody>
          <a:bodyPr/>
          <a:lstStyle/>
          <a:p>
            <a:fld id="{741FA121-6A94-4C12-B324-C7D9D509E4FB}" type="slidenum">
              <a:rPr lang="en-US" smtClean="0"/>
              <a:pPr/>
              <a:t>13</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ctrTitle"/>
          </p:nvPr>
        </p:nvSpPr>
        <p:spPr/>
        <p:txBody>
          <a:bodyPr/>
          <a:lstStyle/>
          <a:p>
            <a:r>
              <a:rPr lang="en-US" sz="4400" b="1" dirty="0" smtClean="0"/>
              <a:t>Media</a:t>
            </a:r>
            <a:endParaRPr lang="en-US" sz="4400" b="1" dirty="0"/>
          </a:p>
        </p:txBody>
      </p:sp>
      <p:sp>
        <p:nvSpPr>
          <p:cNvPr id="411651" name="Rectangle 3"/>
          <p:cNvSpPr>
            <a:spLocks noGrp="1" noChangeArrowheads="1"/>
          </p:cNvSpPr>
          <p:nvPr>
            <p:ph type="subTitle" idx="1"/>
          </p:nvPr>
        </p:nvSpPr>
        <p:spPr>
          <a:xfrm>
            <a:off x="1371600" y="4319606"/>
            <a:ext cx="6400800" cy="2181228"/>
          </a:xfrm>
        </p:spPr>
        <p:txBody>
          <a:bodyPr/>
          <a:lstStyle/>
          <a:p>
            <a:r>
              <a:rPr lang="en-US" smtClean="0"/>
              <a:t>Draft 2010-10-28</a:t>
            </a:r>
          </a:p>
          <a:p>
            <a:endParaRPr lang="en-US" smtClean="0"/>
          </a:p>
          <a:p>
            <a:r>
              <a:rPr lang="en-US" sz="2000" smtClean="0"/>
              <a:t>Adrian Pop &amp; Martin Sjölund</a:t>
            </a:r>
          </a:p>
          <a:p>
            <a:r>
              <a:rPr lang="en-US" sz="2000" smtClean="0"/>
              <a:t>[</a:t>
            </a:r>
            <a:r>
              <a:rPr lang="en-US" sz="2000" smtClean="0">
                <a:hlinkClick r:id="rId2"/>
              </a:rPr>
              <a:t>Adrian.Pop@liu.se</a:t>
            </a:r>
            <a:r>
              <a:rPr lang="en-US" sz="2000" smtClean="0"/>
              <a:t>, </a:t>
            </a:r>
            <a:r>
              <a:rPr lang="en-US" sz="2000" smtClean="0">
                <a:hlinkClick r:id="rId2"/>
              </a:rPr>
              <a:t>Martin.Sjölund@liu.se</a:t>
            </a:r>
            <a:r>
              <a:rPr lang="en-US" sz="2000" smtClean="0"/>
              <a:t>]</a:t>
            </a:r>
            <a:endParaRPr lang="en-US" sz="20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(I)</a:t>
            </a:r>
            <a:endParaRPr lang="en-US" dirty="0"/>
          </a:p>
        </p:txBody>
      </p:sp>
      <p:sp>
        <p:nvSpPr>
          <p:cNvPr id="4" name="Slide Number Placeholder 3"/>
          <p:cNvSpPr>
            <a:spLocks noGrp="1"/>
          </p:cNvSpPr>
          <p:nvPr>
            <p:ph type="sldNum" sz="quarter" idx="10"/>
          </p:nvPr>
        </p:nvSpPr>
        <p:spPr/>
        <p:txBody>
          <a:bodyPr/>
          <a:lstStyle/>
          <a:p>
            <a:fld id="{741FA121-6A94-4C12-B324-C7D9D509E4FB}" type="slidenum">
              <a:rPr lang="en-US" smtClean="0"/>
              <a:pPr/>
              <a:t>3</a:t>
            </a:fld>
            <a:endParaRPr lang="en-US" dirty="0"/>
          </a:p>
        </p:txBody>
      </p:sp>
      <p:sp>
        <p:nvSpPr>
          <p:cNvPr id="7" name="Content Placeholder 2"/>
          <p:cNvSpPr txBox="1">
            <a:spLocks/>
          </p:cNvSpPr>
          <p:nvPr/>
        </p:nvSpPr>
        <p:spPr bwMode="auto">
          <a:xfrm>
            <a:off x="457200" y="1066800"/>
            <a:ext cx="8534400" cy="563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lvl="0" indent="-285750">
              <a:spcBef>
                <a:spcPct val="20000"/>
              </a:spcBef>
              <a:buClr>
                <a:srgbClr val="99ABD9"/>
              </a:buClr>
            </a:pPr>
            <a:endParaRPr lang="en-US" dirty="0" smtClean="0"/>
          </a:p>
        </p:txBody>
      </p:sp>
      <p:sp>
        <p:nvSpPr>
          <p:cNvPr id="9" name="Content Placeholder 8"/>
          <p:cNvSpPr>
            <a:spLocks noGrp="1"/>
          </p:cNvSpPr>
          <p:nvPr>
            <p:ph idx="1"/>
          </p:nvPr>
        </p:nvSpPr>
        <p:spPr/>
        <p:txBody>
          <a:bodyPr/>
          <a:lstStyle/>
          <a:p>
            <a:pPr>
              <a:buNone/>
            </a:pPr>
            <a:r>
              <a:rPr lang="en-US" sz="2400" dirty="0" smtClean="0">
                <a:solidFill>
                  <a:srgbClr val="7B1C15"/>
                </a:solidFill>
              </a:rPr>
              <a:t>Front End (from Francesco)</a:t>
            </a:r>
          </a:p>
          <a:p>
            <a:r>
              <a:rPr lang="en-US" sz="2400" dirty="0" smtClean="0"/>
              <a:t>full support of replaceable </a:t>
            </a:r>
            <a:r>
              <a:rPr lang="en-US" sz="2400" dirty="0" err="1" smtClean="0"/>
              <a:t>redeclare</a:t>
            </a:r>
            <a:r>
              <a:rPr lang="en-US" sz="2400" dirty="0" smtClean="0"/>
              <a:t> extends of functions, records and packages, as you can easily see by browsing, e.g., </a:t>
            </a:r>
            <a:r>
              <a:rPr lang="en-US" sz="2400" dirty="0" err="1" smtClean="0"/>
              <a:t>Modelica.Media.IdealGases.Common.SingleGasNasa</a:t>
            </a:r>
            <a:endParaRPr lang="en-US" sz="2400" dirty="0" smtClean="0"/>
          </a:p>
          <a:p>
            <a:r>
              <a:rPr lang="en-US" sz="2400" dirty="0" smtClean="0"/>
              <a:t>full </a:t>
            </a:r>
            <a:r>
              <a:rPr lang="en-US" sz="2400" dirty="0" smtClean="0"/>
              <a:t>support of arrays of records</a:t>
            </a:r>
          </a:p>
          <a:p>
            <a:r>
              <a:rPr lang="en-US" sz="2400" dirty="0" smtClean="0"/>
              <a:t>full support of package constants (including arrays of records of constants): they are used widely in the package, for some reason they were often a problem in earlier versions of </a:t>
            </a:r>
            <a:r>
              <a:rPr lang="en-US" sz="2400" dirty="0" err="1" smtClean="0"/>
              <a:t>Dymola</a:t>
            </a:r>
            <a:r>
              <a:rPr lang="en-US" sz="2400" dirty="0" smtClean="0"/>
              <a:t>, and I somehow got the impression that they are also problematic in OMC, though I have difficulties understanding what's difficult about constants </a:t>
            </a:r>
            <a:r>
              <a:rPr lang="en-US" sz="2400" dirty="0" smtClean="0"/>
              <a:t>:)</a:t>
            </a:r>
          </a:p>
          <a:p>
            <a:endParaRPr lang="en-US"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(II)</a:t>
            </a:r>
            <a:endParaRPr lang="en-US" dirty="0"/>
          </a:p>
        </p:txBody>
      </p:sp>
      <p:sp>
        <p:nvSpPr>
          <p:cNvPr id="3" name="Content Placeholder 2"/>
          <p:cNvSpPr>
            <a:spLocks noGrp="1"/>
          </p:cNvSpPr>
          <p:nvPr>
            <p:ph idx="1"/>
          </p:nvPr>
        </p:nvSpPr>
        <p:spPr/>
        <p:txBody>
          <a:bodyPr/>
          <a:lstStyle/>
          <a:p>
            <a:pPr lvl="0">
              <a:buNone/>
            </a:pPr>
            <a:r>
              <a:rPr lang="en-US" sz="2400" dirty="0" smtClean="0">
                <a:solidFill>
                  <a:srgbClr val="7B1C15"/>
                </a:solidFill>
              </a:rPr>
              <a:t>Back </a:t>
            </a:r>
            <a:r>
              <a:rPr lang="en-US" sz="2400" dirty="0" smtClean="0">
                <a:solidFill>
                  <a:srgbClr val="7B1C15"/>
                </a:solidFill>
              </a:rPr>
              <a:t>End (from Francesco)</a:t>
            </a:r>
            <a:endParaRPr lang="en-US" sz="2400" dirty="0" smtClean="0">
              <a:solidFill>
                <a:srgbClr val="7B1C15"/>
              </a:solidFill>
            </a:endParaRPr>
          </a:p>
          <a:p>
            <a:r>
              <a:rPr lang="en-US" sz="2400" dirty="0" smtClean="0"/>
              <a:t>function </a:t>
            </a:r>
            <a:r>
              <a:rPr lang="en-US" sz="2400" dirty="0" err="1" smtClean="0"/>
              <a:t>inlining</a:t>
            </a:r>
            <a:r>
              <a:rPr lang="en-US" sz="2400" dirty="0" smtClean="0"/>
              <a:t> (I understand this is now firmly in place) </a:t>
            </a:r>
          </a:p>
          <a:p>
            <a:r>
              <a:rPr lang="en-US" sz="2400" dirty="0" err="1" smtClean="0"/>
              <a:t>lateInline</a:t>
            </a:r>
            <a:r>
              <a:rPr lang="en-US" sz="2400" dirty="0" smtClean="0"/>
              <a:t> might help with the water/steam model, but it is not essential</a:t>
            </a:r>
          </a:p>
          <a:p>
            <a:r>
              <a:rPr lang="en-US" sz="2400" dirty="0" smtClean="0"/>
              <a:t>common </a:t>
            </a:r>
            <a:r>
              <a:rPr lang="en-US" sz="2400" dirty="0" err="1" smtClean="0"/>
              <a:t>subexpression</a:t>
            </a:r>
            <a:r>
              <a:rPr lang="en-US" sz="2400" dirty="0" smtClean="0"/>
              <a:t> elimination can be beneficial to avoid unnecessary multiple evaluations of heavy functions</a:t>
            </a:r>
          </a:p>
          <a:p>
            <a:r>
              <a:rPr lang="en-US" sz="2400" dirty="0" smtClean="0"/>
              <a:t>tearing is essential in order to solve real-life nonlinear models efficiently</a:t>
            </a:r>
          </a:p>
          <a:p>
            <a:pPr lvl="0">
              <a:buNone/>
            </a:pPr>
            <a:endParaRPr lang="sv-SE" sz="2400" dirty="0" smtClean="0"/>
          </a:p>
        </p:txBody>
      </p:sp>
      <p:sp>
        <p:nvSpPr>
          <p:cNvPr id="4" name="Slide Number Placeholder 3"/>
          <p:cNvSpPr>
            <a:spLocks noGrp="1"/>
          </p:cNvSpPr>
          <p:nvPr>
            <p:ph type="sldNum" sz="quarter" idx="10"/>
          </p:nvPr>
        </p:nvSpPr>
        <p:spPr/>
        <p:txBody>
          <a:bodyPr/>
          <a:lstStyle/>
          <a:p>
            <a:fld id="{741FA121-6A94-4C12-B324-C7D9D509E4F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5856" y="0"/>
            <a:ext cx="5868144" cy="609600"/>
          </a:xfrm>
        </p:spPr>
        <p:txBody>
          <a:bodyPr/>
          <a:lstStyle/>
          <a:p>
            <a:r>
              <a:rPr lang="en-US" dirty="0" smtClean="0"/>
              <a:t>Milestone White December (I)</a:t>
            </a:r>
            <a:endParaRPr lang="en-US" dirty="0"/>
          </a:p>
        </p:txBody>
      </p:sp>
      <p:sp>
        <p:nvSpPr>
          <p:cNvPr id="3" name="Content Placeholder 2"/>
          <p:cNvSpPr>
            <a:spLocks noGrp="1"/>
          </p:cNvSpPr>
          <p:nvPr>
            <p:ph idx="1"/>
          </p:nvPr>
        </p:nvSpPr>
        <p:spPr/>
        <p:txBody>
          <a:bodyPr/>
          <a:lstStyle/>
          <a:p>
            <a:pPr>
              <a:buNone/>
            </a:pPr>
            <a:r>
              <a:rPr lang="en-US" sz="2400" dirty="0" smtClean="0">
                <a:solidFill>
                  <a:srgbClr val="7B1C15"/>
                </a:solidFill>
              </a:rPr>
              <a:t>Milestone White December Report</a:t>
            </a:r>
          </a:p>
          <a:p>
            <a:endParaRPr lang="en-US" sz="1800" b="1" dirty="0" smtClean="0">
              <a:solidFill>
                <a:srgbClr val="7B1C15"/>
              </a:solidFill>
              <a:hlinkClick r:id="rId2"/>
            </a:endParaRPr>
          </a:p>
          <a:p>
            <a:r>
              <a:rPr lang="en-US" sz="1800" b="1" dirty="0" smtClean="0">
                <a:solidFill>
                  <a:srgbClr val="7B1C15"/>
                </a:solidFill>
                <a:hlinkClick r:id="rId2"/>
              </a:rPr>
              <a:t>https</a:t>
            </a:r>
            <a:r>
              <a:rPr lang="en-US" sz="1800" b="1" dirty="0" smtClean="0">
                <a:solidFill>
                  <a:srgbClr val="7B1C15"/>
                </a:solidFill>
                <a:hlinkClick r:id="rId2"/>
              </a:rPr>
              <a:t>://openmodelica.org:8443/cb/proj/report/execute.do?doc_id=1456</a:t>
            </a:r>
            <a:r>
              <a:rPr lang="en-US" sz="1800" b="1" dirty="0" smtClean="0">
                <a:solidFill>
                  <a:srgbClr val="7B1C15"/>
                </a:solidFill>
              </a:rPr>
              <a:t> </a:t>
            </a:r>
            <a:endParaRPr lang="en-US" sz="1800" b="1" dirty="0" smtClean="0">
              <a:solidFill>
                <a:srgbClr val="7B1C15"/>
              </a:solidFill>
            </a:endParaRPr>
          </a:p>
          <a:p>
            <a:endParaRPr lang="en-US" sz="1800" dirty="0" smtClean="0">
              <a:solidFill>
                <a:srgbClr val="002060"/>
              </a:solidFill>
            </a:endParaRPr>
          </a:p>
          <a:p>
            <a:r>
              <a:rPr lang="en-US" sz="1800" dirty="0" smtClean="0">
                <a:solidFill>
                  <a:srgbClr val="002060"/>
                </a:solidFill>
              </a:rPr>
              <a:t>1336	Implement a preprocessing phase from </a:t>
            </a:r>
            <a:r>
              <a:rPr lang="en-US" sz="1800" dirty="0" err="1" smtClean="0">
                <a:solidFill>
                  <a:srgbClr val="002060"/>
                </a:solidFill>
              </a:rPr>
              <a:t>SCode</a:t>
            </a:r>
            <a:r>
              <a:rPr lang="en-US" sz="1800" dirty="0" smtClean="0">
                <a:solidFill>
                  <a:srgbClr val="002060"/>
                </a:solidFill>
              </a:rPr>
              <a:t> to </a:t>
            </a:r>
            <a:r>
              <a:rPr lang="en-US" sz="1800" dirty="0" err="1" smtClean="0">
                <a:solidFill>
                  <a:srgbClr val="002060"/>
                </a:solidFill>
              </a:rPr>
              <a:t>SCode</a:t>
            </a:r>
            <a:r>
              <a:rPr lang="en-US" sz="1800" dirty="0" smtClean="0">
                <a:solidFill>
                  <a:srgbClr val="002060"/>
                </a:solidFill>
              </a:rPr>
              <a:t> that simplifies  </a:t>
            </a:r>
            <a:br>
              <a:rPr lang="en-US" sz="1800" dirty="0" smtClean="0">
                <a:solidFill>
                  <a:srgbClr val="002060"/>
                </a:solidFill>
              </a:rPr>
            </a:br>
            <a:r>
              <a:rPr lang="en-US" sz="1800" dirty="0" smtClean="0">
                <a:solidFill>
                  <a:srgbClr val="002060"/>
                </a:solidFill>
              </a:rPr>
              <a:t>         instantiation</a:t>
            </a:r>
          </a:p>
          <a:p>
            <a:pPr>
              <a:buNone/>
            </a:pPr>
            <a:endParaRPr lang="en-US" sz="1800" dirty="0" smtClean="0">
              <a:solidFill>
                <a:srgbClr val="002060"/>
              </a:solidFill>
            </a:endParaRPr>
          </a:p>
          <a:p>
            <a:r>
              <a:rPr lang="en-US" sz="1800" dirty="0" smtClean="0">
                <a:solidFill>
                  <a:srgbClr val="002060"/>
                </a:solidFill>
              </a:rPr>
              <a:t>1334</a:t>
            </a:r>
            <a:r>
              <a:rPr lang="en-US" sz="1800" dirty="0" smtClean="0">
                <a:solidFill>
                  <a:srgbClr val="002060"/>
                </a:solidFill>
              </a:rPr>
              <a:t>	</a:t>
            </a:r>
            <a:r>
              <a:rPr lang="en-US" sz="1800" dirty="0" smtClean="0">
                <a:solidFill>
                  <a:srgbClr val="002060"/>
                </a:solidFill>
              </a:rPr>
              <a:t>Do </a:t>
            </a:r>
            <a:r>
              <a:rPr lang="en-US" sz="1800" dirty="0" smtClean="0">
                <a:solidFill>
                  <a:srgbClr val="002060"/>
                </a:solidFill>
              </a:rPr>
              <a:t>dependency analysis in </a:t>
            </a:r>
            <a:r>
              <a:rPr lang="en-US" sz="1800" dirty="0" err="1" smtClean="0">
                <a:solidFill>
                  <a:srgbClr val="002060"/>
                </a:solidFill>
              </a:rPr>
              <a:t>instElementList</a:t>
            </a:r>
            <a:endParaRPr lang="en-US" sz="1800" dirty="0" smtClean="0">
              <a:solidFill>
                <a:srgbClr val="002060"/>
              </a:solidFill>
            </a:endParaRPr>
          </a:p>
          <a:p>
            <a:endParaRPr lang="en-US" sz="1800" dirty="0" smtClean="0">
              <a:solidFill>
                <a:srgbClr val="002060"/>
              </a:solidFill>
            </a:endParaRPr>
          </a:p>
          <a:p>
            <a:r>
              <a:rPr lang="en-US" sz="1800" dirty="0" smtClean="0">
                <a:solidFill>
                  <a:srgbClr val="002060"/>
                </a:solidFill>
              </a:rPr>
              <a:t>1332</a:t>
            </a:r>
            <a:r>
              <a:rPr lang="en-US" sz="1800" dirty="0" smtClean="0">
                <a:solidFill>
                  <a:srgbClr val="002060"/>
                </a:solidFill>
              </a:rPr>
              <a:t>	</a:t>
            </a:r>
            <a:r>
              <a:rPr lang="en-US" sz="1800" dirty="0" smtClean="0">
                <a:solidFill>
                  <a:srgbClr val="002060"/>
                </a:solidFill>
              </a:rPr>
              <a:t>Media</a:t>
            </a:r>
            <a:r>
              <a:rPr lang="en-US" sz="1800" dirty="0" smtClean="0">
                <a:solidFill>
                  <a:srgbClr val="002060"/>
                </a:solidFill>
              </a:rPr>
              <a:t>: </a:t>
            </a:r>
            <a:r>
              <a:rPr lang="en-US" sz="1800" dirty="0" err="1" smtClean="0">
                <a:solidFill>
                  <a:srgbClr val="002060"/>
                </a:solidFill>
              </a:rPr>
              <a:t>Redeclare</a:t>
            </a:r>
            <a:r>
              <a:rPr lang="en-US" sz="1800" dirty="0" smtClean="0">
                <a:solidFill>
                  <a:srgbClr val="002060"/>
                </a:solidFill>
              </a:rPr>
              <a:t> record doesn't work </a:t>
            </a:r>
            <a:r>
              <a:rPr lang="en-US" sz="1800" dirty="0" smtClean="0">
                <a:solidFill>
                  <a:srgbClr val="002060"/>
                </a:solidFill>
              </a:rPr>
              <a:t>correctly</a:t>
            </a:r>
          </a:p>
          <a:p>
            <a:endParaRPr lang="en-US" sz="1800" dirty="0" smtClean="0">
              <a:solidFill>
                <a:srgbClr val="002060"/>
              </a:solidFill>
            </a:endParaRPr>
          </a:p>
          <a:p>
            <a:r>
              <a:rPr lang="en-US" sz="1800" dirty="0" smtClean="0">
                <a:solidFill>
                  <a:srgbClr val="002060"/>
                </a:solidFill>
              </a:rPr>
              <a:t>1333</a:t>
            </a:r>
            <a:r>
              <a:rPr lang="en-US" sz="1800" dirty="0" smtClean="0">
                <a:solidFill>
                  <a:srgbClr val="002060"/>
                </a:solidFill>
              </a:rPr>
              <a:t>	</a:t>
            </a:r>
            <a:r>
              <a:rPr lang="en-US" sz="1800" dirty="0" smtClean="0">
                <a:solidFill>
                  <a:srgbClr val="002060"/>
                </a:solidFill>
              </a:rPr>
              <a:t>Rewrite </a:t>
            </a:r>
            <a:r>
              <a:rPr lang="en-US" sz="1800" dirty="0" err="1" smtClean="0">
                <a:solidFill>
                  <a:srgbClr val="002060"/>
                </a:solidFill>
              </a:rPr>
              <a:t>Cevalfunc</a:t>
            </a:r>
            <a:r>
              <a:rPr lang="en-US" sz="1800" dirty="0" smtClean="0">
                <a:solidFill>
                  <a:srgbClr val="002060"/>
                </a:solidFill>
              </a:rPr>
              <a:t> to use the instantiated DAE instead of </a:t>
            </a:r>
            <a:r>
              <a:rPr lang="en-US" sz="1800" dirty="0" err="1" smtClean="0">
                <a:solidFill>
                  <a:srgbClr val="002060"/>
                </a:solidFill>
              </a:rPr>
              <a:t>SCode</a:t>
            </a:r>
            <a:r>
              <a:rPr lang="en-US" sz="1800" dirty="0" smtClean="0">
                <a:solidFill>
                  <a:srgbClr val="002060"/>
                </a:solidFill>
              </a:rPr>
              <a:t>.</a:t>
            </a:r>
          </a:p>
          <a:p>
            <a:endParaRPr lang="en-US" sz="1800" dirty="0" smtClean="0">
              <a:solidFill>
                <a:srgbClr val="002060"/>
              </a:solidFill>
            </a:endParaRPr>
          </a:p>
          <a:p>
            <a:r>
              <a:rPr lang="en-US" sz="1800" dirty="0" smtClean="0">
                <a:solidFill>
                  <a:srgbClr val="002060"/>
                </a:solidFill>
              </a:rPr>
              <a:t>NO (1327</a:t>
            </a:r>
            <a:r>
              <a:rPr lang="en-US" sz="1800" dirty="0" smtClean="0">
                <a:solidFill>
                  <a:srgbClr val="002060"/>
                </a:solidFill>
              </a:rPr>
              <a:t>	Use </a:t>
            </a:r>
            <a:r>
              <a:rPr lang="en-US" sz="1800" dirty="0" err="1" smtClean="0">
                <a:solidFill>
                  <a:srgbClr val="002060"/>
                </a:solidFill>
              </a:rPr>
              <a:t>DAE.Type</a:t>
            </a:r>
            <a:r>
              <a:rPr lang="en-US" sz="1800" dirty="0" smtClean="0">
                <a:solidFill>
                  <a:srgbClr val="002060"/>
                </a:solidFill>
              </a:rPr>
              <a:t> instead of </a:t>
            </a:r>
            <a:r>
              <a:rPr lang="en-US" sz="1800" dirty="0" err="1" smtClean="0">
                <a:solidFill>
                  <a:srgbClr val="002060"/>
                </a:solidFill>
              </a:rPr>
              <a:t>DAE.ExpType</a:t>
            </a:r>
            <a:r>
              <a:rPr lang="en-US" sz="1800" dirty="0" smtClean="0">
                <a:solidFill>
                  <a:srgbClr val="002060"/>
                </a:solidFill>
              </a:rPr>
              <a:t> </a:t>
            </a:r>
            <a:r>
              <a:rPr lang="en-US" sz="1800" dirty="0" smtClean="0">
                <a:solidFill>
                  <a:srgbClr val="002060"/>
                </a:solidFill>
              </a:rPr>
              <a:t>everywhere)</a:t>
            </a:r>
          </a:p>
          <a:p>
            <a:r>
              <a:rPr lang="en-US" sz="1800" dirty="0" err="1" smtClean="0">
                <a:solidFill>
                  <a:srgbClr val="002060"/>
                </a:solidFill>
              </a:rPr>
              <a:t>MetaModelica</a:t>
            </a:r>
            <a:r>
              <a:rPr lang="en-US" sz="1800" dirty="0" smtClean="0">
                <a:solidFill>
                  <a:srgbClr val="002060"/>
                </a:solidFill>
              </a:rPr>
              <a:t> profiling</a:t>
            </a:r>
          </a:p>
          <a:p>
            <a:r>
              <a:rPr lang="en-US" sz="1800" dirty="0" smtClean="0">
                <a:solidFill>
                  <a:srgbClr val="002060"/>
                </a:solidFill>
              </a:rPr>
              <a:t>Back-end/Front-end separation</a:t>
            </a:r>
            <a:endParaRPr lang="en-US" sz="1800" dirty="0" smtClean="0">
              <a:solidFill>
                <a:srgbClr val="002060"/>
              </a:solidFill>
            </a:endParaRPr>
          </a:p>
          <a:p>
            <a:pPr>
              <a:buNone/>
            </a:pPr>
            <a:endParaRPr lang="en-US" sz="1800" dirty="0" smtClean="0">
              <a:solidFill>
                <a:srgbClr val="002060"/>
              </a:solidFill>
            </a:endParaRPr>
          </a:p>
          <a:p>
            <a:endParaRPr lang="en-US" sz="1800" dirty="0" smtClean="0">
              <a:solidFill>
                <a:srgbClr val="002060"/>
              </a:solidFill>
            </a:endParaRPr>
          </a:p>
          <a:p>
            <a:pPr>
              <a:buNone/>
            </a:pPr>
            <a:endParaRPr lang="en-US" sz="2800" dirty="0" smtClean="0">
              <a:solidFill>
                <a:srgbClr val="7B1C15"/>
              </a:solidFill>
            </a:endParaRPr>
          </a:p>
        </p:txBody>
      </p:sp>
      <p:sp>
        <p:nvSpPr>
          <p:cNvPr id="4" name="Slide Number Placeholder 3"/>
          <p:cNvSpPr>
            <a:spLocks noGrp="1"/>
          </p:cNvSpPr>
          <p:nvPr>
            <p:ph type="sldNum" sz="quarter" idx="10"/>
          </p:nvPr>
        </p:nvSpPr>
        <p:spPr/>
        <p:txBody>
          <a:bodyPr/>
          <a:lstStyle/>
          <a:p>
            <a:fld id="{741FA121-6A94-4C12-B324-C7D9D509E4F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5856" y="0"/>
            <a:ext cx="5868144" cy="609600"/>
          </a:xfrm>
        </p:spPr>
        <p:txBody>
          <a:bodyPr/>
          <a:lstStyle/>
          <a:p>
            <a:r>
              <a:rPr lang="en-US" dirty="0" smtClean="0"/>
              <a:t>Milestone White December (II)</a:t>
            </a:r>
            <a:endParaRPr lang="en-US" dirty="0"/>
          </a:p>
        </p:txBody>
      </p:sp>
      <p:sp>
        <p:nvSpPr>
          <p:cNvPr id="3" name="Content Placeholder 2"/>
          <p:cNvSpPr>
            <a:spLocks noGrp="1"/>
          </p:cNvSpPr>
          <p:nvPr>
            <p:ph idx="1"/>
          </p:nvPr>
        </p:nvSpPr>
        <p:spPr/>
        <p:txBody>
          <a:bodyPr/>
          <a:lstStyle/>
          <a:p>
            <a:pPr>
              <a:buNone/>
            </a:pPr>
            <a:r>
              <a:rPr lang="en-US" sz="2800" b="1" dirty="0" smtClean="0">
                <a:solidFill>
                  <a:srgbClr val="7B1C15"/>
                </a:solidFill>
                <a:hlinkClick r:id="rId2"/>
              </a:rPr>
              <a:t>https://</a:t>
            </a:r>
            <a:r>
              <a:rPr lang="en-US" sz="2800" b="1" dirty="0" smtClean="0">
                <a:solidFill>
                  <a:srgbClr val="7B1C15"/>
                </a:solidFill>
                <a:hlinkClick r:id="rId2"/>
              </a:rPr>
              <a:t>openmodelica.org:8443/cb/issue/1336</a:t>
            </a:r>
            <a:endParaRPr lang="en-US" sz="2800" b="1" dirty="0" smtClean="0">
              <a:solidFill>
                <a:srgbClr val="7B1C15"/>
              </a:solidFill>
            </a:endParaRPr>
          </a:p>
          <a:p>
            <a:pPr>
              <a:buNone/>
            </a:pPr>
            <a:endParaRPr lang="en-US" sz="1800" dirty="0" smtClean="0">
              <a:solidFill>
                <a:srgbClr val="7B1C15"/>
              </a:solidFill>
            </a:endParaRPr>
          </a:p>
          <a:p>
            <a:pPr>
              <a:buNone/>
            </a:pPr>
            <a:r>
              <a:rPr lang="en-US" sz="2800" dirty="0" smtClean="0">
                <a:solidFill>
                  <a:srgbClr val="7B1C15"/>
                </a:solidFill>
              </a:rPr>
              <a:t>Implement </a:t>
            </a:r>
            <a:r>
              <a:rPr lang="en-US" sz="2800" dirty="0" smtClean="0">
                <a:solidFill>
                  <a:srgbClr val="7B1C15"/>
                </a:solidFill>
              </a:rPr>
              <a:t>an preprocessing phase that </a:t>
            </a:r>
            <a:r>
              <a:rPr lang="en-US" sz="2800" dirty="0" smtClean="0">
                <a:solidFill>
                  <a:srgbClr val="7B1C15"/>
                </a:solidFill>
              </a:rPr>
              <a:t>removes</a:t>
            </a:r>
            <a:endParaRPr lang="en-US" sz="2800" dirty="0" smtClean="0">
              <a:solidFill>
                <a:srgbClr val="7B1C15"/>
              </a:solidFill>
            </a:endParaRPr>
          </a:p>
          <a:p>
            <a:r>
              <a:rPr lang="en-US" sz="2000" dirty="0" smtClean="0">
                <a:solidFill>
                  <a:srgbClr val="002060"/>
                </a:solidFill>
              </a:rPr>
              <a:t>extends (copies the components from base class and applies the modifications)</a:t>
            </a:r>
          </a:p>
          <a:p>
            <a:r>
              <a:rPr lang="en-US" sz="2000" dirty="0" smtClean="0">
                <a:solidFill>
                  <a:srgbClr val="002060"/>
                </a:solidFill>
              </a:rPr>
              <a:t>imports (transforms all type names to fully qualified ones)</a:t>
            </a:r>
          </a:p>
          <a:p>
            <a:r>
              <a:rPr lang="en-US" sz="2000" dirty="0" err="1" smtClean="0">
                <a:solidFill>
                  <a:srgbClr val="002060"/>
                </a:solidFill>
              </a:rPr>
              <a:t>redeclare</a:t>
            </a:r>
            <a:r>
              <a:rPr lang="en-US" sz="2000" dirty="0" smtClean="0">
                <a:solidFill>
                  <a:srgbClr val="002060"/>
                </a:solidFill>
              </a:rPr>
              <a:t> (applies the </a:t>
            </a:r>
            <a:r>
              <a:rPr lang="en-US" sz="2000" dirty="0" err="1" smtClean="0">
                <a:solidFill>
                  <a:srgbClr val="002060"/>
                </a:solidFill>
              </a:rPr>
              <a:t>redeclares</a:t>
            </a:r>
            <a:r>
              <a:rPr lang="en-US" sz="2000" dirty="0" smtClean="0">
                <a:solidFill>
                  <a:srgbClr val="002060"/>
                </a:solidFill>
              </a:rPr>
              <a:t> by replacing the </a:t>
            </a:r>
            <a:r>
              <a:rPr lang="en-US" sz="2000" dirty="0" err="1" smtClean="0">
                <a:solidFill>
                  <a:srgbClr val="002060"/>
                </a:solidFill>
              </a:rPr>
              <a:t>redeclared</a:t>
            </a:r>
            <a:r>
              <a:rPr lang="en-US" sz="2000" dirty="0" smtClean="0">
                <a:solidFill>
                  <a:srgbClr val="002060"/>
                </a:solidFill>
              </a:rPr>
              <a:t> parts)</a:t>
            </a:r>
          </a:p>
          <a:p>
            <a:r>
              <a:rPr lang="en-US" sz="2000" dirty="0" smtClean="0">
                <a:solidFill>
                  <a:srgbClr val="002060"/>
                </a:solidFill>
              </a:rPr>
              <a:t>fully qualifies the class names (SCode.name becomes </a:t>
            </a:r>
            <a:r>
              <a:rPr lang="en-US" sz="2000" dirty="0" err="1" smtClean="0">
                <a:solidFill>
                  <a:srgbClr val="002060"/>
                </a:solidFill>
              </a:rPr>
              <a:t>SCode.path</a:t>
            </a:r>
            <a:r>
              <a:rPr lang="en-US" sz="2000" dirty="0" smtClean="0">
                <a:solidFill>
                  <a:srgbClr val="002060"/>
                </a:solidFill>
              </a:rPr>
              <a:t>).</a:t>
            </a:r>
          </a:p>
          <a:p>
            <a:pPr>
              <a:buNone/>
            </a:pPr>
            <a:endParaRPr lang="en-US" sz="2800" dirty="0" smtClean="0">
              <a:solidFill>
                <a:srgbClr val="7B1C15"/>
              </a:solidFill>
            </a:endParaRPr>
          </a:p>
          <a:p>
            <a:pPr>
              <a:buNone/>
            </a:pPr>
            <a:r>
              <a:rPr lang="en-US" sz="2800" dirty="0" smtClean="0">
                <a:solidFill>
                  <a:srgbClr val="7B1C15"/>
                </a:solidFill>
              </a:rPr>
              <a:t>This </a:t>
            </a:r>
            <a:r>
              <a:rPr lang="en-US" sz="2800" dirty="0" smtClean="0">
                <a:solidFill>
                  <a:srgbClr val="7B1C15"/>
                </a:solidFill>
              </a:rPr>
              <a:t>will benefit us several </a:t>
            </a:r>
            <a:r>
              <a:rPr lang="en-US" sz="2800" dirty="0" smtClean="0">
                <a:solidFill>
                  <a:srgbClr val="7B1C15"/>
                </a:solidFill>
              </a:rPr>
              <a:t>ways</a:t>
            </a:r>
            <a:endParaRPr lang="en-US" sz="2800" dirty="0" smtClean="0">
              <a:solidFill>
                <a:srgbClr val="7B1C15"/>
              </a:solidFill>
            </a:endParaRPr>
          </a:p>
          <a:p>
            <a:r>
              <a:rPr lang="en-US" sz="2000" dirty="0" smtClean="0">
                <a:solidFill>
                  <a:srgbClr val="002060"/>
                </a:solidFill>
              </a:rPr>
              <a:t>instantiation will be easier and more robust.</a:t>
            </a:r>
          </a:p>
          <a:p>
            <a:r>
              <a:rPr lang="en-US" sz="2000" dirty="0" smtClean="0">
                <a:solidFill>
                  <a:srgbClr val="002060"/>
                </a:solidFill>
              </a:rPr>
              <a:t>lookup will be less complex</a:t>
            </a:r>
          </a:p>
          <a:p>
            <a:r>
              <a:rPr lang="en-US" sz="2000" dirty="0" smtClean="0">
                <a:solidFill>
                  <a:srgbClr val="002060"/>
                </a:solidFill>
              </a:rPr>
              <a:t>error messages will be better</a:t>
            </a:r>
          </a:p>
          <a:p>
            <a:r>
              <a:rPr lang="en-US" sz="2000" dirty="0" smtClean="0">
                <a:solidFill>
                  <a:srgbClr val="002060"/>
                </a:solidFill>
              </a:rPr>
              <a:t>API functionality will not require partial instantiation</a:t>
            </a:r>
            <a:endParaRPr lang="en-US" sz="2000" dirty="0">
              <a:solidFill>
                <a:srgbClr val="002060"/>
              </a:solidFill>
            </a:endParaRPr>
          </a:p>
        </p:txBody>
      </p:sp>
      <p:sp>
        <p:nvSpPr>
          <p:cNvPr id="4" name="Slide Number Placeholder 3"/>
          <p:cNvSpPr>
            <a:spLocks noGrp="1"/>
          </p:cNvSpPr>
          <p:nvPr>
            <p:ph type="sldNum" sz="quarter" idx="10"/>
          </p:nvPr>
        </p:nvSpPr>
        <p:spPr/>
        <p:txBody>
          <a:bodyPr/>
          <a:lstStyle/>
          <a:p>
            <a:fld id="{741FA121-6A94-4C12-B324-C7D9D509E4F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5856" y="0"/>
            <a:ext cx="5868144" cy="609600"/>
          </a:xfrm>
        </p:spPr>
        <p:txBody>
          <a:bodyPr/>
          <a:lstStyle/>
          <a:p>
            <a:r>
              <a:rPr lang="en-US" dirty="0" smtClean="0"/>
              <a:t>Milestone White December (III)</a:t>
            </a:r>
            <a:endParaRPr lang="en-US" dirty="0"/>
          </a:p>
        </p:txBody>
      </p:sp>
      <p:sp>
        <p:nvSpPr>
          <p:cNvPr id="3" name="Content Placeholder 2"/>
          <p:cNvSpPr>
            <a:spLocks noGrp="1"/>
          </p:cNvSpPr>
          <p:nvPr>
            <p:ph idx="1"/>
          </p:nvPr>
        </p:nvSpPr>
        <p:spPr/>
        <p:txBody>
          <a:bodyPr/>
          <a:lstStyle/>
          <a:p>
            <a:pPr>
              <a:buNone/>
            </a:pPr>
            <a:r>
              <a:rPr lang="en-US" sz="2800" b="1" dirty="0" smtClean="0">
                <a:solidFill>
                  <a:srgbClr val="7B1C15"/>
                </a:solidFill>
                <a:hlinkClick r:id="rId2"/>
              </a:rPr>
              <a:t>https://</a:t>
            </a:r>
            <a:r>
              <a:rPr lang="en-US" sz="2800" b="1" dirty="0" smtClean="0">
                <a:solidFill>
                  <a:srgbClr val="7B1C15"/>
                </a:solidFill>
                <a:hlinkClick r:id="rId2"/>
              </a:rPr>
              <a:t>openmodelica.org:8443/cb/issue/1334</a:t>
            </a:r>
            <a:r>
              <a:rPr lang="en-US" sz="2800" b="1" dirty="0" smtClean="0">
                <a:solidFill>
                  <a:srgbClr val="7B1C15"/>
                </a:solidFill>
              </a:rPr>
              <a:t> </a:t>
            </a:r>
          </a:p>
          <a:p>
            <a:pPr>
              <a:buNone/>
            </a:pPr>
            <a:endParaRPr lang="en-US" sz="1200" dirty="0" smtClean="0">
              <a:solidFill>
                <a:srgbClr val="7B1C15"/>
              </a:solidFill>
            </a:endParaRPr>
          </a:p>
          <a:p>
            <a:pPr>
              <a:buNone/>
            </a:pPr>
            <a:r>
              <a:rPr lang="en-US" sz="2400" dirty="0" smtClean="0">
                <a:solidFill>
                  <a:srgbClr val="7B1C15"/>
                </a:solidFill>
              </a:rPr>
              <a:t>Do dependency analysis in </a:t>
            </a:r>
            <a:r>
              <a:rPr lang="en-US" sz="2400" dirty="0" err="1" smtClean="0">
                <a:solidFill>
                  <a:srgbClr val="7B1C15"/>
                </a:solidFill>
              </a:rPr>
              <a:t>instElementList</a:t>
            </a:r>
          </a:p>
          <a:p>
            <a:r>
              <a:rPr lang="en-US" sz="1600" dirty="0" smtClean="0">
                <a:solidFill>
                  <a:srgbClr val="002060"/>
                </a:solidFill>
              </a:rPr>
              <a:t>In order to instantiate </a:t>
            </a:r>
            <a:r>
              <a:rPr lang="en-US" sz="1600" dirty="0" err="1" smtClean="0">
                <a:solidFill>
                  <a:srgbClr val="002060"/>
                </a:solidFill>
              </a:rPr>
              <a:t>Modelica.Media</a:t>
            </a:r>
            <a:r>
              <a:rPr lang="en-US" sz="1600" dirty="0" smtClean="0">
                <a:solidFill>
                  <a:srgbClr val="002060"/>
                </a:solidFill>
              </a:rPr>
              <a:t> models, we need to instantiate elements in the order of dependencies. First constants, then parameters, then variables. You need to start with constants that have no dependencies on other constants in the package. As a first step, we could simply say that constants with bindings that contain function calls are instantiated after any other constant (functions may refer to constants in this package). If this does not solve the issues, we need all dependencies in all functions called by this function, etc.</a:t>
            </a:r>
          </a:p>
          <a:p>
            <a:r>
              <a:rPr lang="en-US" sz="1600" dirty="0" smtClean="0">
                <a:solidFill>
                  <a:srgbClr val="002060"/>
                </a:solidFill>
              </a:rPr>
              <a:t>You can verify that this solves some issues in </a:t>
            </a:r>
            <a:r>
              <a:rPr lang="en-US" sz="1600" dirty="0" err="1" smtClean="0">
                <a:solidFill>
                  <a:srgbClr val="002060"/>
                </a:solidFill>
              </a:rPr>
              <a:t>Modelica.Media</a:t>
            </a:r>
            <a:r>
              <a:rPr lang="en-US" sz="1600" dirty="0" smtClean="0">
                <a:solidFill>
                  <a:srgbClr val="002060"/>
                </a:solidFill>
              </a:rPr>
              <a:t> by changing the order of the declared constants in packages.</a:t>
            </a:r>
          </a:p>
          <a:p>
            <a:r>
              <a:rPr lang="en-US" sz="1600" dirty="0" smtClean="0">
                <a:solidFill>
                  <a:srgbClr val="002060"/>
                </a:solidFill>
              </a:rPr>
              <a:t>Note</a:t>
            </a:r>
            <a:r>
              <a:rPr lang="en-US" sz="1600" dirty="0" smtClean="0">
                <a:solidFill>
                  <a:srgbClr val="002060"/>
                </a:solidFill>
              </a:rPr>
              <a:t>: You cannot do the dependency analysis lazy (</a:t>
            </a:r>
            <a:r>
              <a:rPr lang="en-US" sz="1600" dirty="0" err="1" smtClean="0">
                <a:solidFill>
                  <a:srgbClr val="002060"/>
                </a:solidFill>
              </a:rPr>
              <a:t>instElement</a:t>
            </a:r>
            <a:r>
              <a:rPr lang="en-US" sz="1600" dirty="0" smtClean="0">
                <a:solidFill>
                  <a:srgbClr val="002060"/>
                </a:solidFill>
              </a:rPr>
              <a:t> on another element if we realize it's needed). The reason for this is that you sometimes end up with infinite loops</a:t>
            </a:r>
            <a:r>
              <a:rPr lang="en-US" sz="1600" dirty="0" smtClean="0">
                <a:solidFill>
                  <a:srgbClr val="002060"/>
                </a:solidFill>
              </a:rPr>
              <a:t>.</a:t>
            </a:r>
            <a:endParaRPr lang="en-US" sz="2000" dirty="0" smtClean="0">
              <a:solidFill>
                <a:srgbClr val="7B1C15"/>
              </a:solidFill>
            </a:endParaRPr>
          </a:p>
          <a:p>
            <a:r>
              <a:rPr lang="en-US" sz="1600" dirty="0" smtClean="0">
                <a:solidFill>
                  <a:srgbClr val="002060"/>
                </a:solidFill>
              </a:rPr>
              <a:t>In Inst.Classdef2 we currently sort all conditional components so that they are instantiated last, since they might depend on other components (this is safe to do, since conditional components can't be dependencies of each other or other components). If we do dependency checking I guess this is not needed any more.</a:t>
            </a:r>
            <a:endParaRPr lang="en-US" sz="1600" dirty="0" smtClean="0">
              <a:solidFill>
                <a:srgbClr val="002060"/>
              </a:solidFill>
            </a:endParaRPr>
          </a:p>
        </p:txBody>
      </p:sp>
      <p:sp>
        <p:nvSpPr>
          <p:cNvPr id="4" name="Slide Number Placeholder 3"/>
          <p:cNvSpPr>
            <a:spLocks noGrp="1"/>
          </p:cNvSpPr>
          <p:nvPr>
            <p:ph type="sldNum" sz="quarter" idx="10"/>
          </p:nvPr>
        </p:nvSpPr>
        <p:spPr/>
        <p:txBody>
          <a:bodyPr/>
          <a:lstStyle/>
          <a:p>
            <a:fld id="{741FA121-6A94-4C12-B324-C7D9D509E4F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5856" y="0"/>
            <a:ext cx="5868144" cy="609600"/>
          </a:xfrm>
        </p:spPr>
        <p:txBody>
          <a:bodyPr/>
          <a:lstStyle/>
          <a:p>
            <a:r>
              <a:rPr lang="en-US" dirty="0" smtClean="0"/>
              <a:t>Milestone White December (IV)</a:t>
            </a:r>
            <a:endParaRPr lang="en-US" dirty="0"/>
          </a:p>
        </p:txBody>
      </p:sp>
      <p:sp>
        <p:nvSpPr>
          <p:cNvPr id="3" name="Content Placeholder 2"/>
          <p:cNvSpPr>
            <a:spLocks noGrp="1"/>
          </p:cNvSpPr>
          <p:nvPr>
            <p:ph idx="1"/>
          </p:nvPr>
        </p:nvSpPr>
        <p:spPr/>
        <p:txBody>
          <a:bodyPr/>
          <a:lstStyle/>
          <a:p>
            <a:pPr>
              <a:buNone/>
            </a:pPr>
            <a:r>
              <a:rPr lang="en-US" sz="2800" b="1" dirty="0" smtClean="0">
                <a:solidFill>
                  <a:srgbClr val="7B1C15"/>
                </a:solidFill>
                <a:hlinkClick r:id="rId2"/>
              </a:rPr>
              <a:t>https://</a:t>
            </a:r>
            <a:r>
              <a:rPr lang="en-US" sz="2800" b="1" dirty="0" smtClean="0">
                <a:solidFill>
                  <a:srgbClr val="7B1C15"/>
                </a:solidFill>
                <a:hlinkClick r:id="rId2"/>
              </a:rPr>
              <a:t>openmodelica.org:8443/cb/issue/1332</a:t>
            </a:r>
            <a:r>
              <a:rPr lang="en-US" sz="2800" b="1" dirty="0" smtClean="0">
                <a:solidFill>
                  <a:srgbClr val="7B1C15"/>
                </a:solidFill>
              </a:rPr>
              <a:t>  </a:t>
            </a:r>
          </a:p>
          <a:p>
            <a:pPr>
              <a:buNone/>
            </a:pPr>
            <a:endParaRPr lang="en-US" sz="1200" dirty="0" smtClean="0">
              <a:solidFill>
                <a:srgbClr val="7B1C15"/>
              </a:solidFill>
            </a:endParaRPr>
          </a:p>
          <a:p>
            <a:pPr>
              <a:buNone/>
            </a:pPr>
            <a:r>
              <a:rPr lang="en-US" sz="2400" dirty="0" smtClean="0">
                <a:solidFill>
                  <a:srgbClr val="7B1C15"/>
                </a:solidFill>
              </a:rPr>
              <a:t>Media: </a:t>
            </a:r>
            <a:r>
              <a:rPr lang="en-US" sz="2400" dirty="0" err="1" smtClean="0">
                <a:solidFill>
                  <a:srgbClr val="7B1C15"/>
                </a:solidFill>
              </a:rPr>
              <a:t>Redeclare</a:t>
            </a:r>
            <a:r>
              <a:rPr lang="en-US" sz="2400" dirty="0" smtClean="0">
                <a:solidFill>
                  <a:srgbClr val="7B1C15"/>
                </a:solidFill>
              </a:rPr>
              <a:t> record doesn't work </a:t>
            </a:r>
            <a:r>
              <a:rPr lang="en-US" sz="2400" dirty="0" smtClean="0">
                <a:solidFill>
                  <a:srgbClr val="7B1C15"/>
                </a:solidFill>
              </a:rPr>
              <a:t>correctly</a:t>
            </a:r>
          </a:p>
          <a:p>
            <a:r>
              <a:rPr lang="en-US" sz="1600" dirty="0" smtClean="0">
                <a:solidFill>
                  <a:srgbClr val="002060"/>
                </a:solidFill>
              </a:rPr>
              <a:t>The correct record constructors are not added to the </a:t>
            </a:r>
            <a:r>
              <a:rPr lang="en-US" sz="1600" dirty="0" err="1" smtClean="0">
                <a:solidFill>
                  <a:srgbClr val="002060"/>
                </a:solidFill>
              </a:rPr>
              <a:t>FunctionTree</a:t>
            </a:r>
            <a:r>
              <a:rPr lang="en-US" sz="1600" dirty="0" smtClean="0">
                <a:solidFill>
                  <a:srgbClr val="002060"/>
                </a:solidFill>
              </a:rPr>
              <a:t>. Plus, </a:t>
            </a:r>
            <a:r>
              <a:rPr lang="en-US" sz="1600" dirty="0" err="1" smtClean="0">
                <a:solidFill>
                  <a:srgbClr val="002060"/>
                </a:solidFill>
              </a:rPr>
              <a:t>Cevalfunc</a:t>
            </a:r>
            <a:r>
              <a:rPr lang="en-US" sz="1600" dirty="0" smtClean="0">
                <a:solidFill>
                  <a:srgbClr val="002060"/>
                </a:solidFill>
              </a:rPr>
              <a:t> does not work which means Media becomes really </a:t>
            </a:r>
            <a:r>
              <a:rPr lang="en-US" sz="1600" dirty="0" smtClean="0">
                <a:solidFill>
                  <a:srgbClr val="002060"/>
                </a:solidFill>
              </a:rPr>
              <a:t>slow</a:t>
            </a:r>
          </a:p>
          <a:p>
            <a:pPr>
              <a:buNone/>
            </a:pPr>
            <a:endParaRPr lang="en-US" sz="1100" dirty="0" smtClean="0">
              <a:solidFill>
                <a:srgbClr val="002060"/>
              </a:solidFill>
              <a:latin typeface="Courier" pitchFamily="49" charset="0"/>
            </a:endParaRPr>
          </a:p>
          <a:p>
            <a:pPr>
              <a:buNone/>
            </a:pPr>
            <a:r>
              <a:rPr lang="en-US" sz="1100" b="1" dirty="0" smtClean="0">
                <a:solidFill>
                  <a:srgbClr val="002060"/>
                </a:solidFill>
                <a:latin typeface="Courier" pitchFamily="49" charset="0"/>
              </a:rPr>
              <a:t>class</a:t>
            </a:r>
            <a:r>
              <a:rPr lang="en-US" sz="1100" dirty="0" smtClean="0">
                <a:solidFill>
                  <a:srgbClr val="002060"/>
                </a:solidFill>
                <a:latin typeface="Courier" pitchFamily="49" charset="0"/>
              </a:rPr>
              <a:t> </a:t>
            </a:r>
            <a:r>
              <a:rPr lang="en-US" sz="1100" dirty="0" smtClean="0">
                <a:solidFill>
                  <a:srgbClr val="002060"/>
                </a:solidFill>
                <a:latin typeface="Courier" pitchFamily="49" charset="0"/>
              </a:rPr>
              <a:t>C</a:t>
            </a:r>
          </a:p>
          <a:p>
            <a:pPr>
              <a:buNone/>
            </a:pPr>
            <a:r>
              <a:rPr lang="en-US" sz="1100" dirty="0" smtClean="0">
                <a:solidFill>
                  <a:srgbClr val="002060"/>
                </a:solidFill>
                <a:latin typeface="Courier" pitchFamily="49" charset="0"/>
              </a:rPr>
              <a:t>  </a:t>
            </a:r>
            <a:r>
              <a:rPr lang="en-US" sz="1100" b="1" dirty="0" smtClean="0">
                <a:solidFill>
                  <a:srgbClr val="002060"/>
                </a:solidFill>
                <a:latin typeface="Courier" pitchFamily="49" charset="0"/>
              </a:rPr>
              <a:t>record</a:t>
            </a:r>
            <a:r>
              <a:rPr lang="en-US" sz="1100" dirty="0" smtClean="0">
                <a:solidFill>
                  <a:srgbClr val="002060"/>
                </a:solidFill>
                <a:latin typeface="Courier" pitchFamily="49" charset="0"/>
              </a:rPr>
              <a:t> </a:t>
            </a:r>
            <a:r>
              <a:rPr lang="en-US" sz="1100" dirty="0" err="1" smtClean="0">
                <a:solidFill>
                  <a:srgbClr val="002060"/>
                </a:solidFill>
                <a:latin typeface="Courier" pitchFamily="49" charset="0"/>
              </a:rPr>
              <a:t>myR</a:t>
            </a:r>
            <a:r>
              <a:rPr lang="en-US" sz="1100" dirty="0" smtClean="0">
                <a:solidFill>
                  <a:srgbClr val="002060"/>
                </a:solidFill>
                <a:latin typeface="Courier" pitchFamily="49" charset="0"/>
              </a:rPr>
              <a:t> </a:t>
            </a:r>
            <a:r>
              <a:rPr lang="en-US" sz="1100" b="1" dirty="0" smtClean="0">
                <a:solidFill>
                  <a:srgbClr val="002060"/>
                </a:solidFill>
                <a:latin typeface="Courier" pitchFamily="49" charset="0"/>
              </a:rPr>
              <a:t>end</a:t>
            </a:r>
            <a:r>
              <a:rPr lang="en-US" sz="1100" dirty="0" smtClean="0">
                <a:solidFill>
                  <a:srgbClr val="002060"/>
                </a:solidFill>
                <a:latin typeface="Courier" pitchFamily="49" charset="0"/>
              </a:rPr>
              <a:t> </a:t>
            </a:r>
            <a:r>
              <a:rPr lang="en-US" sz="1100" dirty="0" err="1" smtClean="0">
                <a:solidFill>
                  <a:srgbClr val="002060"/>
                </a:solidFill>
                <a:latin typeface="Courier" pitchFamily="49" charset="0"/>
              </a:rPr>
              <a:t>myR</a:t>
            </a:r>
            <a:r>
              <a:rPr lang="en-US" sz="1100" dirty="0" smtClean="0">
                <a:solidFill>
                  <a:srgbClr val="002060"/>
                </a:solidFill>
                <a:latin typeface="Courier" pitchFamily="49" charset="0"/>
              </a:rPr>
              <a:t>;</a:t>
            </a:r>
          </a:p>
          <a:p>
            <a:pPr>
              <a:buNone/>
            </a:pPr>
            <a:r>
              <a:rPr lang="en-US" sz="1100" b="1" dirty="0" smtClean="0">
                <a:solidFill>
                  <a:srgbClr val="002060"/>
                </a:solidFill>
                <a:latin typeface="Courier" pitchFamily="49" charset="0"/>
              </a:rPr>
              <a:t>end</a:t>
            </a:r>
            <a:r>
              <a:rPr lang="en-US" sz="1100" dirty="0" smtClean="0">
                <a:solidFill>
                  <a:srgbClr val="002060"/>
                </a:solidFill>
                <a:latin typeface="Courier" pitchFamily="49" charset="0"/>
              </a:rPr>
              <a:t> C;</a:t>
            </a:r>
          </a:p>
          <a:p>
            <a:pPr>
              <a:buNone/>
            </a:pPr>
            <a:endParaRPr lang="en-US" sz="1100" dirty="0" smtClean="0">
              <a:solidFill>
                <a:srgbClr val="002060"/>
              </a:solidFill>
              <a:latin typeface="Courier" pitchFamily="49" charset="0"/>
            </a:endParaRPr>
          </a:p>
          <a:p>
            <a:pPr>
              <a:buNone/>
            </a:pPr>
            <a:r>
              <a:rPr lang="en-US" sz="1100" b="1" dirty="0" smtClean="0">
                <a:solidFill>
                  <a:srgbClr val="002060"/>
                </a:solidFill>
                <a:latin typeface="Courier" pitchFamily="49" charset="0"/>
              </a:rPr>
              <a:t>class</a:t>
            </a:r>
            <a:r>
              <a:rPr lang="en-US" sz="1100" dirty="0" smtClean="0">
                <a:solidFill>
                  <a:srgbClr val="002060"/>
                </a:solidFill>
                <a:latin typeface="Courier" pitchFamily="49" charset="0"/>
              </a:rPr>
              <a:t> B</a:t>
            </a:r>
          </a:p>
          <a:p>
            <a:pPr>
              <a:buNone/>
            </a:pPr>
            <a:r>
              <a:rPr lang="en-US" sz="1100" dirty="0" smtClean="0">
                <a:solidFill>
                  <a:srgbClr val="002060"/>
                </a:solidFill>
                <a:latin typeface="Courier" pitchFamily="49" charset="0"/>
              </a:rPr>
              <a:t>  </a:t>
            </a:r>
            <a:r>
              <a:rPr lang="en-US" sz="1100" b="1" dirty="0" smtClean="0">
                <a:solidFill>
                  <a:srgbClr val="002060"/>
                </a:solidFill>
                <a:latin typeface="Courier" pitchFamily="49" charset="0"/>
              </a:rPr>
              <a:t>replaceable record</a:t>
            </a:r>
            <a:r>
              <a:rPr lang="en-US" sz="1100" dirty="0" smtClean="0">
                <a:solidFill>
                  <a:srgbClr val="002060"/>
                </a:solidFill>
                <a:latin typeface="Courier" pitchFamily="49" charset="0"/>
              </a:rPr>
              <a:t> R </a:t>
            </a:r>
            <a:r>
              <a:rPr lang="en-US" sz="1100" b="1" dirty="0" smtClean="0">
                <a:solidFill>
                  <a:srgbClr val="002060"/>
                </a:solidFill>
                <a:latin typeface="Courier" pitchFamily="49" charset="0"/>
              </a:rPr>
              <a:t>end</a:t>
            </a:r>
            <a:r>
              <a:rPr lang="en-US" sz="1100" dirty="0" smtClean="0">
                <a:solidFill>
                  <a:srgbClr val="002060"/>
                </a:solidFill>
                <a:latin typeface="Courier" pitchFamily="49" charset="0"/>
              </a:rPr>
              <a:t> R;</a:t>
            </a:r>
          </a:p>
          <a:p>
            <a:pPr>
              <a:buNone/>
            </a:pPr>
            <a:r>
              <a:rPr lang="en-US" sz="1100" b="1" dirty="0" smtClean="0">
                <a:solidFill>
                  <a:srgbClr val="002060"/>
                </a:solidFill>
                <a:latin typeface="Courier" pitchFamily="49" charset="0"/>
              </a:rPr>
              <a:t>end</a:t>
            </a:r>
            <a:r>
              <a:rPr lang="en-US" sz="1100" dirty="0" smtClean="0">
                <a:solidFill>
                  <a:srgbClr val="002060"/>
                </a:solidFill>
                <a:latin typeface="Courier" pitchFamily="49" charset="0"/>
              </a:rPr>
              <a:t> B;</a:t>
            </a:r>
          </a:p>
          <a:p>
            <a:pPr>
              <a:buNone/>
            </a:pPr>
            <a:endParaRPr lang="en-US" sz="1100" dirty="0" smtClean="0">
              <a:solidFill>
                <a:srgbClr val="002060"/>
              </a:solidFill>
              <a:latin typeface="Courier" pitchFamily="49" charset="0"/>
            </a:endParaRPr>
          </a:p>
          <a:p>
            <a:pPr>
              <a:buNone/>
            </a:pPr>
            <a:r>
              <a:rPr lang="en-US" sz="1100" b="1" dirty="0" smtClean="0">
                <a:solidFill>
                  <a:srgbClr val="002060"/>
                </a:solidFill>
                <a:latin typeface="Courier" pitchFamily="49" charset="0"/>
              </a:rPr>
              <a:t>class</a:t>
            </a:r>
            <a:r>
              <a:rPr lang="en-US" sz="1100" dirty="0" smtClean="0">
                <a:solidFill>
                  <a:srgbClr val="002060"/>
                </a:solidFill>
                <a:latin typeface="Courier" pitchFamily="49" charset="0"/>
              </a:rPr>
              <a:t> A</a:t>
            </a:r>
          </a:p>
          <a:p>
            <a:pPr>
              <a:buNone/>
            </a:pPr>
            <a:r>
              <a:rPr lang="en-US" sz="1100" dirty="0" smtClean="0">
                <a:solidFill>
                  <a:srgbClr val="002060"/>
                </a:solidFill>
                <a:latin typeface="Courier" pitchFamily="49" charset="0"/>
              </a:rPr>
              <a:t>  </a:t>
            </a:r>
            <a:r>
              <a:rPr lang="en-US" sz="1100" b="1" dirty="0" smtClean="0">
                <a:solidFill>
                  <a:srgbClr val="002060"/>
                </a:solidFill>
                <a:latin typeface="Courier" pitchFamily="49" charset="0"/>
              </a:rPr>
              <a:t>extends</a:t>
            </a:r>
            <a:r>
              <a:rPr lang="en-US" sz="1100" dirty="0" smtClean="0">
                <a:solidFill>
                  <a:srgbClr val="002060"/>
                </a:solidFill>
                <a:latin typeface="Courier" pitchFamily="49" charset="0"/>
              </a:rPr>
              <a:t> B(</a:t>
            </a:r>
            <a:r>
              <a:rPr lang="en-US" sz="1100" b="1" dirty="0" err="1" smtClean="0">
                <a:solidFill>
                  <a:srgbClr val="002060"/>
                </a:solidFill>
                <a:latin typeface="Courier" pitchFamily="49" charset="0"/>
              </a:rPr>
              <a:t>redeclare</a:t>
            </a:r>
            <a:r>
              <a:rPr lang="en-US" sz="1100" b="1" dirty="0" smtClean="0">
                <a:solidFill>
                  <a:srgbClr val="002060"/>
                </a:solidFill>
                <a:latin typeface="Courier" pitchFamily="49" charset="0"/>
              </a:rPr>
              <a:t> record</a:t>
            </a:r>
            <a:r>
              <a:rPr lang="en-US" sz="1100" dirty="0" smtClean="0">
                <a:solidFill>
                  <a:srgbClr val="002060"/>
                </a:solidFill>
                <a:latin typeface="Courier" pitchFamily="49" charset="0"/>
              </a:rPr>
              <a:t> R = </a:t>
            </a:r>
            <a:r>
              <a:rPr lang="en-US" sz="1100" dirty="0" err="1" smtClean="0">
                <a:solidFill>
                  <a:srgbClr val="002060"/>
                </a:solidFill>
                <a:latin typeface="Courier" pitchFamily="49" charset="0"/>
              </a:rPr>
              <a:t>C.myR</a:t>
            </a:r>
            <a:r>
              <a:rPr lang="en-US" sz="1100" dirty="0" smtClean="0">
                <a:solidFill>
                  <a:srgbClr val="002060"/>
                </a:solidFill>
                <a:latin typeface="Courier" pitchFamily="49" charset="0"/>
              </a:rPr>
              <a:t>);</a:t>
            </a:r>
          </a:p>
          <a:p>
            <a:pPr>
              <a:buNone/>
            </a:pPr>
            <a:r>
              <a:rPr lang="en-US" sz="1100" dirty="0" smtClean="0">
                <a:solidFill>
                  <a:srgbClr val="002060"/>
                </a:solidFill>
                <a:latin typeface="Courier" pitchFamily="49" charset="0"/>
              </a:rPr>
              <a:t>  Real r = fn();</a:t>
            </a:r>
          </a:p>
          <a:p>
            <a:pPr>
              <a:buNone/>
            </a:pPr>
            <a:r>
              <a:rPr lang="en-US" sz="1100" dirty="0" smtClean="0">
                <a:solidFill>
                  <a:srgbClr val="002060"/>
                </a:solidFill>
                <a:latin typeface="Courier" pitchFamily="49" charset="0"/>
              </a:rPr>
              <a:t>  </a:t>
            </a:r>
            <a:r>
              <a:rPr lang="en-US" sz="1100" b="1" dirty="0" smtClean="0">
                <a:solidFill>
                  <a:srgbClr val="002060"/>
                </a:solidFill>
                <a:latin typeface="Courier" pitchFamily="49" charset="0"/>
              </a:rPr>
              <a:t>function</a:t>
            </a:r>
            <a:r>
              <a:rPr lang="en-US" sz="1100" dirty="0" smtClean="0">
                <a:solidFill>
                  <a:srgbClr val="002060"/>
                </a:solidFill>
                <a:latin typeface="Courier" pitchFamily="49" charset="0"/>
              </a:rPr>
              <a:t> </a:t>
            </a:r>
            <a:r>
              <a:rPr lang="en-US" sz="1100" dirty="0" smtClean="0">
                <a:solidFill>
                  <a:srgbClr val="002060"/>
                </a:solidFill>
                <a:latin typeface="Courier" pitchFamily="49" charset="0"/>
              </a:rPr>
              <a:t>fn</a:t>
            </a:r>
          </a:p>
          <a:p>
            <a:pPr>
              <a:buNone/>
            </a:pPr>
            <a:r>
              <a:rPr lang="en-US" sz="1100" dirty="0" smtClean="0">
                <a:solidFill>
                  <a:srgbClr val="002060"/>
                </a:solidFill>
                <a:latin typeface="Courier" pitchFamily="49" charset="0"/>
              </a:rPr>
              <a:t>    </a:t>
            </a:r>
            <a:r>
              <a:rPr lang="en-US" sz="1100" b="1" dirty="0" smtClean="0">
                <a:solidFill>
                  <a:srgbClr val="002060"/>
                </a:solidFill>
                <a:latin typeface="Courier" pitchFamily="49" charset="0"/>
              </a:rPr>
              <a:t>output</a:t>
            </a:r>
            <a:r>
              <a:rPr lang="en-US" sz="1100" dirty="0" smtClean="0">
                <a:solidFill>
                  <a:srgbClr val="002060"/>
                </a:solidFill>
                <a:latin typeface="Courier" pitchFamily="49" charset="0"/>
              </a:rPr>
              <a:t> Real r;</a:t>
            </a:r>
          </a:p>
          <a:p>
            <a:pPr>
              <a:buNone/>
            </a:pPr>
            <a:r>
              <a:rPr lang="en-US" sz="1100" dirty="0" smtClean="0">
                <a:solidFill>
                  <a:srgbClr val="002060"/>
                </a:solidFill>
                <a:latin typeface="Courier" pitchFamily="49" charset="0"/>
              </a:rPr>
              <a:t>  </a:t>
            </a:r>
            <a:r>
              <a:rPr lang="en-US" sz="1100" b="1" dirty="0" smtClean="0">
                <a:solidFill>
                  <a:srgbClr val="002060"/>
                </a:solidFill>
                <a:latin typeface="Courier" pitchFamily="49" charset="0"/>
              </a:rPr>
              <a:t>algorithm</a:t>
            </a:r>
          </a:p>
          <a:p>
            <a:pPr>
              <a:buNone/>
            </a:pPr>
            <a:r>
              <a:rPr lang="en-US" sz="1100" dirty="0" smtClean="0">
                <a:solidFill>
                  <a:srgbClr val="002060"/>
                </a:solidFill>
                <a:latin typeface="Courier" pitchFamily="49" charset="0"/>
              </a:rPr>
              <a:t>    R();</a:t>
            </a:r>
          </a:p>
          <a:p>
            <a:pPr>
              <a:buNone/>
            </a:pPr>
            <a:r>
              <a:rPr lang="en-US" sz="1100" dirty="0" smtClean="0">
                <a:solidFill>
                  <a:srgbClr val="002060"/>
                </a:solidFill>
                <a:latin typeface="Courier" pitchFamily="49" charset="0"/>
              </a:rPr>
              <a:t>    r := 42.42;</a:t>
            </a:r>
          </a:p>
          <a:p>
            <a:pPr>
              <a:buNone/>
            </a:pPr>
            <a:r>
              <a:rPr lang="en-US" sz="1100" dirty="0" smtClean="0">
                <a:solidFill>
                  <a:srgbClr val="002060"/>
                </a:solidFill>
                <a:latin typeface="Courier" pitchFamily="49" charset="0"/>
              </a:rPr>
              <a:t>  </a:t>
            </a:r>
            <a:r>
              <a:rPr lang="en-US" sz="1100" b="1" dirty="0" smtClean="0">
                <a:solidFill>
                  <a:srgbClr val="002060"/>
                </a:solidFill>
                <a:latin typeface="Courier" pitchFamily="49" charset="0"/>
              </a:rPr>
              <a:t>end</a:t>
            </a:r>
            <a:r>
              <a:rPr lang="en-US" sz="1100" dirty="0" smtClean="0">
                <a:solidFill>
                  <a:srgbClr val="002060"/>
                </a:solidFill>
                <a:latin typeface="Courier" pitchFamily="49" charset="0"/>
              </a:rPr>
              <a:t> fn;</a:t>
            </a:r>
          </a:p>
          <a:p>
            <a:pPr>
              <a:buNone/>
            </a:pPr>
            <a:r>
              <a:rPr lang="en-US" sz="1100" b="1" dirty="0" smtClean="0">
                <a:solidFill>
                  <a:srgbClr val="002060"/>
                </a:solidFill>
                <a:latin typeface="Courier" pitchFamily="49" charset="0"/>
              </a:rPr>
              <a:t>end</a:t>
            </a:r>
            <a:r>
              <a:rPr lang="en-US" sz="1100" dirty="0" smtClean="0">
                <a:solidFill>
                  <a:srgbClr val="002060"/>
                </a:solidFill>
                <a:latin typeface="Courier" pitchFamily="49" charset="0"/>
              </a:rPr>
              <a:t> A;</a:t>
            </a:r>
            <a:endParaRPr lang="en-US" sz="1100" dirty="0" smtClean="0">
              <a:solidFill>
                <a:srgbClr val="002060"/>
              </a:solidFill>
              <a:latin typeface="Courier" pitchFamily="49" charset="0"/>
            </a:endParaRPr>
          </a:p>
        </p:txBody>
      </p:sp>
      <p:sp>
        <p:nvSpPr>
          <p:cNvPr id="4" name="Slide Number Placeholder 3"/>
          <p:cNvSpPr>
            <a:spLocks noGrp="1"/>
          </p:cNvSpPr>
          <p:nvPr>
            <p:ph type="sldNum" sz="quarter" idx="10"/>
          </p:nvPr>
        </p:nvSpPr>
        <p:spPr/>
        <p:txBody>
          <a:bodyPr/>
          <a:lstStyle/>
          <a:p>
            <a:fld id="{741FA121-6A94-4C12-B324-C7D9D509E4F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5856" y="0"/>
            <a:ext cx="5868144" cy="609600"/>
          </a:xfrm>
        </p:spPr>
        <p:txBody>
          <a:bodyPr/>
          <a:lstStyle/>
          <a:p>
            <a:r>
              <a:rPr lang="en-US" dirty="0" smtClean="0"/>
              <a:t>Milestone White December (V)</a:t>
            </a:r>
            <a:endParaRPr lang="en-US" dirty="0"/>
          </a:p>
        </p:txBody>
      </p:sp>
      <p:sp>
        <p:nvSpPr>
          <p:cNvPr id="3" name="Content Placeholder 2"/>
          <p:cNvSpPr>
            <a:spLocks noGrp="1"/>
          </p:cNvSpPr>
          <p:nvPr>
            <p:ph idx="1"/>
          </p:nvPr>
        </p:nvSpPr>
        <p:spPr/>
        <p:txBody>
          <a:bodyPr/>
          <a:lstStyle/>
          <a:p>
            <a:pPr>
              <a:buNone/>
            </a:pPr>
            <a:r>
              <a:rPr lang="en-US" sz="2800" b="1" dirty="0" smtClean="0">
                <a:solidFill>
                  <a:srgbClr val="7B1C15"/>
                </a:solidFill>
                <a:hlinkClick r:id="rId2"/>
              </a:rPr>
              <a:t>https://</a:t>
            </a:r>
            <a:r>
              <a:rPr lang="en-US" sz="2800" b="1" dirty="0" smtClean="0">
                <a:solidFill>
                  <a:srgbClr val="7B1C15"/>
                </a:solidFill>
                <a:hlinkClick r:id="rId2"/>
              </a:rPr>
              <a:t>openmodelica.org:8443/cb/issue/1333</a:t>
            </a:r>
            <a:r>
              <a:rPr lang="en-US" sz="2800" b="1" dirty="0" smtClean="0">
                <a:solidFill>
                  <a:srgbClr val="7B1C15"/>
                </a:solidFill>
              </a:rPr>
              <a:t> </a:t>
            </a:r>
          </a:p>
          <a:p>
            <a:pPr>
              <a:buNone/>
            </a:pPr>
            <a:endParaRPr lang="en-US" sz="1200" dirty="0" smtClean="0">
              <a:solidFill>
                <a:srgbClr val="7B1C15"/>
              </a:solidFill>
            </a:endParaRPr>
          </a:p>
          <a:p>
            <a:pPr>
              <a:buNone/>
            </a:pPr>
            <a:r>
              <a:rPr lang="en-US" sz="2000" dirty="0" smtClean="0">
                <a:solidFill>
                  <a:srgbClr val="7B1C15"/>
                </a:solidFill>
              </a:rPr>
              <a:t>Rewrite </a:t>
            </a:r>
            <a:r>
              <a:rPr lang="en-US" sz="2000" dirty="0" err="1" smtClean="0">
                <a:solidFill>
                  <a:srgbClr val="7B1C15"/>
                </a:solidFill>
              </a:rPr>
              <a:t>Cevalfunc</a:t>
            </a:r>
            <a:r>
              <a:rPr lang="en-US" sz="2000" dirty="0" smtClean="0">
                <a:solidFill>
                  <a:srgbClr val="7B1C15"/>
                </a:solidFill>
              </a:rPr>
              <a:t> to use the instantiated DAE instead of </a:t>
            </a:r>
            <a:r>
              <a:rPr lang="en-US" sz="2000" dirty="0" err="1" smtClean="0">
                <a:solidFill>
                  <a:srgbClr val="7B1C15"/>
                </a:solidFill>
              </a:rPr>
              <a:t>SCode</a:t>
            </a:r>
            <a:endParaRPr lang="en-US" sz="2000" dirty="0" smtClean="0">
              <a:solidFill>
                <a:srgbClr val="7B1C15"/>
              </a:solidFill>
            </a:endParaRPr>
          </a:p>
          <a:p>
            <a:endParaRPr lang="en-US" sz="1800" dirty="0" smtClean="0"/>
          </a:p>
          <a:p>
            <a:r>
              <a:rPr lang="en-US" sz="1800" dirty="0" smtClean="0"/>
              <a:t>Today</a:t>
            </a:r>
            <a:r>
              <a:rPr lang="en-US" sz="1800" dirty="0" smtClean="0"/>
              <a:t> </a:t>
            </a:r>
            <a:r>
              <a:rPr lang="en-US" sz="1800" dirty="0" err="1" smtClean="0"/>
              <a:t>Cevalfunc</a:t>
            </a:r>
            <a:r>
              <a:rPr lang="en-US" sz="1800" dirty="0" smtClean="0"/>
              <a:t> uses </a:t>
            </a:r>
            <a:r>
              <a:rPr lang="en-US" sz="1800" dirty="0" err="1" smtClean="0"/>
              <a:t>SCode</a:t>
            </a:r>
            <a:r>
              <a:rPr lang="en-US" sz="1800" dirty="0" smtClean="0"/>
              <a:t> (why is doing that, nobody </a:t>
            </a:r>
            <a:r>
              <a:rPr lang="en-US" sz="1800" dirty="0" smtClean="0"/>
              <a:t>knows, maybe BZ).</a:t>
            </a:r>
          </a:p>
          <a:p>
            <a:endParaRPr lang="en-US" sz="1800" dirty="0" smtClean="0"/>
          </a:p>
          <a:p>
            <a:r>
              <a:rPr lang="en-US" sz="1800" dirty="0" smtClean="0"/>
              <a:t>We </a:t>
            </a:r>
            <a:r>
              <a:rPr lang="en-US" sz="1800" dirty="0" smtClean="0"/>
              <a:t>should rewrite it so it uses the *ALREADY* instantiated DAE for</a:t>
            </a:r>
            <a:br>
              <a:rPr lang="en-US" sz="1800" dirty="0" smtClean="0"/>
            </a:br>
            <a:r>
              <a:rPr lang="en-US" sz="1800" dirty="0" smtClean="0"/>
              <a:t>the function and interpret the DAE algorithm. </a:t>
            </a:r>
            <a:endParaRPr lang="en-US" sz="1800" dirty="0" smtClean="0"/>
          </a:p>
          <a:p>
            <a:endParaRPr lang="en-US" sz="1800" dirty="0" smtClean="0"/>
          </a:p>
          <a:p>
            <a:r>
              <a:rPr lang="en-US" sz="1800" dirty="0" smtClean="0"/>
              <a:t>This </a:t>
            </a:r>
            <a:r>
              <a:rPr lang="en-US" sz="1800" dirty="0" smtClean="0"/>
              <a:t>will also </a:t>
            </a:r>
            <a:r>
              <a:rPr lang="en-US" sz="1800" dirty="0" smtClean="0"/>
              <a:t>speed up </a:t>
            </a:r>
            <a:r>
              <a:rPr lang="en-US" sz="1800" dirty="0" smtClean="0"/>
              <a:t>the function evaluation as you </a:t>
            </a:r>
            <a:r>
              <a:rPr lang="en-US" sz="1800" dirty="0" smtClean="0"/>
              <a:t>won‘t do</a:t>
            </a:r>
            <a:r>
              <a:rPr lang="en-US" sz="1800" dirty="0" smtClean="0"/>
              <a:t> </a:t>
            </a:r>
            <a:r>
              <a:rPr lang="en-US" sz="1800" dirty="0" err="1" smtClean="0"/>
              <a:t>Static.elabExp</a:t>
            </a:r>
            <a:r>
              <a:rPr lang="en-US" sz="1800" dirty="0" smtClean="0"/>
              <a:t> and </a:t>
            </a:r>
            <a:r>
              <a:rPr lang="en-US" sz="1800" dirty="0" err="1" smtClean="0"/>
              <a:t>Ceval.ceval</a:t>
            </a:r>
            <a:r>
              <a:rPr lang="en-US" sz="1800" dirty="0" smtClean="0"/>
              <a:t> all </a:t>
            </a:r>
            <a:r>
              <a:rPr lang="en-US" sz="1800" dirty="0" smtClean="0"/>
              <a:t>over </a:t>
            </a:r>
            <a:r>
              <a:rPr lang="en-US" sz="1800" dirty="0" smtClean="0"/>
              <a:t>again.</a:t>
            </a:r>
          </a:p>
          <a:p>
            <a:endParaRPr lang="en-US" sz="1800" dirty="0" smtClean="0"/>
          </a:p>
          <a:p>
            <a:r>
              <a:rPr lang="en-US" sz="1800" dirty="0" smtClean="0"/>
              <a:t>This </a:t>
            </a:r>
            <a:r>
              <a:rPr lang="en-US" sz="1800" dirty="0" smtClean="0"/>
              <a:t>is also needed for </a:t>
            </a:r>
            <a:r>
              <a:rPr lang="en-US" sz="1800" dirty="0" err="1" smtClean="0"/>
              <a:t>Modelica.Media</a:t>
            </a:r>
            <a:r>
              <a:rPr lang="en-US" sz="1800" dirty="0" smtClean="0"/>
              <a:t> as </a:t>
            </a:r>
            <a:r>
              <a:rPr lang="en-US" sz="1800" dirty="0" err="1" smtClean="0"/>
              <a:t>Cevalfunc</a:t>
            </a:r>
            <a:r>
              <a:rPr lang="en-US" sz="1800" dirty="0" smtClean="0"/>
              <a:t> doesn't </a:t>
            </a:r>
            <a:r>
              <a:rPr lang="en-US" sz="1800" dirty="0" smtClean="0"/>
              <a:t>handle extended </a:t>
            </a:r>
            <a:r>
              <a:rPr lang="en-US" sz="1800" dirty="0" smtClean="0"/>
              <a:t>or derived functions and some other things.</a:t>
            </a:r>
            <a:endParaRPr lang="en-US" sz="1800" dirty="0" smtClean="0">
              <a:solidFill>
                <a:srgbClr val="002060"/>
              </a:solidFill>
            </a:endParaRPr>
          </a:p>
        </p:txBody>
      </p:sp>
      <p:sp>
        <p:nvSpPr>
          <p:cNvPr id="4" name="Slide Number Placeholder 3"/>
          <p:cNvSpPr>
            <a:spLocks noGrp="1"/>
          </p:cNvSpPr>
          <p:nvPr>
            <p:ph type="sldNum" sz="quarter" idx="10"/>
          </p:nvPr>
        </p:nvSpPr>
        <p:spPr/>
        <p:txBody>
          <a:bodyPr/>
          <a:lstStyle/>
          <a:p>
            <a:fld id="{741FA121-6A94-4C12-B324-C7D9D509E4FB}"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drpo">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1C1C1C"/>
      </a:hlink>
      <a:folHlink>
        <a:srgbClr val="292929"/>
      </a:folHlink>
    </a:clrScheme>
    <a:fontScheme name="Office Theme">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sv-SE"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sv-SE"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Office Them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adrpo</Template>
  <TotalTime>600</TotalTime>
  <Words>752</Words>
  <Application>Microsoft Office PowerPoint</Application>
  <PresentationFormat>On-screen Show (4:3)</PresentationFormat>
  <Paragraphs>137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adrpo</vt:lpstr>
      <vt:lpstr>Media and Fluid</vt:lpstr>
      <vt:lpstr>Media</vt:lpstr>
      <vt:lpstr>Requirements (I)</vt:lpstr>
      <vt:lpstr>Requirements (II)</vt:lpstr>
      <vt:lpstr>Milestone White December (I)</vt:lpstr>
      <vt:lpstr>Milestone White December (II)</vt:lpstr>
      <vt:lpstr>Milestone White December (III)</vt:lpstr>
      <vt:lpstr>Milestone White December (IV)</vt:lpstr>
      <vt:lpstr>Milestone White December (V)</vt:lpstr>
      <vt:lpstr>Milestone White December (VI)</vt:lpstr>
      <vt:lpstr>Fluid</vt:lpstr>
      <vt:lpstr>Milestone White December (VII)</vt:lpstr>
      <vt:lpstr>The End</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Enhancements analysis and proposals</dc:title>
  <dc:subject>OpenModelica performance enhancements</dc:subject>
  <dc:creator>Adrian Pop [adrpo@ida.liu.se, http://www.ida.liu.se/~adrpo]</dc:creator>
  <cp:lastModifiedBy>Adrian Pop</cp:lastModifiedBy>
  <cp:revision>166</cp:revision>
  <cp:lastPrinted>2001-06-05T14:43:50Z</cp:lastPrinted>
  <dcterms:created xsi:type="dcterms:W3CDTF">2009-11-06T01:38:47Z</dcterms:created>
  <dcterms:modified xsi:type="dcterms:W3CDTF">2010-10-28T15:26:10Z</dcterms:modified>
</cp:coreProperties>
</file>