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</a:t>
            </a:r>
            <a:r>
              <a:rPr lang="ko-KR" altLang="en-US" dirty="0" err="1"/>
              <a:t>경사하강법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24BD9-53E2-4CF7-B9B2-F27A4B1E1571}"/>
              </a:ext>
            </a:extLst>
          </p:cNvPr>
          <p:cNvSpPr txBox="1"/>
          <p:nvPr/>
        </p:nvSpPr>
        <p:spPr>
          <a:xfrm>
            <a:off x="676894" y="1995055"/>
            <a:ext cx="4001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경사하강법</a:t>
            </a:r>
            <a:r>
              <a:rPr lang="ko-KR" altLang="en-US" sz="1400" dirty="0"/>
              <a:t> 직관적 의미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함수 값이 낮아지는 방향으로</a:t>
            </a:r>
            <a:r>
              <a:rPr lang="en-US" altLang="ko-KR" sz="1400" dirty="0"/>
              <a:t> </a:t>
            </a:r>
            <a:r>
              <a:rPr lang="ko-KR" altLang="en-US" sz="1400" dirty="0"/>
              <a:t>독립변수 값을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변형시켜가면서 최종적으로는 최소 함수 값을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갖도록 하는 독립 변수 값을 찾는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B4EAF-5F80-471E-962A-A0C65555485A}"/>
              </a:ext>
            </a:extLst>
          </p:cNvPr>
          <p:cNvSpPr txBox="1"/>
          <p:nvPr/>
        </p:nvSpPr>
        <p:spPr>
          <a:xfrm>
            <a:off x="676894" y="3239985"/>
            <a:ext cx="4001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경사하강법</a:t>
            </a:r>
            <a:r>
              <a:rPr lang="ko-KR" altLang="en-US" sz="1400" dirty="0"/>
              <a:t> 개념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알고리즘 학습 시 사용되는 최적화 방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법 중 하나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알고리즘의 학습 시 목표는 </a:t>
            </a:r>
            <a:r>
              <a:rPr lang="ko-KR" altLang="en-US" sz="1400" dirty="0" err="1"/>
              <a:t>예측값과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 err="1"/>
              <a:t>정답값</a:t>
            </a:r>
            <a:r>
              <a:rPr lang="ko-KR" altLang="en-US" sz="1400" dirty="0"/>
              <a:t> 간의 차이인 손실함수</a:t>
            </a:r>
            <a:r>
              <a:rPr lang="en-US" altLang="ko-KR" sz="1400" dirty="0"/>
              <a:t>(Loss Function)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최소화시키는</a:t>
            </a:r>
            <a:r>
              <a:rPr lang="ko-KR" altLang="en-US" sz="1400" dirty="0"/>
              <a:t> 파라미터를 찾는 것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학습 데이터 입력은 변경이 불가능하므로 손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실 함수 값의 변화에 따라 가중치</a:t>
            </a:r>
            <a:r>
              <a:rPr lang="en-US" altLang="ko-KR" sz="1400" dirty="0"/>
              <a:t>(weight) </a:t>
            </a:r>
            <a:r>
              <a:rPr lang="ko-KR" altLang="en-US" sz="1400" dirty="0"/>
              <a:t>혹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은 편향</a:t>
            </a:r>
            <a:r>
              <a:rPr lang="en-US" altLang="ko-KR" sz="1400" dirty="0"/>
              <a:t>(bias)</a:t>
            </a:r>
            <a:r>
              <a:rPr lang="ko-KR" altLang="en-US" sz="1400" dirty="0"/>
              <a:t>을 업데이트해야 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5130E-A902-4581-BDB4-242EA715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53" y="1123368"/>
            <a:ext cx="4677428" cy="4801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96A5AD-F9EE-4B24-BA1B-11B11F10E28A}"/>
              </a:ext>
            </a:extLst>
          </p:cNvPr>
          <p:cNvSpPr txBox="1"/>
          <p:nvPr/>
        </p:nvSpPr>
        <p:spPr>
          <a:xfrm>
            <a:off x="195943" y="6559920"/>
            <a:ext cx="496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: https://heytech.tistory.com/380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</a:t>
            </a:r>
            <a:r>
              <a:rPr lang="ko-KR" altLang="en-US" dirty="0" err="1"/>
              <a:t>경사하강법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24BD9-53E2-4CF7-B9B2-F27A4B1E1571}"/>
              </a:ext>
            </a:extLst>
          </p:cNvPr>
          <p:cNvSpPr txBox="1"/>
          <p:nvPr/>
        </p:nvSpPr>
        <p:spPr>
          <a:xfrm>
            <a:off x="676894" y="1995055"/>
            <a:ext cx="4001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경사하강법의</a:t>
            </a:r>
            <a:r>
              <a:rPr lang="ko-KR" altLang="en-US" sz="1400" dirty="0"/>
              <a:t> 한계</a:t>
            </a:r>
            <a:endParaRPr lang="en-US" altLang="ko-KR" sz="1400" dirty="0"/>
          </a:p>
          <a:p>
            <a:r>
              <a:rPr lang="en-US" altLang="ko-KR" sz="1400" dirty="0"/>
              <a:t> - Local Minimum</a:t>
            </a:r>
          </a:p>
          <a:p>
            <a:r>
              <a:rPr lang="en-US" altLang="ko-KR" sz="1400" dirty="0"/>
              <a:t> - Saddle Point (</a:t>
            </a:r>
            <a:r>
              <a:rPr lang="ko-KR" altLang="en-US" sz="1400" dirty="0" err="1"/>
              <a:t>안장점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1B191-68D9-4B95-9D9C-F65046171535}"/>
              </a:ext>
            </a:extLst>
          </p:cNvPr>
          <p:cNvSpPr txBox="1"/>
          <p:nvPr/>
        </p:nvSpPr>
        <p:spPr>
          <a:xfrm>
            <a:off x="195943" y="6559920"/>
            <a:ext cx="496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: https://heytech.tistory.com/380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DFBB2F-5A4C-48F7-A00D-100F2159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35" y="1216404"/>
            <a:ext cx="4191585" cy="346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C1801-1909-49DF-A0BE-7E527AFB2234}"/>
              </a:ext>
            </a:extLst>
          </p:cNvPr>
          <p:cNvSpPr txBox="1"/>
          <p:nvPr/>
        </p:nvSpPr>
        <p:spPr>
          <a:xfrm>
            <a:off x="3384468" y="5070764"/>
            <a:ext cx="364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- Local minimum</a:t>
            </a:r>
            <a:r>
              <a:rPr lang="ko-KR" altLang="en-US" sz="1400" dirty="0"/>
              <a:t>을 </a:t>
            </a:r>
            <a:r>
              <a:rPr lang="en-US" altLang="ko-KR" sz="1400" dirty="0"/>
              <a:t>global minimum</a:t>
            </a:r>
            <a:r>
              <a:rPr lang="ko-KR" altLang="en-US" sz="1400" dirty="0"/>
              <a:t>으로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헷갈리는 등의 문제가 발생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718E86-BB1B-43B0-B9C4-A9DEA3868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55" y="1401070"/>
            <a:ext cx="4266839" cy="2254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121253-0F92-47DC-9C9C-5828DA536EDF}"/>
              </a:ext>
            </a:extLst>
          </p:cNvPr>
          <p:cNvSpPr txBox="1"/>
          <p:nvPr/>
        </p:nvSpPr>
        <p:spPr>
          <a:xfrm>
            <a:off x="7706221" y="5070764"/>
            <a:ext cx="364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- A-B</a:t>
            </a:r>
            <a:r>
              <a:rPr lang="ko-KR" altLang="en-US" sz="1400" dirty="0"/>
              <a:t> 기준에서 검은 점은 최솟값이지만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C-D </a:t>
            </a:r>
            <a:r>
              <a:rPr lang="ko-KR" altLang="en-US" sz="1400" dirty="0"/>
              <a:t>기준에서는 최댓값이다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303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</a:t>
            </a:r>
            <a:r>
              <a:rPr lang="ko-KR" altLang="en-US" dirty="0" err="1"/>
              <a:t>경사하강법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1B191-68D9-4B95-9D9C-F65046171535}"/>
              </a:ext>
            </a:extLst>
          </p:cNvPr>
          <p:cNvSpPr txBox="1"/>
          <p:nvPr/>
        </p:nvSpPr>
        <p:spPr>
          <a:xfrm>
            <a:off x="195943" y="6559920"/>
            <a:ext cx="496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: https://velog.io/@freesky/Optimizer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BF7F1-27FE-49B7-AD25-83A44A1C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69" y="1848200"/>
            <a:ext cx="8316262" cy="44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5" y="1216404"/>
            <a:ext cx="42453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ANN</a:t>
            </a:r>
            <a:r>
              <a:rPr lang="ko-KR" altLang="en-US" dirty="0"/>
              <a:t> 대신 </a:t>
            </a:r>
            <a:r>
              <a:rPr lang="en-US" altLang="ko-KR" dirty="0"/>
              <a:t>CNN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FFEB0-AC32-41A6-A21F-498E65297B04}"/>
              </a:ext>
            </a:extLst>
          </p:cNvPr>
          <p:cNvSpPr txBox="1"/>
          <p:nvPr/>
        </p:nvSpPr>
        <p:spPr>
          <a:xfrm>
            <a:off x="771896" y="1822207"/>
            <a:ext cx="4500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ANN</a:t>
            </a:r>
            <a:r>
              <a:rPr lang="ko-KR" altLang="en-US" sz="1400" dirty="0"/>
              <a:t>의 단점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학습과정에서 파라미터의 </a:t>
            </a:r>
            <a:r>
              <a:rPr lang="ko-KR" altLang="en-US" sz="1400" dirty="0" err="1"/>
              <a:t>최적값을</a:t>
            </a:r>
            <a:r>
              <a:rPr lang="ko-KR" altLang="en-US" sz="1400" dirty="0"/>
              <a:t> 찾기 어렵다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Gradient </a:t>
            </a:r>
            <a:r>
              <a:rPr lang="ko-KR" altLang="en-US" sz="1400" dirty="0"/>
              <a:t>값이 뒤로 갈수록 </a:t>
            </a:r>
            <a:r>
              <a:rPr lang="en-US" altLang="ko-KR" sz="1400" dirty="0"/>
              <a:t>0</a:t>
            </a:r>
            <a:r>
              <a:rPr lang="ko-KR" altLang="en-US" sz="1400" dirty="0"/>
              <a:t>에 수렴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Overfitting </a:t>
            </a:r>
            <a:r>
              <a:rPr lang="ko-KR" altLang="en-US" sz="1400" dirty="0"/>
              <a:t>문제 발생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은닉층을 증가시켜 </a:t>
            </a:r>
            <a:r>
              <a:rPr lang="ko-KR" altLang="en-US" sz="1400" dirty="0" err="1"/>
              <a:t>학습률을</a:t>
            </a:r>
            <a:r>
              <a:rPr lang="ko-KR" altLang="en-US" sz="1400" dirty="0"/>
              <a:t> 높일 수 있으나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은닉층이 증가하면 시간도 같이 증가함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218CA-7085-4440-A22D-7CA80EBDD8E5}"/>
              </a:ext>
            </a:extLst>
          </p:cNvPr>
          <p:cNvSpPr txBox="1"/>
          <p:nvPr/>
        </p:nvSpPr>
        <p:spPr>
          <a:xfrm>
            <a:off x="6636327" y="1822207"/>
            <a:ext cx="4597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CNN</a:t>
            </a:r>
            <a:r>
              <a:rPr lang="ko-KR" altLang="en-US" sz="1400" dirty="0"/>
              <a:t>의 특징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데이터의 특징을 추출하여 특징들의 패턴을 파악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- Convolution Layer</a:t>
            </a:r>
          </a:p>
          <a:p>
            <a:r>
              <a:rPr lang="en-US" altLang="ko-KR" sz="1400" dirty="0"/>
              <a:t>   Input -&gt; Filter(Kernel) -&gt; Output</a:t>
            </a:r>
          </a:p>
          <a:p>
            <a:endParaRPr lang="en-US" altLang="ko-KR" sz="1400" dirty="0"/>
          </a:p>
          <a:p>
            <a:r>
              <a:rPr lang="en-US" altLang="ko-KR" sz="1400" dirty="0"/>
              <a:t> - Pooling Layer</a:t>
            </a:r>
          </a:p>
          <a:p>
            <a:r>
              <a:rPr lang="en-US" altLang="ko-KR" sz="1400" dirty="0"/>
              <a:t>   Convolution Layer</a:t>
            </a:r>
            <a:r>
              <a:rPr lang="ko-KR" altLang="en-US" sz="1400" dirty="0"/>
              <a:t>를 거친 </a:t>
            </a:r>
            <a:r>
              <a:rPr lang="en-US" altLang="ko-KR" sz="1400" dirty="0"/>
              <a:t>Layer</a:t>
            </a:r>
            <a:r>
              <a:rPr lang="ko-KR" altLang="en-US" sz="1400" dirty="0"/>
              <a:t>의 사이즈 조정 역할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073067-3604-40B3-B2A2-F8751EA5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6" y="4090003"/>
            <a:ext cx="4001984" cy="2500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B8570-7F93-4359-AA63-AB500CFE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028" y="4640143"/>
            <a:ext cx="5806328" cy="14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69911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CAM (Class Activation Map)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1368D7-6492-4D0C-9647-1DE1C45D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10174120" cy="1600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F531B1-9D2E-4200-AA48-96E64883D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3659101"/>
            <a:ext cx="10202699" cy="31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69911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CAM (Class Activation Map)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3A7DA-D213-4A3D-927A-7294A747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1019317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69911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CAM (Class Activation Map)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84F5A-8E88-4569-A384-E17A1A99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10123660" cy="50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293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2022-05-26T09:42:49Z</dcterms:created>
  <dcterms:modified xsi:type="dcterms:W3CDTF">2022-09-16T01:27:48Z</dcterms:modified>
</cp:coreProperties>
</file>