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6EA2-0F1B-47DE-9804-0B8D0020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CD3B-857F-4553-8D3E-3505315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1032-D0D5-4685-960A-B325752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6D1F1-6897-4452-BA95-CCEE0AC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8803-D0E0-4416-A294-792FB277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A64B-4C1F-4E5C-97C9-24578C33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9178-5937-4409-8527-C688B788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097A-1A88-4997-9F96-7D080EA1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DE81-087D-4699-B7C5-88DAA5D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26888-994C-4D33-90A6-045BFB95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7CA9EE-7613-4A65-9F99-A32901AE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55B80-338F-4C48-A41E-9E19FF9A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828-6794-42E7-B62A-DB682D8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2E6C-B032-41C0-BCA0-DE1E3202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2AE3-BE2E-495B-BCB7-D2B716B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8500-E05C-454E-8100-283841E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7BB7F-581B-4C90-A114-ACBB5FD6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65A73-332B-4F8D-BBB1-4AD1294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593E-6508-45A1-9D74-CA9D24C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B603-D62E-4710-9E81-415B3EB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E38A-27DF-4823-9768-C771CB0E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4FDF8-6394-482D-88A1-33D2673F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3A4F7-2058-45BE-954C-447C5635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F120-FA0F-4C9E-9FB4-10A3B69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1D81-EDD2-46C7-B03E-F73E741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BC8B-C138-4646-968B-EB429EB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E487-4C2E-4896-8DF2-5D45C661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0875-D938-45E4-8EFB-45FE05D8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30613-555B-41F5-BB96-DD54606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0F1AA-744D-4C9E-8401-60552AD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F796E-C3ED-47D0-9FBA-9FE7FE1E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6A7C-C186-44B2-A0EB-3FF9E41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D30F9-39FC-4988-BB84-987C477D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948B9-E454-4E2C-921D-BA91B44A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5ADC5-3C0E-4EB4-BC4F-B5943F4E3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44F3-3DEC-4AC7-8FB1-BA74260D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6323-9CF6-469D-A4CD-1334D2D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AF2CA-C5FD-4F3C-976A-E065BB4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AB0D4-5E9E-4829-8FF5-C3A4A2F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C8EF-7E32-45C5-953A-A285938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FE068-2615-44AA-99B0-8804252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EF2464-AC27-4738-82AB-71D7443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AC08C-6EE3-4CB3-8254-237AA31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D5C59-CB13-4027-94A9-B0949B4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36B5F-73F5-4E33-81A5-70F84B5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9EA80-95C6-472F-AEBB-ABC3B8D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A814-E6F1-494D-98E7-32F56D3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5A3F2-6A11-471D-9CD1-873129C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663E9-318D-4FA8-BDBA-6B3C60B7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0B818-E1D5-4D05-A471-1E719B4C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3A476-BEBB-498B-A778-4304243E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8E8-BE27-49E6-85CC-CB099C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3A62-3742-4259-BE9E-2116709A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A8920-0913-4C92-A096-1264E73B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9A0DE-AD36-46AA-9D2A-B15B3A32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6FA0B-89B8-41DD-8976-F828DE9C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8A1F-6C13-4F28-9341-435DAE4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F1617-EEB9-4EB3-8BBD-71E3EB9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BF606-F592-4DF4-AC0D-8060E1A8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90107-4B6C-4BCB-9209-3642E6F2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B20EF-838A-449B-B1F4-F9D0AE93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1BE9-CB47-46F6-87B4-EB0F7E131DD3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52DB-041B-437B-8A15-FE96319F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1B694-55D6-4B7C-8FD4-47EE7A58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23498-61A7-40C2-8EC7-6B870C3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3243A-AB58-4677-BFE7-084E9D01C824}"/>
              </a:ext>
            </a:extLst>
          </p:cNvPr>
          <p:cNvSpPr txBox="1"/>
          <p:nvPr/>
        </p:nvSpPr>
        <p:spPr>
          <a:xfrm>
            <a:off x="4393731" y="3075057"/>
            <a:ext cx="340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LAB MEETING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7587C-4352-48ED-9863-4A2B72FE4971}"/>
              </a:ext>
            </a:extLst>
          </p:cNvPr>
          <p:cNvSpPr txBox="1"/>
          <p:nvPr/>
        </p:nvSpPr>
        <p:spPr>
          <a:xfrm>
            <a:off x="4678259" y="5655979"/>
            <a:ext cx="2835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바이오메디컬공학부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201715447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김준형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6EFDD-E17C-4DDA-BD31-E8ED7C13F3D3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4. Transformer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8A0EB6-D915-483E-A94C-8698E974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668863"/>
            <a:ext cx="3328328" cy="4993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1D9A62-9DC1-4B76-8601-7926288DB9FC}"/>
              </a:ext>
            </a:extLst>
          </p:cNvPr>
          <p:cNvSpPr txBox="1"/>
          <p:nvPr/>
        </p:nvSpPr>
        <p:spPr>
          <a:xfrm>
            <a:off x="4383920" y="2457300"/>
            <a:ext cx="7279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Scaled Dot-Product Attention</a:t>
            </a:r>
          </a:p>
          <a:p>
            <a:endParaRPr lang="en-US" altLang="ko-KR" dirty="0"/>
          </a:p>
          <a:p>
            <a:r>
              <a:rPr lang="en-US" altLang="ko-KR" dirty="0"/>
              <a:t>1. Scaled Dot-Product Attention </a:t>
            </a:r>
            <a:r>
              <a:rPr lang="ko-KR" altLang="en-US" dirty="0"/>
              <a:t>에서도 </a:t>
            </a:r>
            <a:r>
              <a:rPr lang="en-US" altLang="ko-KR" dirty="0"/>
              <a:t>Query, Key, Value </a:t>
            </a:r>
            <a:r>
              <a:rPr lang="ko-KR" altLang="en-US" dirty="0"/>
              <a:t>구조 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Query</a:t>
            </a:r>
            <a:r>
              <a:rPr lang="ko-KR" altLang="en-US" dirty="0"/>
              <a:t>와 </a:t>
            </a:r>
            <a:r>
              <a:rPr lang="en-US" altLang="ko-KR" dirty="0"/>
              <a:t>Key</a:t>
            </a:r>
            <a:r>
              <a:rPr lang="ko-KR" altLang="en-US" dirty="0"/>
              <a:t>의 비교 함수는 </a:t>
            </a:r>
            <a:r>
              <a:rPr lang="en-US" altLang="ko-KR" dirty="0"/>
              <a:t>Dot-Product</a:t>
            </a:r>
            <a:r>
              <a:rPr lang="ko-KR" altLang="en-US" dirty="0"/>
              <a:t>와 </a:t>
            </a:r>
            <a:r>
              <a:rPr lang="en-US" altLang="ko-KR" dirty="0"/>
              <a:t>Scale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여기서 </a:t>
            </a:r>
            <a:r>
              <a:rPr lang="en-US" altLang="ko-KR" dirty="0"/>
              <a:t>Dot-Product</a:t>
            </a:r>
            <a:r>
              <a:rPr lang="ko-KR" altLang="en-US" dirty="0"/>
              <a:t>는 그림의 </a:t>
            </a:r>
            <a:r>
              <a:rPr lang="en-US" altLang="ko-KR" dirty="0" err="1"/>
              <a:t>MatMul</a:t>
            </a:r>
            <a:r>
              <a:rPr lang="ko-KR" altLang="en-US" dirty="0"/>
              <a:t>과 동일 </a:t>
            </a:r>
            <a:r>
              <a:rPr lang="en-US" altLang="ko-KR" dirty="0"/>
              <a:t>(</a:t>
            </a:r>
            <a:r>
              <a:rPr lang="ko-KR" altLang="en-US" dirty="0"/>
              <a:t>내적과 같음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3. Mask</a:t>
            </a:r>
            <a:r>
              <a:rPr lang="ko-KR" altLang="en-US" dirty="0"/>
              <a:t>를 이용해 </a:t>
            </a:r>
            <a:r>
              <a:rPr lang="en-US" altLang="ko-KR" dirty="0"/>
              <a:t>illegal connection</a:t>
            </a:r>
            <a:r>
              <a:rPr lang="ko-KR" altLang="en-US" dirty="0"/>
              <a:t>의 </a:t>
            </a:r>
            <a:r>
              <a:rPr lang="en-US" altLang="ko-KR" dirty="0"/>
              <a:t>attention</a:t>
            </a:r>
            <a:r>
              <a:rPr lang="ko-KR" altLang="en-US" dirty="0"/>
              <a:t>을 금지</a:t>
            </a:r>
            <a:endParaRPr lang="en-US" altLang="ko-KR" dirty="0"/>
          </a:p>
          <a:p>
            <a:r>
              <a:rPr lang="en-US" altLang="ko-KR" dirty="0"/>
              <a:t>   illegal connection</a:t>
            </a:r>
            <a:r>
              <a:rPr lang="ko-KR" altLang="en-US" dirty="0"/>
              <a:t>은 </a:t>
            </a:r>
            <a:r>
              <a:rPr lang="en-US" altLang="ko-KR" dirty="0"/>
              <a:t>self-attention</a:t>
            </a:r>
            <a:r>
              <a:rPr lang="ko-KR" altLang="en-US" dirty="0"/>
              <a:t>의 개념과 연관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self-attention</a:t>
            </a:r>
            <a:r>
              <a:rPr lang="ko-KR" altLang="en-US" dirty="0"/>
              <a:t>은 </a:t>
            </a:r>
            <a:r>
              <a:rPr lang="ko-KR" altLang="en-US" b="1" dirty="0"/>
              <a:t>각각의 입력이 서로 다른 </a:t>
            </a:r>
            <a:r>
              <a:rPr lang="ko-KR" altLang="en-US" b="1" dirty="0" err="1"/>
              <a:t>입력에게</a:t>
            </a:r>
            <a:r>
              <a:rPr lang="ko-KR" altLang="en-US" b="1" dirty="0"/>
              <a:t> 어떤 연관성을 가지고 있는지</a:t>
            </a:r>
            <a:r>
              <a:rPr lang="ko-KR" altLang="en-US" dirty="0"/>
              <a:t>를 구하기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199112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6EFDD-E17C-4DDA-BD31-E8ED7C13F3D3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4. Transformer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191D46-5D7E-4C91-A6D8-BDCEB144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945138"/>
            <a:ext cx="5260833" cy="32659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5A4CFE-B8DE-4DE9-A9E6-D3BA21B35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945137"/>
            <a:ext cx="5260833" cy="3265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377687-BD13-42E9-9995-61A9D80D14FF}"/>
              </a:ext>
            </a:extLst>
          </p:cNvPr>
          <p:cNvSpPr txBox="1"/>
          <p:nvPr/>
        </p:nvSpPr>
        <p:spPr>
          <a:xfrm>
            <a:off x="967925" y="5991613"/>
            <a:ext cx="43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Seq2Seq</a:t>
            </a:r>
            <a:r>
              <a:rPr lang="ko-KR" altLang="en-US" dirty="0"/>
              <a:t>에서 사용된 </a:t>
            </a:r>
            <a:r>
              <a:rPr lang="en-US" altLang="ko-KR" dirty="0"/>
              <a:t>Attention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495B0-6467-43B0-9F32-E3E083AE5BAF}"/>
              </a:ext>
            </a:extLst>
          </p:cNvPr>
          <p:cNvSpPr txBox="1"/>
          <p:nvPr/>
        </p:nvSpPr>
        <p:spPr>
          <a:xfrm>
            <a:off x="6810545" y="5991612"/>
            <a:ext cx="38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Self-Attention</a:t>
            </a:r>
            <a:r>
              <a:rPr lang="ko-KR" altLang="en-US" dirty="0"/>
              <a:t>에서 사용된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32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6EFDD-E17C-4DDA-BD31-E8ED7C13F3D3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4. Transformer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083DA2-31CA-415E-BACC-ACCA581F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1822207"/>
            <a:ext cx="4340377" cy="5010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5D73EA-9D70-456A-9E75-FD56BDCCDB30}"/>
              </a:ext>
            </a:extLst>
          </p:cNvPr>
          <p:cNvSpPr txBox="1"/>
          <p:nvPr/>
        </p:nvSpPr>
        <p:spPr>
          <a:xfrm>
            <a:off x="5640779" y="1221525"/>
            <a:ext cx="60227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Multi-Head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</a:p>
          <a:p>
            <a:endParaRPr lang="en-US" altLang="ko-KR" dirty="0"/>
          </a:p>
          <a:p>
            <a:r>
              <a:rPr lang="en-US" altLang="ko-KR" dirty="0"/>
              <a:t>1. Scaled Dot-Product Attention</a:t>
            </a:r>
            <a:r>
              <a:rPr lang="ko-KR" altLang="en-US" dirty="0"/>
              <a:t>을 </a:t>
            </a:r>
            <a:r>
              <a:rPr lang="en-US" altLang="ko-KR" dirty="0"/>
              <a:t>h</a:t>
            </a:r>
            <a:r>
              <a:rPr lang="ko-KR" altLang="en-US" dirty="0"/>
              <a:t>개 모아서 </a:t>
            </a:r>
            <a:r>
              <a:rPr lang="en-US" altLang="ko-KR" dirty="0"/>
              <a:t>Attention Layer</a:t>
            </a:r>
            <a:r>
              <a:rPr lang="ko-KR" altLang="en-US" dirty="0"/>
              <a:t>를 병력적으로 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Linear </a:t>
            </a:r>
            <a:r>
              <a:rPr lang="ko-KR" altLang="en-US" dirty="0"/>
              <a:t>연산</a:t>
            </a:r>
            <a:r>
              <a:rPr lang="en-US" altLang="ko-KR" dirty="0"/>
              <a:t>(Matrix Multiplication)</a:t>
            </a:r>
            <a:r>
              <a:rPr lang="ko-KR" altLang="en-US" dirty="0"/>
              <a:t>을 이용해 </a:t>
            </a:r>
            <a:r>
              <a:rPr lang="en-US" altLang="ko-KR" dirty="0"/>
              <a:t>Q, K, V</a:t>
            </a:r>
            <a:r>
              <a:rPr lang="ko-KR" altLang="en-US" dirty="0"/>
              <a:t>의 차원을 감소하고 </a:t>
            </a:r>
            <a:r>
              <a:rPr lang="en-US" altLang="ko-KR" dirty="0"/>
              <a:t>Q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의 차원이 다를 경우 이를 이용해 동일한 차원으로 맞춰서 </a:t>
            </a:r>
            <a:r>
              <a:rPr lang="en-US" altLang="ko-KR" dirty="0"/>
              <a:t>Scaled Dot-Product Attention</a:t>
            </a:r>
            <a:r>
              <a:rPr lang="ko-KR" altLang="en-US" dirty="0"/>
              <a:t>을 위한 입력으로 만들어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Linear</a:t>
            </a:r>
            <a:r>
              <a:rPr lang="ko-KR" altLang="en-US" dirty="0"/>
              <a:t> 연산은 차원을 감소시켜 모델이 어느 특정한 차원들만 선택해서 본다는 것을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병렬적으로 전체를 검토하면서 연산 속도는 증가시키면서 다방면으로 모델이 학습할 수 있도록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Concat</a:t>
            </a:r>
            <a:r>
              <a:rPr lang="ko-KR" altLang="en-US" dirty="0"/>
              <a:t>을 통해 병렬적으로 계산하는데 </a:t>
            </a:r>
            <a:r>
              <a:rPr lang="en-US" altLang="ko-KR" dirty="0" err="1"/>
              <a:t>concat</a:t>
            </a:r>
            <a:r>
              <a:rPr lang="ko-KR" altLang="en-US" dirty="0"/>
              <a:t>을 하면 채널이 커질 수 있기 때문에 출력 직전 </a:t>
            </a:r>
            <a:r>
              <a:rPr lang="en-US" altLang="ko-KR" dirty="0"/>
              <a:t>Linear </a:t>
            </a:r>
            <a:r>
              <a:rPr lang="ko-KR" altLang="en-US" dirty="0"/>
              <a:t>연산을 이용해 </a:t>
            </a:r>
            <a:r>
              <a:rPr lang="en-US" altLang="ko-KR" dirty="0"/>
              <a:t>Attention Value</a:t>
            </a:r>
            <a:r>
              <a:rPr lang="ko-KR" altLang="en-US" dirty="0"/>
              <a:t>의 차원을 필요에 따라 변경이 가능</a:t>
            </a:r>
          </a:p>
        </p:txBody>
      </p:sp>
    </p:spTree>
    <p:extLst>
      <p:ext uri="{BB962C8B-B14F-4D97-AF65-F5344CB8AC3E}">
        <p14:creationId xmlns:p14="http://schemas.microsoft.com/office/powerpoint/2010/main" val="105173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6EFDD-E17C-4DDA-BD31-E8ED7C13F3D3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5. Vision Transformer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65B60E-9385-4D21-AB6A-3D56BA87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1" y="2119393"/>
            <a:ext cx="7592485" cy="4163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AB95F3-2587-4962-ADE4-BD1135D8DFED}"/>
              </a:ext>
            </a:extLst>
          </p:cNvPr>
          <p:cNvSpPr txBox="1"/>
          <p:nvPr/>
        </p:nvSpPr>
        <p:spPr>
          <a:xfrm>
            <a:off x="8146473" y="2677402"/>
            <a:ext cx="3610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Transformer</a:t>
            </a:r>
            <a:r>
              <a:rPr lang="ko-KR" altLang="en-US" sz="1200" dirty="0"/>
              <a:t>와 동일한 구조의 입력 데이터를 만들기 위해 이미지를 패치 단위로 쪼개고 각 패치를 왼쪽 상단에서 오른쪽 하단의 순서로 나열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각 패치는 </a:t>
            </a:r>
            <a:r>
              <a:rPr lang="en-US" altLang="ko-KR" sz="1200" dirty="0"/>
              <a:t>flatten</a:t>
            </a:r>
            <a:r>
              <a:rPr lang="ko-KR" altLang="en-US" sz="1200" dirty="0"/>
              <a:t>하여 벡터로 변환 </a:t>
            </a:r>
            <a:r>
              <a:rPr lang="en-US" altLang="ko-KR" sz="1200" dirty="0"/>
              <a:t>(Transformer</a:t>
            </a:r>
            <a:r>
              <a:rPr lang="ko-KR" altLang="en-US" sz="1200" dirty="0"/>
              <a:t>에서 </a:t>
            </a:r>
            <a:r>
              <a:rPr lang="en-US" altLang="ko-KR" sz="1200" dirty="0"/>
              <a:t>Embedding</a:t>
            </a:r>
            <a:r>
              <a:rPr lang="ko-KR" altLang="en-US" sz="1200" dirty="0"/>
              <a:t>된 데이터는 벡터 값을 사용하기 때문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각 벡터에 </a:t>
            </a:r>
            <a:r>
              <a:rPr lang="en-US" altLang="ko-KR" sz="1200" dirty="0"/>
              <a:t>Linear </a:t>
            </a:r>
            <a:r>
              <a:rPr lang="ko-KR" altLang="en-US" sz="1200" dirty="0"/>
              <a:t>연산을 거쳐서 </a:t>
            </a:r>
            <a:r>
              <a:rPr lang="en-US" altLang="ko-KR" sz="1200" dirty="0"/>
              <a:t>Embedding </a:t>
            </a:r>
            <a:r>
              <a:rPr lang="ko-KR" altLang="en-US" sz="1200" dirty="0"/>
              <a:t>작업을 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4. Embedding </a:t>
            </a:r>
            <a:r>
              <a:rPr lang="ko-KR" altLang="en-US" sz="1200" dirty="0"/>
              <a:t>작업의 결과에 클래스를 예측하는 클래스 토큰을 하나 추가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클래스 토큰이 추가된 입력 값에 </a:t>
            </a:r>
            <a:r>
              <a:rPr lang="en-US" altLang="ko-KR" sz="1200" dirty="0"/>
              <a:t>Positional Embedding</a:t>
            </a:r>
            <a:r>
              <a:rPr lang="ko-KR" altLang="en-US" sz="1200" dirty="0"/>
              <a:t>을 더해주면 끝</a:t>
            </a:r>
          </a:p>
        </p:txBody>
      </p:sp>
    </p:spTree>
    <p:extLst>
      <p:ext uri="{BB962C8B-B14F-4D97-AF65-F5344CB8AC3E}">
        <p14:creationId xmlns:p14="http://schemas.microsoft.com/office/powerpoint/2010/main" val="225999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6EFDD-E17C-4DDA-BD31-E8ED7C13F3D3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5. Vision Transformer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9B4244-16E7-4393-96F2-F94A473C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94" y="1822207"/>
            <a:ext cx="8670212" cy="3153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5B8AD-917F-4ACF-B7EE-3EE1176534DC}"/>
              </a:ext>
            </a:extLst>
          </p:cNvPr>
          <p:cNvSpPr txBox="1"/>
          <p:nvPr/>
        </p:nvSpPr>
        <p:spPr>
          <a:xfrm>
            <a:off x="541344" y="5438898"/>
            <a:ext cx="11109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 Encoder</a:t>
            </a:r>
            <a:r>
              <a:rPr lang="ko-KR" altLang="en-US" dirty="0"/>
              <a:t>에서 마지막에 </a:t>
            </a:r>
            <a:r>
              <a:rPr lang="en-US" altLang="ko-KR" dirty="0"/>
              <a:t>MLP </a:t>
            </a:r>
            <a:r>
              <a:rPr lang="ko-KR" altLang="en-US" dirty="0"/>
              <a:t>과정을 거치는데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en-US" altLang="ko-KR" dirty="0"/>
              <a:t>GELU Activation</a:t>
            </a:r>
            <a:r>
              <a:rPr lang="ko-KR" altLang="en-US" dirty="0"/>
              <a:t>을 사용함</a:t>
            </a:r>
            <a:endParaRPr lang="en-US" altLang="ko-KR" dirty="0"/>
          </a:p>
          <a:p>
            <a:r>
              <a:rPr lang="en-US" altLang="ko-KR" dirty="0"/>
              <a:t>  - GELU</a:t>
            </a:r>
            <a:r>
              <a:rPr lang="ko-KR" altLang="en-US" dirty="0"/>
              <a:t>는 입력 값과 입력 값의 누적 정규 분포의 곱을 사용한 형태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모든 점에서 미분이 가능하고</a:t>
            </a:r>
            <a:r>
              <a:rPr lang="en-US" altLang="ko-KR" dirty="0"/>
              <a:t>, </a:t>
            </a:r>
            <a:r>
              <a:rPr lang="ko-KR" altLang="en-US" dirty="0"/>
              <a:t>단조 증가 함수가 아니므로 </a:t>
            </a:r>
            <a:r>
              <a:rPr lang="en-US" altLang="ko-KR" dirty="0"/>
              <a:t>Activation </a:t>
            </a:r>
            <a:r>
              <a:rPr lang="ko-KR" altLang="en-US" dirty="0"/>
              <a:t>함수로 사용이 가능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입력 값 </a:t>
            </a:r>
            <a:r>
              <a:rPr lang="en-US" altLang="ko-KR" dirty="0"/>
              <a:t>x</a:t>
            </a:r>
            <a:r>
              <a:rPr lang="ko-KR" altLang="en-US" dirty="0"/>
              <a:t>가 다른 입력에 비해 얼마나 큰 지에 대한 비율로 값이 조정되기 때문에 확률적인 해석이 가능</a:t>
            </a:r>
          </a:p>
        </p:txBody>
      </p:sp>
    </p:spTree>
    <p:extLst>
      <p:ext uri="{BB962C8B-B14F-4D97-AF65-F5344CB8AC3E}">
        <p14:creationId xmlns:p14="http://schemas.microsoft.com/office/powerpoint/2010/main" val="210879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Seq2Seq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940B27-B5EA-4D04-83B0-0FBF15FF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822207"/>
            <a:ext cx="7368585" cy="4459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067DD-8FDF-48A2-BF65-B92E3DEE3DB9}"/>
              </a:ext>
            </a:extLst>
          </p:cNvPr>
          <p:cNvSpPr txBox="1"/>
          <p:nvPr/>
        </p:nvSpPr>
        <p:spPr>
          <a:xfrm>
            <a:off x="7897091" y="2066968"/>
            <a:ext cx="41326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seq2seq</a:t>
            </a:r>
            <a:r>
              <a:rPr lang="ko-KR" altLang="en-US" dirty="0"/>
              <a:t>은 기본적으로 번역 문제를 다룰 때 사용함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Input</a:t>
            </a:r>
            <a:r>
              <a:rPr lang="ko-KR" altLang="en-US" dirty="0"/>
              <a:t>은 </a:t>
            </a:r>
            <a:r>
              <a:rPr lang="en-US" altLang="ko-KR" dirty="0"/>
              <a:t>word2vec</a:t>
            </a:r>
            <a:r>
              <a:rPr lang="ko-KR" altLang="en-US" dirty="0"/>
              <a:t>과 같은 </a:t>
            </a:r>
            <a:r>
              <a:rPr lang="en-US" altLang="ko-KR" dirty="0"/>
              <a:t>Word Embedding</a:t>
            </a:r>
            <a:r>
              <a:rPr lang="ko-KR" altLang="en-US" dirty="0"/>
              <a:t>방법을 통해 얻은 </a:t>
            </a:r>
            <a:r>
              <a:rPr lang="en-US" altLang="ko-KR" dirty="0"/>
              <a:t>embedding</a:t>
            </a:r>
            <a:r>
              <a:rPr lang="ko-KR" altLang="en-US" dirty="0"/>
              <a:t>을 </a:t>
            </a:r>
            <a:r>
              <a:rPr lang="en-US" altLang="ko-KR" dirty="0"/>
              <a:t>Encoder</a:t>
            </a:r>
            <a:r>
              <a:rPr lang="ko-KR" altLang="en-US" dirty="0"/>
              <a:t>에서 받음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단어에 해당하는 </a:t>
            </a:r>
            <a:r>
              <a:rPr lang="en-US" altLang="ko-KR" dirty="0"/>
              <a:t>embedding</a:t>
            </a:r>
            <a:r>
              <a:rPr lang="ko-KR" altLang="en-US" dirty="0"/>
              <a:t>은 벡터 형태로 </a:t>
            </a:r>
            <a:r>
              <a:rPr lang="en-US" altLang="ko-KR" dirty="0"/>
              <a:t>dense representation</a:t>
            </a:r>
            <a:r>
              <a:rPr lang="ko-KR" altLang="en-US" dirty="0"/>
              <a:t>을 가짐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RNN</a:t>
            </a:r>
            <a:r>
              <a:rPr lang="ko-KR" altLang="en-US" dirty="0"/>
              <a:t>의 </a:t>
            </a:r>
            <a:r>
              <a:rPr lang="en-US" altLang="ko-KR" dirty="0"/>
              <a:t>hidden state</a:t>
            </a:r>
            <a:r>
              <a:rPr lang="ko-KR" altLang="en-US" dirty="0"/>
              <a:t>를 거쳐 정보가 압축되고 </a:t>
            </a:r>
            <a:r>
              <a:rPr lang="en-US" altLang="ko-KR" dirty="0"/>
              <a:t>context vector</a:t>
            </a:r>
            <a:r>
              <a:rPr lang="ko-KR" altLang="en-US" dirty="0"/>
              <a:t>형태로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Decoder</a:t>
            </a:r>
            <a:r>
              <a:rPr lang="ko-KR" altLang="en-US" dirty="0"/>
              <a:t>는 </a:t>
            </a:r>
            <a:r>
              <a:rPr lang="en-US" altLang="ko-KR" dirty="0"/>
              <a:t>context vector</a:t>
            </a:r>
            <a:r>
              <a:rPr lang="ko-KR" altLang="en-US" dirty="0"/>
              <a:t>를 받음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Decoder</a:t>
            </a:r>
            <a:r>
              <a:rPr lang="ko-KR" altLang="en-US" dirty="0"/>
              <a:t>는 처음에 </a:t>
            </a:r>
            <a:r>
              <a:rPr lang="en-US" altLang="ko-KR" dirty="0"/>
              <a:t>SOS(Start of Sequence)</a:t>
            </a:r>
            <a:r>
              <a:rPr lang="ko-KR" altLang="en-US" dirty="0"/>
              <a:t>를 입력 받음</a:t>
            </a:r>
          </a:p>
        </p:txBody>
      </p:sp>
    </p:spTree>
    <p:extLst>
      <p:ext uri="{BB962C8B-B14F-4D97-AF65-F5344CB8AC3E}">
        <p14:creationId xmlns:p14="http://schemas.microsoft.com/office/powerpoint/2010/main" val="18871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Word2Vec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FDAA1-A07A-49CC-A0D2-4506A331E04E}"/>
              </a:ext>
            </a:extLst>
          </p:cNvPr>
          <p:cNvSpPr txBox="1"/>
          <p:nvPr/>
        </p:nvSpPr>
        <p:spPr>
          <a:xfrm>
            <a:off x="1264776" y="1822207"/>
            <a:ext cx="4613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Word2vec : </a:t>
            </a:r>
            <a:r>
              <a:rPr lang="ko-KR" altLang="en-US" dirty="0"/>
              <a:t>단어를 벡터로 변환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단어를 벡터로 변환하는 이유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① 벡터로 바꿔야 유사도 같은 계산이 가능해짐</a:t>
            </a:r>
            <a:r>
              <a:rPr lang="en-US" altLang="ko-KR" dirty="0"/>
              <a:t>. (</a:t>
            </a:r>
            <a:r>
              <a:rPr lang="ko-KR" altLang="en-US" dirty="0"/>
              <a:t>분산 표현 시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Word2Vec</a:t>
            </a:r>
            <a:r>
              <a:rPr lang="ko-KR" altLang="en-US" dirty="0"/>
              <a:t>은</a:t>
            </a:r>
            <a:r>
              <a:rPr lang="en-US" altLang="ko-KR" dirty="0"/>
              <a:t> 2</a:t>
            </a:r>
            <a:r>
              <a:rPr lang="ko-KR" altLang="en-US" dirty="0"/>
              <a:t>개의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를 가지고 있는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r>
              <a:rPr lang="en-US" altLang="ko-KR" dirty="0"/>
              <a:t>(Neural Network) </a:t>
            </a:r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Word2Vec</a:t>
            </a:r>
            <a:r>
              <a:rPr lang="ko-KR" altLang="en-US" dirty="0"/>
              <a:t>은 단어가 많아져도 저차원벡터를 가지고 다차원 공간에 벡터화해서 유사성 표현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워드임베딩</a:t>
            </a:r>
            <a:r>
              <a:rPr lang="en-US" altLang="ko-KR" dirty="0">
                <a:sym typeface="Wingdings" panose="05000000000000000000" pitchFamily="2" charset="2"/>
              </a:rPr>
              <a:t>(word embedding)  </a:t>
            </a:r>
            <a:r>
              <a:rPr lang="ko-KR" altLang="en-US" dirty="0">
                <a:sym typeface="Wingdings" panose="05000000000000000000" pitchFamily="2" charset="2"/>
              </a:rPr>
              <a:t>자연어를 컴퓨터가 처리할 수 있게 </a:t>
            </a:r>
            <a:r>
              <a:rPr lang="ko-KR" altLang="en-US" dirty="0" err="1">
                <a:sym typeface="Wingdings" panose="05000000000000000000" pitchFamily="2" charset="2"/>
              </a:rPr>
              <a:t>벡터화하는</a:t>
            </a:r>
            <a:r>
              <a:rPr lang="ko-KR" altLang="en-US" dirty="0">
                <a:sym typeface="Wingdings" panose="05000000000000000000" pitchFamily="2" charset="2"/>
              </a:rPr>
              <a:t> 것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5254FF-A764-4A71-A0C4-E980703C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6" y="1720588"/>
            <a:ext cx="5324102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Word2Vec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9CE8C-7E56-4435-B93C-6D6026A69D40}"/>
              </a:ext>
            </a:extLst>
          </p:cNvPr>
          <p:cNvSpPr txBox="1"/>
          <p:nvPr/>
        </p:nvSpPr>
        <p:spPr>
          <a:xfrm>
            <a:off x="866899" y="1822207"/>
            <a:ext cx="55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희소표현 </a:t>
            </a:r>
            <a:r>
              <a:rPr lang="en-US" altLang="ko-KR" dirty="0"/>
              <a:t>(Sparse Representation)</a:t>
            </a:r>
          </a:p>
          <a:p>
            <a:r>
              <a:rPr lang="en-US" altLang="ko-KR" dirty="0"/>
              <a:t>  - Ex) </a:t>
            </a:r>
            <a:r>
              <a:rPr lang="ko-KR" altLang="en-US" dirty="0"/>
              <a:t>강아지 </a:t>
            </a:r>
            <a:r>
              <a:rPr lang="en-US" altLang="ko-KR" dirty="0"/>
              <a:t>= [0 0 0 0 0 1 0 0 … 0 0]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밀집표현 </a:t>
            </a:r>
            <a:r>
              <a:rPr lang="en-US" altLang="ko-KR" dirty="0"/>
              <a:t>(Dense Representation)</a:t>
            </a:r>
          </a:p>
          <a:p>
            <a:r>
              <a:rPr lang="en-US" altLang="ko-KR" dirty="0"/>
              <a:t>  - Ex) </a:t>
            </a:r>
            <a:r>
              <a:rPr lang="ko-KR" altLang="en-US" dirty="0"/>
              <a:t>강아지 </a:t>
            </a:r>
            <a:r>
              <a:rPr lang="en-US" altLang="ko-KR" dirty="0"/>
              <a:t>= [0.2 1.8 1.1 -2.1 1.1 … 2.8 0.6]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99C44-8003-490D-927E-2C73B6A9BE11}"/>
              </a:ext>
            </a:extLst>
          </p:cNvPr>
          <p:cNvSpPr txBox="1"/>
          <p:nvPr/>
        </p:nvSpPr>
        <p:spPr>
          <a:xfrm>
            <a:off x="866899" y="3627039"/>
            <a:ext cx="739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희소표현의 경우 예를 들어 단어가 </a:t>
            </a:r>
            <a:r>
              <a:rPr lang="en-US" altLang="ko-KR" dirty="0"/>
              <a:t>10,000</a:t>
            </a:r>
            <a:r>
              <a:rPr lang="ko-KR" altLang="en-US" dirty="0"/>
              <a:t>개가 있다면 벡터 차원은 </a:t>
            </a:r>
            <a:r>
              <a:rPr lang="en-US" altLang="ko-KR" dirty="0"/>
              <a:t>10,000</a:t>
            </a:r>
            <a:r>
              <a:rPr lang="ko-KR" altLang="en-US" dirty="0"/>
              <a:t>개가 되고</a:t>
            </a:r>
            <a:r>
              <a:rPr lang="en-US" altLang="ko-KR" dirty="0"/>
              <a:t>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표현된다</a:t>
            </a:r>
            <a:r>
              <a:rPr lang="en-US" altLang="ko-KR" dirty="0"/>
              <a:t>. </a:t>
            </a:r>
            <a:r>
              <a:rPr lang="ko-KR" altLang="en-US" dirty="0"/>
              <a:t>하지만 밀집표현의 경우에는 단어가 </a:t>
            </a:r>
            <a:r>
              <a:rPr lang="en-US" altLang="ko-KR" dirty="0"/>
              <a:t>10,000</a:t>
            </a:r>
            <a:r>
              <a:rPr lang="ko-KR" altLang="en-US" dirty="0"/>
              <a:t>개가 있어도 사용자가 벡터 차원을 </a:t>
            </a:r>
            <a:r>
              <a:rPr lang="en-US" altLang="ko-KR" dirty="0"/>
              <a:t>128</a:t>
            </a:r>
            <a:r>
              <a:rPr lang="ko-KR" altLang="en-US" dirty="0"/>
              <a:t>로 설정한다면 </a:t>
            </a:r>
            <a:r>
              <a:rPr lang="en-US" altLang="ko-KR" dirty="0"/>
              <a:t>128</a:t>
            </a:r>
            <a:r>
              <a:rPr lang="ko-KR" altLang="en-US" dirty="0"/>
              <a:t>개 안에 정보가 실수로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03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Attention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CC54C1-F8E2-4411-8FF6-D5736367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585736"/>
            <a:ext cx="6287930" cy="2606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256EC-2351-4C8F-AA0F-3AF83EE15BB7}"/>
              </a:ext>
            </a:extLst>
          </p:cNvPr>
          <p:cNvSpPr txBox="1"/>
          <p:nvPr/>
        </p:nvSpPr>
        <p:spPr>
          <a:xfrm>
            <a:off x="528506" y="4561322"/>
            <a:ext cx="3770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Query : </a:t>
            </a:r>
            <a:r>
              <a:rPr lang="ko-KR" altLang="en-US" sz="1200" dirty="0"/>
              <a:t>질의</a:t>
            </a:r>
            <a:r>
              <a:rPr lang="en-US" altLang="ko-KR" sz="1200" dirty="0"/>
              <a:t>. </a:t>
            </a:r>
            <a:r>
              <a:rPr lang="ko-KR" altLang="en-US" sz="1200" dirty="0"/>
              <a:t>찾고자 하는 대상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Key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키</a:t>
            </a:r>
            <a:r>
              <a:rPr lang="en-US" altLang="ko-KR" sz="1200" dirty="0"/>
              <a:t>. </a:t>
            </a:r>
            <a:r>
              <a:rPr lang="ko-KR" altLang="en-US" sz="1200" dirty="0"/>
              <a:t>저장된 데이터를 찾고자 할 때 참조하는 값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Value : </a:t>
            </a:r>
            <a:r>
              <a:rPr lang="ko-KR" altLang="en-US" sz="1200" dirty="0"/>
              <a:t>값</a:t>
            </a:r>
            <a:r>
              <a:rPr lang="en-US" altLang="ko-KR" sz="1200" dirty="0"/>
              <a:t>. </a:t>
            </a:r>
            <a:r>
              <a:rPr lang="ko-KR" altLang="en-US" sz="1200" dirty="0"/>
              <a:t>저장되는 데이터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Dictionary : </a:t>
            </a:r>
            <a:r>
              <a:rPr lang="en-US" altLang="ko-KR" sz="1200" dirty="0" err="1"/>
              <a:t>Key_Value</a:t>
            </a:r>
            <a:r>
              <a:rPr lang="ko-KR" altLang="en-US" sz="1200" dirty="0"/>
              <a:t>가 쌍으로 이루어진 집합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Querying : query</a:t>
            </a:r>
            <a:r>
              <a:rPr lang="ko-KR" altLang="en-US" sz="1200" dirty="0"/>
              <a:t>에 정보가 입력되었을 때</a:t>
            </a:r>
            <a:r>
              <a:rPr lang="en-US" altLang="ko-KR" sz="1200" dirty="0"/>
              <a:t>, query</a:t>
            </a:r>
            <a:r>
              <a:rPr lang="ko-KR" altLang="en-US" sz="1200" dirty="0"/>
              <a:t>에 해당하는 </a:t>
            </a:r>
            <a:r>
              <a:rPr lang="en-US" altLang="ko-KR" sz="1200" dirty="0"/>
              <a:t>key</a:t>
            </a:r>
            <a:r>
              <a:rPr lang="ko-KR" altLang="en-US" sz="1200" dirty="0"/>
              <a:t>값을 찾아서 </a:t>
            </a:r>
            <a:r>
              <a:rPr lang="en-US" altLang="ko-KR" sz="1200" dirty="0"/>
              <a:t>key</a:t>
            </a:r>
            <a:r>
              <a:rPr lang="ko-KR" altLang="en-US" sz="1200" dirty="0"/>
              <a:t>에 해당하는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출력하는 작업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08469-C505-4432-A841-B580E9E74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134" y="1401070"/>
            <a:ext cx="5992061" cy="4020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C717C-0A28-428C-9215-CDEBE3C97973}"/>
              </a:ext>
            </a:extLst>
          </p:cNvPr>
          <p:cNvSpPr txBox="1"/>
          <p:nvPr/>
        </p:nvSpPr>
        <p:spPr>
          <a:xfrm>
            <a:off x="7893134" y="5623150"/>
            <a:ext cx="377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Attention</a:t>
            </a:r>
            <a:r>
              <a:rPr lang="ko-KR" altLang="en-US" sz="1200" dirty="0"/>
              <a:t>에서 </a:t>
            </a:r>
            <a:r>
              <a:rPr lang="en-US" altLang="ko-KR" sz="1200" dirty="0"/>
              <a:t>Query</a:t>
            </a:r>
            <a:r>
              <a:rPr lang="ko-KR" altLang="en-US" sz="1200" dirty="0"/>
              <a:t>에 대해서 어떤 </a:t>
            </a:r>
            <a:r>
              <a:rPr lang="en-US" altLang="ko-KR" sz="1200" dirty="0"/>
              <a:t>Key</a:t>
            </a:r>
            <a:r>
              <a:rPr lang="ko-KR" altLang="en-US" sz="1200" dirty="0"/>
              <a:t>와 유사한지 비교 후</a:t>
            </a:r>
            <a:r>
              <a:rPr lang="en-US" altLang="ko-KR" sz="1200" dirty="0"/>
              <a:t>, </a:t>
            </a:r>
            <a:r>
              <a:rPr lang="ko-KR" altLang="en-US" sz="1200" dirty="0"/>
              <a:t>유사도를 반영해 </a:t>
            </a:r>
            <a:r>
              <a:rPr lang="en-US" altLang="ko-KR" sz="1200" dirty="0"/>
              <a:t>Key</a:t>
            </a:r>
            <a:r>
              <a:rPr lang="ko-KR" altLang="en-US" sz="1200" dirty="0"/>
              <a:t>에 대응하는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합성</a:t>
            </a:r>
            <a:r>
              <a:rPr lang="en-US" altLang="ko-KR" sz="1200" dirty="0"/>
              <a:t>(Aggregation) </a:t>
            </a:r>
            <a:r>
              <a:rPr lang="en-US" altLang="ko-KR" sz="1200" dirty="0">
                <a:sym typeface="Wingdings" panose="05000000000000000000" pitchFamily="2" charset="2"/>
              </a:rPr>
              <a:t> Attention Value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96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444F7-828C-48DC-B563-9604F3DF0F4F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Attention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6B2719-584C-4C17-BB02-1D19F6D52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89" y="1822207"/>
            <a:ext cx="8922621" cy="42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5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A94F68-070F-4828-8581-FB9446ED5DCA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3. Attention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31F4D1-3576-4640-A94D-69A52E04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98" y="1822207"/>
            <a:ext cx="4820101" cy="394543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02FD3A1-5576-484F-8D4F-1400C5B8F8D7}"/>
              </a:ext>
            </a:extLst>
          </p:cNvPr>
          <p:cNvSpPr/>
          <p:nvPr/>
        </p:nvSpPr>
        <p:spPr>
          <a:xfrm>
            <a:off x="6358430" y="3728852"/>
            <a:ext cx="807522" cy="42751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446094-B456-4D7D-AF72-997AF6A42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284" y="2198749"/>
            <a:ext cx="3487718" cy="3487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E37961-96A7-4291-99C5-40BA01C6B404}"/>
              </a:ext>
            </a:extLst>
          </p:cNvPr>
          <p:cNvSpPr txBox="1"/>
          <p:nvPr/>
        </p:nvSpPr>
        <p:spPr>
          <a:xfrm>
            <a:off x="1114301" y="6240585"/>
            <a:ext cx="996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</a:t>
            </a:r>
            <a:r>
              <a:rPr lang="ko-KR" altLang="en-US" dirty="0"/>
              <a:t>의 개념 </a:t>
            </a:r>
            <a:r>
              <a:rPr lang="en-US" altLang="ko-KR" dirty="0"/>
              <a:t>: </a:t>
            </a:r>
            <a:r>
              <a:rPr lang="ko-KR" altLang="en-US" dirty="0"/>
              <a:t>주어진 어떤 입력에 대하여 </a:t>
            </a:r>
            <a:r>
              <a:rPr lang="ko-KR" altLang="en-US" b="1" dirty="0"/>
              <a:t>어떤 부분을 중심적으로 볼 지 가중치를 주는 것</a:t>
            </a:r>
          </a:p>
        </p:txBody>
      </p:sp>
    </p:spTree>
    <p:extLst>
      <p:ext uri="{BB962C8B-B14F-4D97-AF65-F5344CB8AC3E}">
        <p14:creationId xmlns:p14="http://schemas.microsoft.com/office/powerpoint/2010/main" val="231110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4. Transformer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C3AF0D-0E07-4B8F-815D-260E2AD1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822207"/>
            <a:ext cx="4328502" cy="4816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077D21-C9D5-46D5-9EEF-A24E3E5AA753}"/>
              </a:ext>
            </a:extLst>
          </p:cNvPr>
          <p:cNvSpPr txBox="1"/>
          <p:nvPr/>
        </p:nvSpPr>
        <p:spPr>
          <a:xfrm>
            <a:off x="5023261" y="1640416"/>
            <a:ext cx="66402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Transformer</a:t>
            </a:r>
            <a:r>
              <a:rPr lang="ko-KR" altLang="en-US" dirty="0"/>
              <a:t>는 </a:t>
            </a:r>
            <a:r>
              <a:rPr lang="en-US" altLang="ko-KR" dirty="0"/>
              <a:t>Seq2Seq</a:t>
            </a:r>
            <a:r>
              <a:rPr lang="ko-KR" altLang="en-US" dirty="0"/>
              <a:t>와 유사한 </a:t>
            </a:r>
            <a:r>
              <a:rPr lang="en-US" altLang="ko-KR" dirty="0"/>
              <a:t>Encoder-Decoder </a:t>
            </a:r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Transformer</a:t>
            </a:r>
            <a:r>
              <a:rPr lang="ko-KR" altLang="en-US" dirty="0"/>
              <a:t>의 핵심은 </a:t>
            </a:r>
            <a:r>
              <a:rPr lang="en-US" altLang="ko-KR" dirty="0"/>
              <a:t>Scaled Dot-Product Attention</a:t>
            </a:r>
            <a:r>
              <a:rPr lang="ko-KR" altLang="en-US" dirty="0"/>
              <a:t>과 이를 병렬로 나열한 </a:t>
            </a:r>
            <a:r>
              <a:rPr lang="en-US" altLang="ko-KR" dirty="0"/>
              <a:t>Multi-Head Attention </a:t>
            </a:r>
            <a:r>
              <a:rPr lang="ko-KR" altLang="en-US" dirty="0"/>
              <a:t>블록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Transformer </a:t>
            </a:r>
            <a:r>
              <a:rPr lang="ko-KR" altLang="en-US" dirty="0"/>
              <a:t>구조에서는 </a:t>
            </a:r>
            <a:r>
              <a:rPr lang="en-US" altLang="ko-KR" dirty="0"/>
              <a:t>BPTT(Back Propagation Through Time) </a:t>
            </a:r>
            <a:r>
              <a:rPr lang="ko-KR" altLang="en-US" dirty="0"/>
              <a:t>구조가 없고</a:t>
            </a:r>
            <a:r>
              <a:rPr lang="en-US" altLang="ko-KR" dirty="0"/>
              <a:t>, </a:t>
            </a:r>
            <a:r>
              <a:rPr lang="ko-KR" altLang="en-US" dirty="0"/>
              <a:t>병렬 계산이 가능하기 때문에 </a:t>
            </a:r>
            <a:r>
              <a:rPr lang="en-US" altLang="ko-KR" dirty="0"/>
              <a:t>RNN </a:t>
            </a:r>
            <a:r>
              <a:rPr lang="ko-KR" altLang="en-US" dirty="0"/>
              <a:t>구조에 비하여 굉장히 효율적인 연산이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Transformer</a:t>
            </a:r>
            <a:r>
              <a:rPr lang="ko-KR" altLang="en-US" dirty="0"/>
              <a:t>는 병렬적으로 계산할 수 있기 때문에 계산하고 있는 단어가 어느 위치에 있는 단어인지를 표현해줘야 함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Positional Encoding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빨간색 박스는 </a:t>
            </a:r>
            <a:r>
              <a:rPr lang="en-US" altLang="ko-KR" dirty="0"/>
              <a:t>Encoder / </a:t>
            </a:r>
            <a:r>
              <a:rPr lang="ko-KR" altLang="en-US" dirty="0"/>
              <a:t>파란색 박스는 </a:t>
            </a:r>
            <a:r>
              <a:rPr lang="en-US" altLang="ko-KR" dirty="0"/>
              <a:t>Decoder</a:t>
            </a:r>
          </a:p>
          <a:p>
            <a:endParaRPr lang="en-US" altLang="ko-KR" dirty="0"/>
          </a:p>
          <a:p>
            <a:r>
              <a:rPr lang="en-US" altLang="ko-KR" dirty="0"/>
              <a:t>6. Seq2Seq</a:t>
            </a:r>
            <a:r>
              <a:rPr lang="ko-KR" altLang="en-US" dirty="0"/>
              <a:t>와의 차이점은 </a:t>
            </a:r>
            <a:r>
              <a:rPr lang="en-US" altLang="ko-KR" dirty="0"/>
              <a:t>Seq2Seq</a:t>
            </a:r>
            <a:r>
              <a:rPr lang="ko-KR" altLang="en-US" dirty="0"/>
              <a:t>는 </a:t>
            </a:r>
            <a:r>
              <a:rPr lang="en-US" altLang="ko-KR" dirty="0"/>
              <a:t>Encoder </a:t>
            </a:r>
            <a:r>
              <a:rPr lang="ko-KR" altLang="en-US" dirty="0"/>
              <a:t>부분의 연산이 끝나고 </a:t>
            </a:r>
            <a:r>
              <a:rPr lang="en-US" altLang="ko-KR" dirty="0"/>
              <a:t>Decoder</a:t>
            </a:r>
            <a:r>
              <a:rPr lang="ko-KR" altLang="en-US" dirty="0"/>
              <a:t> 부분의 연산이 시작되지만</a:t>
            </a:r>
            <a:r>
              <a:rPr lang="en-US" altLang="ko-KR" dirty="0"/>
              <a:t>, Transformer</a:t>
            </a:r>
            <a:r>
              <a:rPr lang="ko-KR" altLang="en-US" dirty="0"/>
              <a:t>는 동시에 연산이 </a:t>
            </a:r>
            <a:r>
              <a:rPr lang="ko-KR" altLang="en-US" dirty="0" err="1"/>
              <a:t>일어남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B0F2AF-BBEA-4111-8271-7D53577A5E67}"/>
              </a:ext>
            </a:extLst>
          </p:cNvPr>
          <p:cNvSpPr/>
          <p:nvPr/>
        </p:nvSpPr>
        <p:spPr>
          <a:xfrm>
            <a:off x="528506" y="2956956"/>
            <a:ext cx="2107816" cy="347947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BAC8E2-CB64-4E5E-8A36-DC814C811C81}"/>
              </a:ext>
            </a:extLst>
          </p:cNvPr>
          <p:cNvSpPr/>
          <p:nvPr/>
        </p:nvSpPr>
        <p:spPr>
          <a:xfrm>
            <a:off x="2768957" y="1720840"/>
            <a:ext cx="2107816" cy="491746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6EFDD-E17C-4DDA-BD31-E8ED7C13F3D3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4. Transformer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E4C159-2FEB-41D4-8963-DF7C7E9F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822207"/>
            <a:ext cx="6679816" cy="4785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A84207-BD06-4894-A02D-83FC2ED4EA40}"/>
              </a:ext>
            </a:extLst>
          </p:cNvPr>
          <p:cNvSpPr txBox="1"/>
          <p:nvPr/>
        </p:nvSpPr>
        <p:spPr>
          <a:xfrm>
            <a:off x="7386452" y="2922171"/>
            <a:ext cx="4560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: </a:t>
            </a:r>
            <a:r>
              <a:rPr lang="ko-KR" altLang="en-US" dirty="0"/>
              <a:t>각 단어는 </a:t>
            </a:r>
            <a:r>
              <a:rPr lang="en-US" altLang="ko-KR" dirty="0"/>
              <a:t>One-hot </a:t>
            </a:r>
            <a:r>
              <a:rPr lang="en-US" altLang="ko-KR" dirty="0" err="1"/>
              <a:t>Encdoing</a:t>
            </a:r>
            <a:r>
              <a:rPr lang="en-US" altLang="ko-KR" dirty="0"/>
              <a:t> </a:t>
            </a:r>
            <a:r>
              <a:rPr lang="ko-KR" altLang="en-US" dirty="0"/>
              <a:t>형태의 벡터로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가지의 </a:t>
            </a:r>
            <a:r>
              <a:rPr lang="en-US" altLang="ko-KR" dirty="0"/>
              <a:t>Output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존재함</a:t>
            </a:r>
            <a:endParaRPr lang="en-US" altLang="ko-KR" dirty="0"/>
          </a:p>
          <a:p>
            <a:r>
              <a:rPr lang="ko-KR" altLang="en-US" dirty="0"/>
              <a:t>위쪽의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Transformer </a:t>
            </a:r>
            <a:r>
              <a:rPr lang="ko-KR" altLang="en-US" dirty="0"/>
              <a:t>모델을 통해</a:t>
            </a:r>
            <a:endParaRPr lang="en-US" altLang="ko-KR" dirty="0"/>
          </a:p>
          <a:p>
            <a:r>
              <a:rPr lang="ko-KR" altLang="en-US" dirty="0"/>
              <a:t>출력되는 실제 출력이고</a:t>
            </a:r>
            <a:r>
              <a:rPr lang="en-US" altLang="ko-KR" dirty="0"/>
              <a:t>, </a:t>
            </a:r>
            <a:r>
              <a:rPr lang="ko-KR" altLang="en-US" dirty="0"/>
              <a:t>아래쪽의 </a:t>
            </a:r>
            <a:r>
              <a:rPr lang="en-US" altLang="ko-KR" dirty="0"/>
              <a:t>Output</a:t>
            </a:r>
            <a:r>
              <a:rPr lang="ko-KR" altLang="en-US" dirty="0"/>
              <a:t>은 다시 입력되는 </a:t>
            </a:r>
            <a:r>
              <a:rPr lang="en-US" altLang="ko-KR" dirty="0"/>
              <a:t>Output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첫 열벡터는 </a:t>
            </a:r>
            <a:r>
              <a:rPr lang="en-US" altLang="ko-KR" dirty="0"/>
              <a:t>SOS</a:t>
            </a:r>
            <a:r>
              <a:rPr lang="ko-KR" altLang="en-US" dirty="0"/>
              <a:t>가 되고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/>
              <a:t>표시가 되어있는 마지막 열벡터는 </a:t>
            </a:r>
            <a:r>
              <a:rPr lang="en-US" altLang="ko-KR" dirty="0"/>
              <a:t>EOS(End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Sequence)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77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864</Words>
  <Application>Microsoft Office PowerPoint</Application>
  <PresentationFormat>와이드스크린</PresentationFormat>
  <Paragraphs>102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</cp:revision>
  <dcterms:created xsi:type="dcterms:W3CDTF">2022-05-26T09:42:49Z</dcterms:created>
  <dcterms:modified xsi:type="dcterms:W3CDTF">2022-10-14T01:29:51Z</dcterms:modified>
</cp:coreProperties>
</file>