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Spectral"/>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Spectral-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Spectral-italic.fntdata"/><Relationship Id="rId23" Type="http://schemas.openxmlformats.org/officeDocument/2006/relationships/slide" Target="slides/slide18.xml"/><Relationship Id="rId45" Type="http://schemas.openxmlformats.org/officeDocument/2006/relationships/font" Target="fonts/Spectra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pectral-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ecc24a2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ecc24a2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ecc24a2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ecc24a2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ecc24a2b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ecc24a2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cc24a2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cc24a2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ecc24a2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ecc24a2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ecc24a2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ecc24a2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ecc24a2b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ecc24a2b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ecc24a2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ecc24a2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ecc24a2b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ecc24a2b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ecc24a2b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ecc24a2b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80f4ea64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80f4ea64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ecc24a2b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ecc24a2b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ecc24a2b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ecc24a2b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ecc24a2b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ecc24a2b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ef4e5fe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ef4e5fe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ef4e5fe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ef4e5fe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ef4e5fe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ef4e5fe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ef4e5fe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ef4e5fe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ef4e5fe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6ef4e5fe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ef4e5fef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ef4e5fe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6ef4e5fef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6ef4e5fe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ecc24a2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ecc24a2b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c263705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c263705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c263705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c263705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c263705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c263705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c263705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c263705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c263705e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c263705e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c263705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c263705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c263705e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4c263705e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c263705e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4c263705e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2c14e2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2c14e2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ecc24a2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ecc24a2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ecc24a2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ecc24a2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cc24a2b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ecc24a2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ecc24a2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ecc24a2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ecc24a2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ecc24a2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ecc24a2b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ecc24a2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21700"/>
            <a:ext cx="4141200" cy="1589700"/>
          </a:xfrm>
          <a:prstGeom prst="rect">
            <a:avLst/>
          </a:prstGeom>
        </p:spPr>
        <p:txBody>
          <a:bodyPr anchorCtr="0" anchor="b" bIns="91425" lIns="91425" spcFirstLastPara="1" rIns="91425" wrap="square" tIns="91425">
            <a:noAutofit/>
          </a:bodyPr>
          <a:lstStyle/>
          <a:p>
            <a:pPr indent="0" lvl="0" marL="0" rtl="0" algn="l">
              <a:lnSpc>
                <a:spcPct val="100000"/>
              </a:lnSpc>
              <a:spcBef>
                <a:spcPts val="1400"/>
              </a:spcBef>
              <a:spcAft>
                <a:spcPts val="0"/>
              </a:spcAft>
              <a:buNone/>
            </a:pPr>
            <a:r>
              <a:rPr b="1" lang="en" sz="3100">
                <a:solidFill>
                  <a:srgbClr val="FF0000"/>
                </a:solidFill>
                <a:highlight>
                  <a:schemeClr val="lt1"/>
                </a:highlight>
                <a:latin typeface="Spectral"/>
                <a:ea typeface="Spectral"/>
                <a:cs typeface="Spectral"/>
                <a:sym typeface="Spectral"/>
              </a:rPr>
              <a:t>N</a:t>
            </a:r>
            <a:r>
              <a:rPr b="1" lang="en" sz="3100">
                <a:solidFill>
                  <a:srgbClr val="FF0000"/>
                </a:solidFill>
                <a:highlight>
                  <a:schemeClr val="lt1"/>
                </a:highlight>
                <a:latin typeface="Spectral"/>
                <a:ea typeface="Spectral"/>
                <a:cs typeface="Spectral"/>
                <a:sym typeface="Spectral"/>
              </a:rPr>
              <a:t>ormalization, Standardization</a:t>
            </a:r>
            <a:endParaRPr b="1" sz="3100">
              <a:solidFill>
                <a:srgbClr val="FF0000"/>
              </a:solidFill>
              <a:latin typeface="Spectral"/>
              <a:ea typeface="Spectral"/>
              <a:cs typeface="Spectral"/>
              <a:sym typeface="Spectral"/>
            </a:endParaRPr>
          </a:p>
        </p:txBody>
      </p:sp>
      <p:pic>
        <p:nvPicPr>
          <p:cNvPr id="55" name="Google Shape;55;p13"/>
          <p:cNvPicPr preferRelativeResize="0"/>
          <p:nvPr/>
        </p:nvPicPr>
        <p:blipFill>
          <a:blip r:embed="rId3">
            <a:alphaModFix/>
          </a:blip>
          <a:stretch>
            <a:fillRect/>
          </a:stretch>
        </p:blipFill>
        <p:spPr>
          <a:xfrm>
            <a:off x="832450" y="305975"/>
            <a:ext cx="552450" cy="561975"/>
          </a:xfrm>
          <a:prstGeom prst="rect">
            <a:avLst/>
          </a:prstGeom>
          <a:noFill/>
          <a:ln>
            <a:noFill/>
          </a:ln>
        </p:spPr>
      </p:pic>
      <p:pic>
        <p:nvPicPr>
          <p:cNvPr id="56" name="Google Shape;56;p13"/>
          <p:cNvPicPr preferRelativeResize="0"/>
          <p:nvPr/>
        </p:nvPicPr>
        <p:blipFill>
          <a:blip r:embed="rId4">
            <a:alphaModFix/>
          </a:blip>
          <a:stretch>
            <a:fillRect/>
          </a:stretch>
        </p:blipFill>
        <p:spPr>
          <a:xfrm>
            <a:off x="5994675" y="0"/>
            <a:ext cx="1515810" cy="2041525"/>
          </a:xfrm>
          <a:prstGeom prst="rect">
            <a:avLst/>
          </a:prstGeom>
          <a:noFill/>
          <a:ln>
            <a:noFill/>
          </a:ln>
        </p:spPr>
      </p:pic>
      <p:pic>
        <p:nvPicPr>
          <p:cNvPr id="57" name="Google Shape;57;p13"/>
          <p:cNvPicPr preferRelativeResize="0"/>
          <p:nvPr/>
        </p:nvPicPr>
        <p:blipFill>
          <a:blip r:embed="rId5">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When to Scale Datasets</a:t>
            </a:r>
            <a:endParaRPr>
              <a:solidFill>
                <a:srgbClr val="FF0000"/>
              </a:solidFill>
              <a:latin typeface="Spectral"/>
              <a:ea typeface="Spectral"/>
              <a:cs typeface="Spectral"/>
              <a:sym typeface="Spectral"/>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Clr>
                <a:schemeClr val="dk1"/>
              </a:buClr>
              <a:buSzPct val="66785"/>
              <a:buFont typeface="Arial"/>
              <a:buNone/>
            </a:pPr>
            <a:r>
              <a:rPr lang="en" sz="1400">
                <a:solidFill>
                  <a:srgbClr val="FF0000"/>
                </a:solidFill>
                <a:highlight>
                  <a:schemeClr val="lt1"/>
                </a:highlight>
                <a:latin typeface="Spectral"/>
                <a:ea typeface="Spectral"/>
                <a:cs typeface="Spectral"/>
                <a:sym typeface="Spectral"/>
              </a:rPr>
              <a:t>Feature scaling is essential for machine learning algorithms that calculate </a:t>
            </a:r>
            <a:r>
              <a:rPr b="1" lang="en" sz="1400">
                <a:solidFill>
                  <a:srgbClr val="FF0000"/>
                </a:solidFill>
                <a:highlight>
                  <a:schemeClr val="lt1"/>
                </a:highlight>
                <a:latin typeface="Spectral"/>
                <a:ea typeface="Spectral"/>
                <a:cs typeface="Spectral"/>
                <a:sym typeface="Spectral"/>
              </a:rPr>
              <a:t>distances between data</a:t>
            </a:r>
            <a:r>
              <a:rPr lang="en" sz="1400">
                <a:solidFill>
                  <a:srgbClr val="FF0000"/>
                </a:solidFill>
                <a:highlight>
                  <a:schemeClr val="lt1"/>
                </a:highlight>
                <a:latin typeface="Spectral"/>
                <a:ea typeface="Spectral"/>
                <a:cs typeface="Spectral"/>
                <a:sym typeface="Spectral"/>
              </a:rPr>
              <a:t>. If not scale, the feature with a higher value range starts dominating when calculating distances, as explained intuitively in the “why?” section.</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0"/>
              </a:spcBef>
              <a:spcAft>
                <a:spcPts val="0"/>
              </a:spcAft>
              <a:buClr>
                <a:schemeClr val="dk1"/>
              </a:buClr>
              <a:buSzPct val="66785"/>
              <a:buFont typeface="Arial"/>
              <a:buNone/>
            </a:pPr>
            <a:r>
              <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0"/>
              </a:spcBef>
              <a:spcAft>
                <a:spcPts val="0"/>
              </a:spcAft>
              <a:buClr>
                <a:schemeClr val="dk1"/>
              </a:buClr>
              <a:buSzPct val="66785"/>
              <a:buFont typeface="Arial"/>
              <a:buNone/>
            </a:pPr>
            <a:r>
              <a:rPr lang="en" sz="1400">
                <a:solidFill>
                  <a:srgbClr val="FF0000"/>
                </a:solidFill>
                <a:highlight>
                  <a:schemeClr val="lt1"/>
                </a:highlight>
                <a:latin typeface="Spectral"/>
                <a:ea typeface="Spectral"/>
                <a:cs typeface="Spectral"/>
                <a:sym typeface="Spectral"/>
              </a:rPr>
              <a:t>The ML algorithm is sensitive to the “</a:t>
            </a:r>
            <a:r>
              <a:rPr b="1" lang="en" sz="1400">
                <a:solidFill>
                  <a:srgbClr val="FF0000"/>
                </a:solidFill>
                <a:highlight>
                  <a:schemeClr val="lt1"/>
                </a:highlight>
                <a:latin typeface="Spectral"/>
                <a:ea typeface="Spectral"/>
                <a:cs typeface="Spectral"/>
                <a:sym typeface="Spectral"/>
              </a:rPr>
              <a:t>relative scales of features,</a:t>
            </a:r>
            <a:r>
              <a:rPr lang="en" sz="1400">
                <a:solidFill>
                  <a:srgbClr val="FF0000"/>
                </a:solidFill>
                <a:highlight>
                  <a:schemeClr val="lt1"/>
                </a:highlight>
                <a:latin typeface="Spectral"/>
                <a:ea typeface="Spectral"/>
                <a:cs typeface="Spectral"/>
                <a:sym typeface="Spectral"/>
              </a:rPr>
              <a:t>” which usually happens when it uses the numeric values of the features rather than say their rank.</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In many algorithms, when we desire </a:t>
            </a:r>
            <a:r>
              <a:rPr b="1" lang="en" sz="1400">
                <a:solidFill>
                  <a:srgbClr val="FF0000"/>
                </a:solidFill>
                <a:highlight>
                  <a:schemeClr val="lt1"/>
                </a:highlight>
                <a:latin typeface="Spectral"/>
                <a:ea typeface="Spectral"/>
                <a:cs typeface="Spectral"/>
                <a:sym typeface="Spectral"/>
              </a:rPr>
              <a:t>faster convergence</a:t>
            </a:r>
            <a:r>
              <a:rPr lang="en" sz="1400">
                <a:solidFill>
                  <a:srgbClr val="FF0000"/>
                </a:solidFill>
                <a:highlight>
                  <a:schemeClr val="lt1"/>
                </a:highlight>
                <a:latin typeface="Spectral"/>
                <a:ea typeface="Spectral"/>
                <a:cs typeface="Spectral"/>
                <a:sym typeface="Spectral"/>
              </a:rPr>
              <a:t>, scaling is a MUST like in Neural Network.</a:t>
            </a:r>
            <a:endParaRPr sz="1400">
              <a:solidFill>
                <a:srgbClr val="FF0000"/>
              </a:solidFill>
              <a:highlight>
                <a:schemeClr val="lt1"/>
              </a:highlight>
              <a:latin typeface="Spectral"/>
              <a:ea typeface="Spectral"/>
              <a:cs typeface="Spectral"/>
              <a:sym typeface="Spectral"/>
            </a:endParaRPr>
          </a:p>
          <a:p>
            <a:pPr indent="0" lvl="0" marL="0" rtl="0" algn="l">
              <a:lnSpc>
                <a:spcPct val="150000"/>
              </a:lnSpc>
              <a:spcBef>
                <a:spcPts val="0"/>
              </a:spcBef>
              <a:spcAft>
                <a:spcPts val="0"/>
              </a:spcAft>
              <a:buClr>
                <a:schemeClr val="dk1"/>
              </a:buClr>
              <a:buSzPct val="66785"/>
              <a:buFont typeface="Arial"/>
              <a:buNone/>
            </a:pPr>
            <a:r>
              <a:rPr lang="en" sz="1400">
                <a:solidFill>
                  <a:srgbClr val="FF0000"/>
                </a:solidFill>
                <a:highlight>
                  <a:schemeClr val="lt1"/>
                </a:highlight>
                <a:latin typeface="Spectral"/>
                <a:ea typeface="Spectral"/>
                <a:cs typeface="Spectral"/>
                <a:sym typeface="Spectral"/>
              </a:rPr>
              <a:t>Since the range of values of raw data varies widely, in some machine learning algorithms, objective functions do not work correctly without normalization. For example, the majority of classifiers calculate the distance between two points by the distance. If one of the features has a broad range of values, the distance governs this particular feature. Therefore, the range of all features should be normalized so that each feature contributes approximately proportionately to the final distance.</a:t>
            </a:r>
            <a:endParaRPr sz="1400">
              <a:solidFill>
                <a:srgbClr val="FF0000"/>
              </a:solidFill>
              <a:highlight>
                <a:schemeClr val="lt1"/>
              </a:highlight>
              <a:latin typeface="Spectral"/>
              <a:ea typeface="Spectral"/>
              <a:cs typeface="Spectral"/>
              <a:sym typeface="Spectral"/>
            </a:endParaRPr>
          </a:p>
        </p:txBody>
      </p:sp>
      <p:pic>
        <p:nvPicPr>
          <p:cNvPr id="122" name="Google Shape;122;p22"/>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When to Scale Datasets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935"/>
              <a:buFont typeface="Arial"/>
              <a:buNone/>
            </a:pPr>
            <a:r>
              <a:rPr lang="en" sz="1400">
                <a:solidFill>
                  <a:srgbClr val="FF0000"/>
                </a:solidFill>
                <a:highlight>
                  <a:schemeClr val="lt1"/>
                </a:highlight>
                <a:latin typeface="Spectral"/>
                <a:ea typeface="Spectral"/>
                <a:cs typeface="Spectral"/>
                <a:sym typeface="Spectral"/>
              </a:rPr>
              <a:t>Even when the conditions, as mentioned above, are not satisfied, you may still need to rescale your features if the ML algorithm expects some scale or a saturation phenomenon can happen. Again, a neural network with saturating activation functions (e.g., sigmoid) is a good example.</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0"/>
              </a:spcBef>
              <a:spcAft>
                <a:spcPts val="0"/>
              </a:spcAft>
              <a:buClr>
                <a:schemeClr val="dk1"/>
              </a:buClr>
              <a:buSzPts val="935"/>
              <a:buFont typeface="Arial"/>
              <a:buNone/>
            </a:pPr>
            <a:r>
              <a:rPr lang="en" sz="1400">
                <a:solidFill>
                  <a:srgbClr val="FF0000"/>
                </a:solidFill>
                <a:highlight>
                  <a:schemeClr val="lt1"/>
                </a:highlight>
                <a:latin typeface="Spectral"/>
                <a:ea typeface="Spectral"/>
                <a:cs typeface="Spectral"/>
                <a:sym typeface="Spectral"/>
              </a:rPr>
              <a:t>Rule of thumb we may follow here is an algorithm that computes distance or assumes normality, </a:t>
            </a:r>
            <a:r>
              <a:rPr b="1" lang="en" sz="1400">
                <a:solidFill>
                  <a:srgbClr val="FF0000"/>
                </a:solidFill>
                <a:highlight>
                  <a:schemeClr val="lt1"/>
                </a:highlight>
                <a:latin typeface="Spectral"/>
                <a:ea typeface="Spectral"/>
                <a:cs typeface="Spectral"/>
                <a:sym typeface="Spectral"/>
              </a:rPr>
              <a:t>scales your features.</a:t>
            </a:r>
            <a:endParaRPr sz="1400">
              <a:solidFill>
                <a:srgbClr val="FF0000"/>
              </a:solidFill>
              <a:latin typeface="Spectral"/>
              <a:ea typeface="Spectral"/>
              <a:cs typeface="Spectral"/>
              <a:sym typeface="Spectral"/>
            </a:endParaRPr>
          </a:p>
        </p:txBody>
      </p:sp>
      <p:pic>
        <p:nvPicPr>
          <p:cNvPr id="129" name="Google Shape;129;p23"/>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3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Examples of Models </a:t>
            </a:r>
            <a:endParaRPr>
              <a:solidFill>
                <a:srgbClr val="FF0000"/>
              </a:solidFill>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32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Some examples of models where feature scaling matter are:</a:t>
            </a:r>
            <a:endParaRPr sz="1400">
              <a:solidFill>
                <a:srgbClr val="FF0000"/>
              </a:solidFill>
              <a:highlight>
                <a:schemeClr val="lt1"/>
              </a:highlight>
              <a:latin typeface="Spectral"/>
              <a:ea typeface="Spectral"/>
              <a:cs typeface="Spectral"/>
              <a:sym typeface="Spectral"/>
            </a:endParaRPr>
          </a:p>
          <a:p>
            <a:pPr indent="-317500" lvl="0" marL="749300" rtl="0" algn="just">
              <a:lnSpc>
                <a:spcPct val="150000"/>
              </a:lnSpc>
              <a:spcBef>
                <a:spcPts val="0"/>
              </a:spcBef>
              <a:spcAft>
                <a:spcPts val="0"/>
              </a:spcAft>
              <a:buClr>
                <a:srgbClr val="FF0000"/>
              </a:buClr>
              <a:buSzPts val="1400"/>
              <a:buFont typeface="Georgia"/>
              <a:buChar char="●"/>
            </a:pPr>
            <a:r>
              <a:rPr b="1" lang="en" sz="1400">
                <a:solidFill>
                  <a:srgbClr val="FF0000"/>
                </a:solidFill>
                <a:highlight>
                  <a:schemeClr val="lt1"/>
                </a:highlight>
                <a:latin typeface="Spectral"/>
                <a:ea typeface="Spectral"/>
                <a:cs typeface="Spectral"/>
                <a:sym typeface="Spectral"/>
              </a:rPr>
              <a:t>K-nearest neighbors</a:t>
            </a:r>
            <a:r>
              <a:rPr lang="en" sz="1400">
                <a:solidFill>
                  <a:srgbClr val="FF0000"/>
                </a:solidFill>
                <a:highlight>
                  <a:schemeClr val="lt1"/>
                </a:highlight>
                <a:latin typeface="Spectral"/>
                <a:ea typeface="Spectral"/>
                <a:cs typeface="Spectral"/>
                <a:sym typeface="Spectral"/>
              </a:rPr>
              <a:t> (KNN) with a Euclidean distance measure is sensitive to magnitudes and hence should be scaled for all features to weigh in equally.</a:t>
            </a:r>
            <a:endParaRPr sz="1400">
              <a:solidFill>
                <a:srgbClr val="FF0000"/>
              </a:solidFill>
              <a:highlight>
                <a:schemeClr val="lt1"/>
              </a:highlight>
              <a:latin typeface="Spectral"/>
              <a:ea typeface="Spectral"/>
              <a:cs typeface="Spectral"/>
              <a:sym typeface="Spectral"/>
            </a:endParaRPr>
          </a:p>
          <a:p>
            <a:pPr indent="-317500" lvl="0" marL="749300" rtl="0" algn="just">
              <a:lnSpc>
                <a:spcPct val="150000"/>
              </a:lnSpc>
              <a:spcBef>
                <a:spcPts val="0"/>
              </a:spcBef>
              <a:spcAft>
                <a:spcPts val="0"/>
              </a:spcAft>
              <a:buClr>
                <a:srgbClr val="FF0000"/>
              </a:buClr>
              <a:buSzPts val="1400"/>
              <a:buFont typeface="Georgia"/>
              <a:buChar char="●"/>
            </a:pPr>
            <a:r>
              <a:rPr b="1" lang="en" sz="1400">
                <a:solidFill>
                  <a:srgbClr val="FF0000"/>
                </a:solidFill>
                <a:highlight>
                  <a:schemeClr val="lt1"/>
                </a:highlight>
                <a:latin typeface="Spectral"/>
                <a:ea typeface="Spectral"/>
                <a:cs typeface="Spectral"/>
                <a:sym typeface="Spectral"/>
              </a:rPr>
              <a:t>K-Means</a:t>
            </a:r>
            <a:r>
              <a:rPr lang="en" sz="1400">
                <a:solidFill>
                  <a:srgbClr val="FF0000"/>
                </a:solidFill>
                <a:highlight>
                  <a:schemeClr val="lt1"/>
                </a:highlight>
                <a:latin typeface="Spectral"/>
                <a:ea typeface="Spectral"/>
                <a:cs typeface="Spectral"/>
                <a:sym typeface="Spectral"/>
              </a:rPr>
              <a:t> uses the Euclidean distance measure here feature scaling matters.</a:t>
            </a:r>
            <a:endParaRPr sz="1400">
              <a:solidFill>
                <a:srgbClr val="FF0000"/>
              </a:solidFill>
              <a:highlight>
                <a:schemeClr val="lt1"/>
              </a:highlight>
              <a:latin typeface="Spectral"/>
              <a:ea typeface="Spectral"/>
              <a:cs typeface="Spectral"/>
              <a:sym typeface="Spectral"/>
            </a:endParaRPr>
          </a:p>
          <a:p>
            <a:pPr indent="-317500" lvl="0" marL="749300" rtl="0" algn="just">
              <a:lnSpc>
                <a:spcPct val="150000"/>
              </a:lnSpc>
              <a:spcBef>
                <a:spcPts val="0"/>
              </a:spcBef>
              <a:spcAft>
                <a:spcPts val="0"/>
              </a:spcAft>
              <a:buClr>
                <a:srgbClr val="FF0000"/>
              </a:buClr>
              <a:buSzPts val="1400"/>
              <a:buFont typeface="Georgia"/>
              <a:buChar char="●"/>
            </a:pPr>
            <a:r>
              <a:rPr lang="en" sz="1400">
                <a:solidFill>
                  <a:srgbClr val="FF0000"/>
                </a:solidFill>
                <a:highlight>
                  <a:schemeClr val="lt1"/>
                </a:highlight>
                <a:latin typeface="Spectral"/>
                <a:ea typeface="Spectral"/>
                <a:cs typeface="Spectral"/>
                <a:sym typeface="Spectral"/>
              </a:rPr>
              <a:t>Scaling is critical while performing</a:t>
            </a:r>
            <a:r>
              <a:rPr b="1" lang="en" sz="1400">
                <a:solidFill>
                  <a:srgbClr val="FF0000"/>
                </a:solidFill>
                <a:highlight>
                  <a:schemeClr val="lt1"/>
                </a:highlight>
                <a:latin typeface="Spectral"/>
                <a:ea typeface="Spectral"/>
                <a:cs typeface="Spectral"/>
                <a:sym typeface="Spectral"/>
              </a:rPr>
              <a:t> Principal Component Analysis(PCA)</a:t>
            </a:r>
            <a:r>
              <a:rPr lang="en" sz="1400">
                <a:solidFill>
                  <a:srgbClr val="FF0000"/>
                </a:solidFill>
                <a:highlight>
                  <a:schemeClr val="lt1"/>
                </a:highlight>
                <a:latin typeface="Spectral"/>
                <a:ea typeface="Spectral"/>
                <a:cs typeface="Spectral"/>
                <a:sym typeface="Spectral"/>
              </a:rPr>
              <a:t>. PCA tries to get the features with maximum variance, and the variance is high for high magnitude features and skews the PCA towards high magnitude features.</a:t>
            </a:r>
            <a:endParaRPr sz="1400">
              <a:solidFill>
                <a:srgbClr val="FF0000"/>
              </a:solidFill>
              <a:highlight>
                <a:schemeClr val="lt1"/>
              </a:highlight>
              <a:latin typeface="Spectral"/>
              <a:ea typeface="Spectral"/>
              <a:cs typeface="Spectral"/>
              <a:sym typeface="Spectral"/>
            </a:endParaRPr>
          </a:p>
          <a:p>
            <a:pPr indent="-317500" lvl="0" marL="749300" rtl="0" algn="just">
              <a:lnSpc>
                <a:spcPct val="150000"/>
              </a:lnSpc>
              <a:spcBef>
                <a:spcPts val="0"/>
              </a:spcBef>
              <a:spcAft>
                <a:spcPts val="0"/>
              </a:spcAft>
              <a:buClr>
                <a:srgbClr val="FF0000"/>
              </a:buClr>
              <a:buSzPts val="1400"/>
              <a:buFont typeface="Georgia"/>
              <a:buChar char="●"/>
            </a:pPr>
            <a:r>
              <a:rPr lang="en" sz="1400">
                <a:solidFill>
                  <a:srgbClr val="FF0000"/>
                </a:solidFill>
                <a:highlight>
                  <a:schemeClr val="lt1"/>
                </a:highlight>
                <a:latin typeface="Spectral"/>
                <a:ea typeface="Spectral"/>
                <a:cs typeface="Spectral"/>
                <a:sym typeface="Spectral"/>
              </a:rPr>
              <a:t>We can speed up</a:t>
            </a:r>
            <a:r>
              <a:rPr b="1" lang="en" sz="1400">
                <a:solidFill>
                  <a:srgbClr val="FF0000"/>
                </a:solidFill>
                <a:highlight>
                  <a:schemeClr val="lt1"/>
                </a:highlight>
                <a:latin typeface="Spectral"/>
                <a:ea typeface="Spectral"/>
                <a:cs typeface="Spectral"/>
                <a:sym typeface="Spectral"/>
              </a:rPr>
              <a:t> </a:t>
            </a:r>
            <a:r>
              <a:rPr lang="en" sz="1400">
                <a:solidFill>
                  <a:srgbClr val="FF0000"/>
                </a:solidFill>
                <a:highlight>
                  <a:schemeClr val="lt1"/>
                </a:highlight>
                <a:latin typeface="Spectral"/>
                <a:ea typeface="Spectral"/>
                <a:cs typeface="Spectral"/>
                <a:sym typeface="Spectral"/>
              </a:rPr>
              <a:t>gradient descent by scaling because θ descends quickly on small ranges and slowly on large ranges, and oscillates inefficiently down to the optimum when the variables are very uneven.</a:t>
            </a:r>
            <a:endParaRPr sz="1400">
              <a:solidFill>
                <a:srgbClr val="FF0000"/>
              </a:solidFill>
              <a:latin typeface="Spectral"/>
              <a:ea typeface="Spectral"/>
              <a:cs typeface="Spectral"/>
              <a:sym typeface="Spectral"/>
            </a:endParaRPr>
          </a:p>
        </p:txBody>
      </p:sp>
      <p:pic>
        <p:nvPicPr>
          <p:cNvPr id="136" name="Google Shape;136;p24"/>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Algorithm for Scaling</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Algorithms that do not require normalization/scaling are the ones that rely on rules. They would not be affected by any monotonic transformations of the variables. Scaling is a monotonic transformation. Examples of algorithms in this category are all the tree-based algorithms — </a:t>
            </a:r>
            <a:r>
              <a:rPr b="1" lang="en" sz="1400">
                <a:solidFill>
                  <a:srgbClr val="FF0000"/>
                </a:solidFill>
                <a:highlight>
                  <a:schemeClr val="lt1"/>
                </a:highlight>
                <a:latin typeface="Spectral"/>
                <a:ea typeface="Spectral"/>
                <a:cs typeface="Spectral"/>
                <a:sym typeface="Spectral"/>
              </a:rPr>
              <a:t>CART, Random Forests, Gradient Boosted Decision Trees</a:t>
            </a:r>
            <a:r>
              <a:rPr lang="en" sz="1400">
                <a:solidFill>
                  <a:srgbClr val="FF0000"/>
                </a:solidFill>
                <a:highlight>
                  <a:schemeClr val="lt1"/>
                </a:highlight>
                <a:latin typeface="Spectral"/>
                <a:ea typeface="Spectral"/>
                <a:cs typeface="Spectral"/>
                <a:sym typeface="Spectral"/>
              </a:rPr>
              <a:t>. These algorithms utilize rules (series of inequalities) and do not require normalization.</a:t>
            </a:r>
            <a:endParaRPr sz="1400">
              <a:solidFill>
                <a:srgbClr val="FF0000"/>
              </a:solidFill>
              <a:latin typeface="Spectral"/>
              <a:ea typeface="Spectral"/>
              <a:cs typeface="Spectral"/>
              <a:sym typeface="Spectral"/>
            </a:endParaRPr>
          </a:p>
        </p:txBody>
      </p:sp>
      <p:pic>
        <p:nvPicPr>
          <p:cNvPr id="143" name="Google Shape;143;p25"/>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Algorithm that can Handle Scaling</a:t>
            </a:r>
            <a:endParaRPr>
              <a:solidFill>
                <a:srgbClr val="FF0000"/>
              </a:solidFill>
              <a:latin typeface="Spectral"/>
              <a:ea typeface="Spectral"/>
              <a:cs typeface="Spectral"/>
              <a:sym typeface="Spectral"/>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Algorithms like </a:t>
            </a:r>
            <a:r>
              <a:rPr b="1" lang="en" sz="1400">
                <a:solidFill>
                  <a:srgbClr val="FF0000"/>
                </a:solidFill>
                <a:highlight>
                  <a:schemeClr val="lt1"/>
                </a:highlight>
                <a:latin typeface="Spectral"/>
                <a:ea typeface="Spectral"/>
                <a:cs typeface="Spectral"/>
                <a:sym typeface="Spectral"/>
              </a:rPr>
              <a:t>Linear Discriminant Analysis(LDA), Naive Bayes is</a:t>
            </a:r>
            <a:r>
              <a:rPr lang="en" sz="1400">
                <a:solidFill>
                  <a:srgbClr val="FF0000"/>
                </a:solidFill>
                <a:highlight>
                  <a:schemeClr val="lt1"/>
                </a:highlight>
                <a:latin typeface="Spectral"/>
                <a:ea typeface="Spectral"/>
                <a:cs typeface="Spectral"/>
                <a:sym typeface="Spectral"/>
              </a:rPr>
              <a:t> by design equipped to handle this and give weights to the features accordingly. Performing features scaling in these algorithms may not have much effect.</a:t>
            </a:r>
            <a:endParaRPr sz="1400">
              <a:solidFill>
                <a:srgbClr val="FF0000"/>
              </a:solidFill>
              <a:highlight>
                <a:schemeClr val="lt1"/>
              </a:highlight>
              <a:latin typeface="Spectral"/>
              <a:ea typeface="Spectral"/>
              <a:cs typeface="Spectral"/>
              <a:sym typeface="Spectral"/>
            </a:endParaRPr>
          </a:p>
          <a:p>
            <a:pPr indent="0" lvl="0" marL="0" rtl="0" algn="l">
              <a:lnSpc>
                <a:spcPct val="150000"/>
              </a:lnSpc>
              <a:spcBef>
                <a:spcPts val="12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Few key points to note :</a:t>
            </a:r>
            <a:endParaRPr sz="1400">
              <a:solidFill>
                <a:srgbClr val="FF0000"/>
              </a:solidFill>
              <a:highlight>
                <a:schemeClr val="lt1"/>
              </a:highlight>
              <a:latin typeface="Spectral"/>
              <a:ea typeface="Spectral"/>
              <a:cs typeface="Spectral"/>
              <a:sym typeface="Spectral"/>
            </a:endParaRPr>
          </a:p>
          <a:p>
            <a:pPr indent="-317500" lvl="0" marL="749300" rtl="0" algn="l">
              <a:lnSpc>
                <a:spcPct val="150000"/>
              </a:lnSpc>
              <a:spcBef>
                <a:spcPts val="0"/>
              </a:spcBef>
              <a:spcAft>
                <a:spcPts val="0"/>
              </a:spcAft>
              <a:buClr>
                <a:srgbClr val="FF0000"/>
              </a:buClr>
              <a:buSzPts val="1400"/>
              <a:buFont typeface="Spectral"/>
              <a:buChar char="●"/>
            </a:pPr>
            <a:r>
              <a:rPr lang="en" sz="1400">
                <a:solidFill>
                  <a:srgbClr val="FF0000"/>
                </a:solidFill>
                <a:highlight>
                  <a:schemeClr val="lt1"/>
                </a:highlight>
                <a:latin typeface="Spectral"/>
                <a:ea typeface="Spectral"/>
                <a:cs typeface="Spectral"/>
                <a:sym typeface="Spectral"/>
              </a:rPr>
              <a:t>Mean centering does not affect the covariance matrix</a:t>
            </a:r>
            <a:endParaRPr sz="1400">
              <a:solidFill>
                <a:srgbClr val="FF0000"/>
              </a:solidFill>
              <a:highlight>
                <a:schemeClr val="lt1"/>
              </a:highlight>
              <a:latin typeface="Spectral"/>
              <a:ea typeface="Spectral"/>
              <a:cs typeface="Spectral"/>
              <a:sym typeface="Spectral"/>
            </a:endParaRPr>
          </a:p>
          <a:p>
            <a:pPr indent="-317500" lvl="0" marL="749300" rtl="0" algn="l">
              <a:lnSpc>
                <a:spcPct val="150000"/>
              </a:lnSpc>
              <a:spcBef>
                <a:spcPts val="0"/>
              </a:spcBef>
              <a:spcAft>
                <a:spcPts val="0"/>
              </a:spcAft>
              <a:buClr>
                <a:srgbClr val="FF0000"/>
              </a:buClr>
              <a:buSzPts val="1400"/>
              <a:buFont typeface="Spectral"/>
              <a:buChar char="●"/>
            </a:pPr>
            <a:r>
              <a:rPr lang="en" sz="1400">
                <a:solidFill>
                  <a:srgbClr val="FF0000"/>
                </a:solidFill>
                <a:highlight>
                  <a:schemeClr val="lt1"/>
                </a:highlight>
                <a:latin typeface="Spectral"/>
                <a:ea typeface="Spectral"/>
                <a:cs typeface="Spectral"/>
                <a:sym typeface="Spectral"/>
              </a:rPr>
              <a:t>Scaling of variables does affect the covariance matrix</a:t>
            </a:r>
            <a:endParaRPr sz="1400">
              <a:solidFill>
                <a:srgbClr val="FF0000"/>
              </a:solidFill>
              <a:highlight>
                <a:schemeClr val="lt1"/>
              </a:highlight>
              <a:latin typeface="Spectral"/>
              <a:ea typeface="Spectral"/>
              <a:cs typeface="Spectral"/>
              <a:sym typeface="Spectral"/>
            </a:endParaRPr>
          </a:p>
          <a:p>
            <a:pPr indent="-317500" lvl="0" marL="749300" rtl="0" algn="l">
              <a:lnSpc>
                <a:spcPct val="150000"/>
              </a:lnSpc>
              <a:spcBef>
                <a:spcPts val="0"/>
              </a:spcBef>
              <a:spcAft>
                <a:spcPts val="0"/>
              </a:spcAft>
              <a:buClr>
                <a:srgbClr val="FF0000"/>
              </a:buClr>
              <a:buSzPts val="1400"/>
              <a:buFont typeface="Spectral"/>
              <a:buChar char="●"/>
            </a:pPr>
            <a:r>
              <a:rPr lang="en" sz="1400">
                <a:solidFill>
                  <a:srgbClr val="FF0000"/>
                </a:solidFill>
                <a:highlight>
                  <a:schemeClr val="lt1"/>
                </a:highlight>
                <a:latin typeface="Spectral"/>
                <a:ea typeface="Spectral"/>
                <a:cs typeface="Spectral"/>
                <a:sym typeface="Spectral"/>
              </a:rPr>
              <a:t>Standardizing affects the covariance</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None/>
            </a:pPr>
            <a:r>
              <a:t/>
            </a:r>
            <a:endParaRPr sz="1400">
              <a:solidFill>
                <a:srgbClr val="FF0000"/>
              </a:solidFill>
              <a:latin typeface="Spectral"/>
              <a:ea typeface="Spectral"/>
              <a:cs typeface="Spectral"/>
              <a:sym typeface="Spectral"/>
            </a:endParaRPr>
          </a:p>
        </p:txBody>
      </p:sp>
      <p:pic>
        <p:nvPicPr>
          <p:cNvPr id="150" name="Google Shape;150;p26"/>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Algorithm that can Handle Scaling</a:t>
            </a:r>
            <a:endParaRPr>
              <a:solidFill>
                <a:srgbClr val="FF0000"/>
              </a:solidFill>
              <a:latin typeface="Spectral"/>
              <a:ea typeface="Spectral"/>
              <a:cs typeface="Spectral"/>
              <a:sym typeface="Spectral"/>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Below are the few ways we can do feature scaling.</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1) Min Max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2) Standard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3) Max Abs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4) Robust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5) Quantile Transformer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6) Power Transformer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7) Unit Vector Scaler</a:t>
            </a:r>
            <a:endParaRPr sz="1400">
              <a:solidFill>
                <a:srgbClr val="FF0000"/>
              </a:solidFill>
              <a:highlight>
                <a:schemeClr val="lt1"/>
              </a:highlight>
              <a:latin typeface="Spectral"/>
              <a:ea typeface="Spectral"/>
              <a:cs typeface="Spectral"/>
              <a:sym typeface="Spectral"/>
            </a:endParaRPr>
          </a:p>
          <a:p>
            <a:pPr indent="0" lvl="0" marL="292100" rtl="0" algn="l">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8)Log Transformer</a:t>
            </a:r>
            <a:endParaRPr sz="1400">
              <a:solidFill>
                <a:srgbClr val="FF0000"/>
              </a:solidFill>
              <a:highlight>
                <a:schemeClr val="lt1"/>
              </a:highlight>
              <a:latin typeface="Spectral"/>
              <a:ea typeface="Spectral"/>
              <a:cs typeface="Spectral"/>
              <a:sym typeface="Spectral"/>
            </a:endParaRPr>
          </a:p>
        </p:txBody>
      </p:sp>
      <p:pic>
        <p:nvPicPr>
          <p:cNvPr id="157" name="Google Shape;157;p27"/>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MinMax Scaler</a:t>
            </a:r>
            <a:endParaRPr b="1">
              <a:solidFill>
                <a:srgbClr val="FF0000"/>
              </a:solidFill>
              <a:latin typeface="Spectral"/>
              <a:ea typeface="Spectral"/>
              <a:cs typeface="Spectral"/>
              <a:sym typeface="Spectral"/>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t/>
            </a:r>
            <a:endParaRPr sz="1400">
              <a:solidFill>
                <a:srgbClr val="FF0000"/>
              </a:solidFill>
              <a:latin typeface="Spectral"/>
              <a:ea typeface="Spectral"/>
              <a:cs typeface="Spectral"/>
              <a:sym typeface="Spectral"/>
            </a:endParaRPr>
          </a:p>
          <a:p>
            <a:pPr indent="0" lvl="0" marL="0" rtl="0" algn="l">
              <a:lnSpc>
                <a:spcPct val="150000"/>
              </a:lnSpc>
              <a:spcBef>
                <a:spcPts val="1200"/>
              </a:spcBef>
              <a:spcAft>
                <a:spcPts val="0"/>
              </a:spcAft>
              <a:buClr>
                <a:schemeClr val="dk1"/>
              </a:buClr>
              <a:buSzPts val="1100"/>
              <a:buFont typeface="Arial"/>
              <a:buNone/>
            </a:pPr>
            <a:r>
              <a:t/>
            </a:r>
            <a:endParaRPr sz="1400">
              <a:solidFill>
                <a:srgbClr val="FF0000"/>
              </a:solidFill>
              <a:latin typeface="Spectral"/>
              <a:ea typeface="Spectral"/>
              <a:cs typeface="Spectral"/>
              <a:sym typeface="Spectral"/>
            </a:endParaRPr>
          </a:p>
          <a:p>
            <a:pPr indent="0" lvl="0" marL="0" rtl="0" algn="l">
              <a:lnSpc>
                <a:spcPct val="150000"/>
              </a:lnSpc>
              <a:spcBef>
                <a:spcPts val="32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Transform features by scaling each feature to a given range. This estimator scales and translates each feature individually such that it is in the given range on the training set, e.g., between zero and one. This Scaler shrinks the data within the range of -1 to 1 if there are negative values. We can set the range like [0,1] or [0,5] or [-1,1].</a:t>
            </a:r>
            <a:endParaRPr sz="1400">
              <a:solidFill>
                <a:srgbClr val="FF0000"/>
              </a:solidFill>
              <a:highlight>
                <a:schemeClr val="lt1"/>
              </a:highlight>
              <a:latin typeface="Spectral"/>
              <a:ea typeface="Spectral"/>
              <a:cs typeface="Spectral"/>
              <a:sym typeface="Spectral"/>
            </a:endParaRPr>
          </a:p>
          <a:p>
            <a:pPr indent="0" lvl="0" marL="0" rtl="0" algn="l">
              <a:lnSpc>
                <a:spcPct val="15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This Scaler responds well if the standard deviation is small and when a distribution is </a:t>
            </a:r>
            <a:r>
              <a:rPr b="1" lang="en" sz="1400">
                <a:solidFill>
                  <a:srgbClr val="FF0000"/>
                </a:solidFill>
                <a:highlight>
                  <a:schemeClr val="lt1"/>
                </a:highlight>
                <a:latin typeface="Spectral"/>
                <a:ea typeface="Spectral"/>
                <a:cs typeface="Spectral"/>
                <a:sym typeface="Spectral"/>
              </a:rPr>
              <a:t>not Gaussian</a:t>
            </a:r>
            <a:r>
              <a:rPr lang="en" sz="1400">
                <a:solidFill>
                  <a:srgbClr val="FF0000"/>
                </a:solidFill>
                <a:highlight>
                  <a:schemeClr val="lt1"/>
                </a:highlight>
                <a:latin typeface="Spectral"/>
                <a:ea typeface="Spectral"/>
                <a:cs typeface="Spectral"/>
                <a:sym typeface="Spectral"/>
              </a:rPr>
              <a:t>. This Scaler is </a:t>
            </a:r>
            <a:r>
              <a:rPr b="1" lang="en" sz="1400">
                <a:solidFill>
                  <a:srgbClr val="FF0000"/>
                </a:solidFill>
                <a:highlight>
                  <a:schemeClr val="lt1"/>
                </a:highlight>
                <a:latin typeface="Spectral"/>
                <a:ea typeface="Spectral"/>
                <a:cs typeface="Spectral"/>
                <a:sym typeface="Spectral"/>
              </a:rPr>
              <a:t>sensitive to outliers</a:t>
            </a:r>
            <a:r>
              <a:rPr lang="en" sz="1400">
                <a:solidFill>
                  <a:srgbClr val="FF0000"/>
                </a:solidFill>
                <a:highlight>
                  <a:schemeClr val="lt1"/>
                </a:highlight>
                <a:latin typeface="Spectral"/>
                <a:ea typeface="Spectral"/>
                <a:cs typeface="Spectral"/>
                <a:sym typeface="Spectral"/>
              </a:rPr>
              <a:t>.</a:t>
            </a:r>
            <a:endParaRPr sz="1400">
              <a:solidFill>
                <a:srgbClr val="FF0000"/>
              </a:solidFill>
              <a:latin typeface="Spectral"/>
              <a:ea typeface="Spectral"/>
              <a:cs typeface="Spectral"/>
              <a:sym typeface="Spectral"/>
            </a:endParaRPr>
          </a:p>
        </p:txBody>
      </p:sp>
      <p:pic>
        <p:nvPicPr>
          <p:cNvPr id="164" name="Google Shape;164;p28"/>
          <p:cNvPicPr preferRelativeResize="0"/>
          <p:nvPr/>
        </p:nvPicPr>
        <p:blipFill>
          <a:blip r:embed="rId3">
            <a:alphaModFix/>
          </a:blip>
          <a:stretch>
            <a:fillRect/>
          </a:stretch>
        </p:blipFill>
        <p:spPr>
          <a:xfrm>
            <a:off x="2374255" y="1460550"/>
            <a:ext cx="2971800" cy="856500"/>
          </a:xfrm>
          <a:prstGeom prst="rect">
            <a:avLst/>
          </a:prstGeom>
          <a:noFill/>
          <a:ln>
            <a:noFill/>
          </a:ln>
        </p:spPr>
      </p:pic>
      <p:pic>
        <p:nvPicPr>
          <p:cNvPr id="165" name="Google Shape;165;p28"/>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Standard Scaler</a:t>
            </a:r>
            <a:endParaRPr b="1">
              <a:solidFill>
                <a:srgbClr val="FF0000"/>
              </a:solidFill>
              <a:latin typeface="Spectral"/>
              <a:ea typeface="Spectral"/>
              <a:cs typeface="Spectral"/>
              <a:sym typeface="Spectral"/>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rgbClr val="FF0000"/>
              </a:solidFill>
              <a:latin typeface="Spectral"/>
              <a:ea typeface="Spectral"/>
              <a:cs typeface="Spectral"/>
              <a:sym typeface="Spectral"/>
            </a:endParaRPr>
          </a:p>
          <a:p>
            <a:pPr indent="0" lvl="0" marL="0" rtl="0" algn="l">
              <a:lnSpc>
                <a:spcPct val="100000"/>
              </a:lnSpc>
              <a:spcBef>
                <a:spcPts val="1200"/>
              </a:spcBef>
              <a:spcAft>
                <a:spcPts val="0"/>
              </a:spcAft>
              <a:buClr>
                <a:schemeClr val="dk1"/>
              </a:buClr>
              <a:buSzPts val="1100"/>
              <a:buFont typeface="Arial"/>
              <a:buNone/>
            </a:pPr>
            <a:r>
              <a:t/>
            </a:r>
            <a:endParaRPr sz="1400">
              <a:solidFill>
                <a:srgbClr val="FF0000"/>
              </a:solidFill>
              <a:latin typeface="Spectral"/>
              <a:ea typeface="Spectral"/>
              <a:cs typeface="Spectral"/>
              <a:sym typeface="Spectral"/>
            </a:endParaRPr>
          </a:p>
          <a:p>
            <a:pPr indent="0" lvl="0" marL="0" rtl="0" algn="l">
              <a:lnSpc>
                <a:spcPct val="100000"/>
              </a:lnSpc>
              <a:spcBef>
                <a:spcPts val="1200"/>
              </a:spcBef>
              <a:spcAft>
                <a:spcPts val="0"/>
              </a:spcAft>
              <a:buClr>
                <a:schemeClr val="dk1"/>
              </a:buClr>
              <a:buSzPts val="1100"/>
              <a:buFont typeface="Arial"/>
              <a:buNone/>
            </a:pPr>
            <a:r>
              <a:t/>
            </a:r>
            <a:endParaRPr sz="1400">
              <a:solidFill>
                <a:srgbClr val="FF0000"/>
              </a:solidFill>
              <a:latin typeface="Spectral"/>
              <a:ea typeface="Spectral"/>
              <a:cs typeface="Spectral"/>
              <a:sym typeface="Spectral"/>
            </a:endParaRPr>
          </a:p>
          <a:p>
            <a:pPr indent="0" lvl="0" marL="0" rtl="0" algn="l">
              <a:lnSpc>
                <a:spcPct val="100000"/>
              </a:lnSpc>
              <a:spcBef>
                <a:spcPts val="12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The Standard Scaler assumes data is normally distributed within each feature and scales them such that the distribution centered around 0, with a standard deviation of 1.</a:t>
            </a:r>
            <a:endParaRPr sz="1400">
              <a:solidFill>
                <a:srgbClr val="FF0000"/>
              </a:solidFill>
              <a:highlight>
                <a:schemeClr val="lt1"/>
              </a:highlight>
              <a:latin typeface="Spectral"/>
              <a:ea typeface="Spectral"/>
              <a:cs typeface="Spectral"/>
              <a:sym typeface="Spectral"/>
            </a:endParaRPr>
          </a:p>
          <a:p>
            <a:pPr indent="0" lvl="0" marL="0" rtl="0" algn="l">
              <a:lnSpc>
                <a:spcPct val="10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Centering and scaling happen independently on each feature by computing the relevant statistics on the samples in the training set. If data is not normally distributed, this is not the best Scaler to use.</a:t>
            </a:r>
            <a:endParaRPr sz="1400">
              <a:solidFill>
                <a:srgbClr val="FF0000"/>
              </a:solidFill>
              <a:latin typeface="Spectral"/>
              <a:ea typeface="Spectral"/>
              <a:cs typeface="Spectral"/>
              <a:sym typeface="Spectral"/>
            </a:endParaRPr>
          </a:p>
        </p:txBody>
      </p:sp>
      <p:pic>
        <p:nvPicPr>
          <p:cNvPr id="172" name="Google Shape;172;p29"/>
          <p:cNvPicPr preferRelativeResize="0"/>
          <p:nvPr/>
        </p:nvPicPr>
        <p:blipFill>
          <a:blip r:embed="rId3">
            <a:alphaModFix/>
          </a:blip>
          <a:stretch>
            <a:fillRect/>
          </a:stretch>
        </p:blipFill>
        <p:spPr>
          <a:xfrm>
            <a:off x="2898309" y="1221703"/>
            <a:ext cx="2052644" cy="876275"/>
          </a:xfrm>
          <a:prstGeom prst="rect">
            <a:avLst/>
          </a:prstGeom>
          <a:noFill/>
          <a:ln>
            <a:noFill/>
          </a:ln>
        </p:spPr>
      </p:pic>
      <p:pic>
        <p:nvPicPr>
          <p:cNvPr id="173" name="Google Shape;173;p29"/>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Log Transformation</a:t>
            </a:r>
            <a:endParaRPr b="1">
              <a:solidFill>
                <a:srgbClr val="FF0000"/>
              </a:solidFill>
              <a:latin typeface="Spectral"/>
              <a:ea typeface="Spectral"/>
              <a:cs typeface="Spectral"/>
              <a:sym typeface="Spectral"/>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Log transformation is a data transformation method in which it replaces each variable x with a log(x). The choice of the logarithm base is usually left up to the analyst and it would depend on the purposes of statistical modeling. In this article, we will focus on the natural log transformation. The nature log is denoted as ln.</a:t>
            </a:r>
            <a:endParaRPr sz="1400">
              <a:solidFill>
                <a:srgbClr val="FF0000"/>
              </a:solidFill>
              <a:highlight>
                <a:schemeClr val="lt1"/>
              </a:highlight>
              <a:latin typeface="Spectral"/>
              <a:ea typeface="Spectral"/>
              <a:cs typeface="Spectral"/>
              <a:sym typeface="Spectral"/>
            </a:endParaRPr>
          </a:p>
          <a:p>
            <a:pPr indent="0" lvl="0" marL="0" rtl="0" algn="l">
              <a:lnSpc>
                <a:spcPct val="150000"/>
              </a:lnSpc>
              <a:spcBef>
                <a:spcPts val="1400"/>
              </a:spcBef>
              <a:spcAft>
                <a:spcPts val="0"/>
              </a:spcAft>
              <a:buNone/>
            </a:pPr>
            <a:r>
              <a:rPr lang="en" sz="1400">
                <a:solidFill>
                  <a:srgbClr val="FF0000"/>
                </a:solidFill>
                <a:latin typeface="Spectral"/>
                <a:ea typeface="Spectral"/>
                <a:cs typeface="Spectral"/>
                <a:sym typeface="Spectral"/>
              </a:rPr>
              <a:t>When our original continuous data do not follow the bell curve, we can log transform this data to make it as “normal” as possible so that the statistical analysis results from this data become more valid</a:t>
            </a:r>
            <a:r>
              <a:rPr lang="en" sz="1400">
                <a:solidFill>
                  <a:srgbClr val="FF0000"/>
                </a:solidFill>
                <a:highlight>
                  <a:schemeClr val="lt1"/>
                </a:highlight>
                <a:latin typeface="Spectral"/>
                <a:ea typeface="Spectral"/>
                <a:cs typeface="Spectral"/>
                <a:sym typeface="Spectral"/>
              </a:rPr>
              <a:t>. In other words, the log transformation reduces or removes the skewness of our original data. The important caveat here is that the original data has to follow or approximately follow a log-normal distribution. Otherwise, the log transformation won’t work.</a:t>
            </a:r>
            <a:endParaRPr sz="1400">
              <a:solidFill>
                <a:srgbClr val="FF0000"/>
              </a:solidFill>
              <a:latin typeface="Spectral"/>
              <a:ea typeface="Spectral"/>
              <a:cs typeface="Spectral"/>
              <a:sym typeface="Spectral"/>
            </a:endParaRPr>
          </a:p>
        </p:txBody>
      </p:sp>
      <p:pic>
        <p:nvPicPr>
          <p:cNvPr id="180" name="Google Shape;180;p30"/>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b="1" lang="en" sz="2400">
                <a:solidFill>
                  <a:srgbClr val="FF0000"/>
                </a:solidFill>
                <a:highlight>
                  <a:schemeClr val="lt1"/>
                </a:highlight>
                <a:latin typeface="Spectral"/>
                <a:ea typeface="Spectral"/>
                <a:cs typeface="Spectral"/>
                <a:sym typeface="Spectral"/>
              </a:rPr>
              <a:t>What is Log Transformation</a:t>
            </a:r>
            <a:endParaRPr>
              <a:solidFill>
                <a:srgbClr val="FF0000"/>
              </a:solidFill>
              <a:latin typeface="Spectral"/>
              <a:ea typeface="Spectral"/>
              <a:cs typeface="Spectral"/>
              <a:sym typeface="Spectral"/>
            </a:endParaRPr>
          </a:p>
        </p:txBody>
      </p:sp>
      <p:sp>
        <p:nvSpPr>
          <p:cNvPr id="186" name="Google Shape;186;p31"/>
          <p:cNvSpPr txBox="1"/>
          <p:nvPr>
            <p:ph idx="1" type="body"/>
          </p:nvPr>
        </p:nvSpPr>
        <p:spPr>
          <a:xfrm>
            <a:off x="311700" y="1152475"/>
            <a:ext cx="4780500" cy="16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353625" y="1233125"/>
            <a:ext cx="4738700" cy="1662650"/>
          </a:xfrm>
          <a:prstGeom prst="rect">
            <a:avLst/>
          </a:prstGeom>
          <a:noFill/>
          <a:ln>
            <a:noFill/>
          </a:ln>
        </p:spPr>
      </p:pic>
      <p:pic>
        <p:nvPicPr>
          <p:cNvPr id="188" name="Google Shape;188;p31"/>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Learning Objectives</a:t>
            </a:r>
            <a:endParaRPr b="1">
              <a:solidFill>
                <a:srgbClr val="FF0000"/>
              </a:solidFill>
              <a:latin typeface="Spectral"/>
              <a:ea typeface="Spectral"/>
              <a:cs typeface="Spectral"/>
              <a:sym typeface="Spectra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latin typeface="Spectral"/>
                <a:ea typeface="Spectral"/>
                <a:cs typeface="Spectral"/>
                <a:sym typeface="Spectral"/>
              </a:rPr>
              <a:t>At the end of the lesson participate should be able to:</a:t>
            </a:r>
            <a:endParaRPr>
              <a:solidFill>
                <a:srgbClr val="FF0000"/>
              </a:solidFill>
              <a:latin typeface="Spectral"/>
              <a:ea typeface="Spectral"/>
              <a:cs typeface="Spectral"/>
              <a:sym typeface="Spectral"/>
            </a:endParaRPr>
          </a:p>
          <a:p>
            <a:pPr indent="-342900" lvl="0" marL="457200" rtl="0" algn="l">
              <a:spcBef>
                <a:spcPts val="120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Understand the concept of scaling in data science.</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Describe the concept of feature scaling and normalization.</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Explain the need for scaling in the first place.</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Know when to scale a particular data.</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Know some examples of scaling algorithm.</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Know some algorithm that don’t need data scaling.</a:t>
            </a:r>
            <a:endParaRPr>
              <a:solidFill>
                <a:srgbClr val="FF0000"/>
              </a:solidFill>
              <a:latin typeface="Spectral"/>
              <a:ea typeface="Spectral"/>
              <a:cs typeface="Spectral"/>
              <a:sym typeface="Spectral"/>
            </a:endParaRPr>
          </a:p>
          <a:p>
            <a:pPr indent="-342900" lvl="0" marL="457200" rtl="0" algn="l">
              <a:spcBef>
                <a:spcPts val="0"/>
              </a:spcBef>
              <a:spcAft>
                <a:spcPts val="0"/>
              </a:spcAft>
              <a:buClr>
                <a:srgbClr val="FF0000"/>
              </a:buClr>
              <a:buSzPts val="1800"/>
              <a:buFont typeface="Spectral"/>
              <a:buAutoNum type="arabicPeriod"/>
            </a:pPr>
            <a:r>
              <a:rPr lang="en">
                <a:solidFill>
                  <a:srgbClr val="FF0000"/>
                </a:solidFill>
                <a:latin typeface="Spectral"/>
                <a:ea typeface="Spectral"/>
                <a:cs typeface="Spectral"/>
                <a:sym typeface="Spectral"/>
              </a:rPr>
              <a:t>Select some appropriate scaling algorithm for data preparation.</a:t>
            </a:r>
            <a:endParaRPr>
              <a:solidFill>
                <a:srgbClr val="FF0000"/>
              </a:solidFill>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400">
                <a:solidFill>
                  <a:srgbClr val="FF0000"/>
                </a:solidFill>
                <a:highlight>
                  <a:schemeClr val="lt1"/>
                </a:highlight>
                <a:latin typeface="Spectral"/>
                <a:ea typeface="Spectral"/>
                <a:cs typeface="Spectral"/>
                <a:sym typeface="Spectral"/>
              </a:rPr>
              <a:t>Max Absolute Scaler</a:t>
            </a:r>
            <a:endParaRPr b="1" sz="3800"/>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lnSpc>
                <a:spcPct val="150000"/>
              </a:lnSpc>
              <a:spcBef>
                <a:spcPts val="0"/>
              </a:spcBef>
              <a:spcAft>
                <a:spcPts val="0"/>
              </a:spcAft>
              <a:buNone/>
            </a:pPr>
            <a:r>
              <a:rPr lang="en" sz="1400">
                <a:solidFill>
                  <a:srgbClr val="FF0000"/>
                </a:solidFill>
                <a:latin typeface="Spectral"/>
                <a:ea typeface="Spectral"/>
                <a:cs typeface="Spectral"/>
                <a:sym typeface="Spectral"/>
              </a:rPr>
              <a:t>Maximum absolute scaling scales the data to its maximum value, dividing each observation by the variable's maximum value.</a:t>
            </a:r>
            <a:endParaRPr sz="1400">
              <a:solidFill>
                <a:srgbClr val="FF0000"/>
              </a:solidFill>
              <a:latin typeface="Spectral"/>
              <a:ea typeface="Spectral"/>
              <a:cs typeface="Spectral"/>
              <a:sym typeface="Spectral"/>
            </a:endParaRPr>
          </a:p>
          <a:p>
            <a:pPr indent="0" lvl="0" marL="0" rtl="0" algn="just">
              <a:lnSpc>
                <a:spcPct val="150000"/>
              </a:lnSpc>
              <a:spcBef>
                <a:spcPts val="1200"/>
              </a:spcBef>
              <a:spcAft>
                <a:spcPts val="0"/>
              </a:spcAft>
              <a:buNone/>
            </a:pPr>
            <a:r>
              <a:rPr lang="en" sz="1400">
                <a:solidFill>
                  <a:srgbClr val="FF0000"/>
                </a:solidFill>
                <a:latin typeface="Spectral"/>
                <a:ea typeface="Spectral"/>
                <a:cs typeface="Spectral"/>
                <a:sym typeface="Spectral"/>
              </a:rPr>
              <a:t>MaxAbsScaler is similar to MinMaxScaler in that the values are mapped across several ranges depending on whether they are negative or positive. The range is [0, 1] if only positive values are present. The range is [-1, 0] if only negative values are present. The range is [-1, 1] if both negative and positive values are present. MinMaxScaler and MaxAbsScaler behave similarly on only positive data. As a result, MaxAbsScaler suffers from the presence of large outliers.</a:t>
            </a:r>
            <a:endParaRPr sz="1400">
              <a:solidFill>
                <a:srgbClr val="FF0000"/>
              </a:solidFill>
              <a:latin typeface="Spectral"/>
              <a:ea typeface="Spectral"/>
              <a:cs typeface="Spectral"/>
              <a:sym typeface="Spectral"/>
            </a:endParaRPr>
          </a:p>
          <a:p>
            <a:pPr indent="0" lvl="0" marL="0" rtl="0" algn="just">
              <a:lnSpc>
                <a:spcPct val="150000"/>
              </a:lnSpc>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just">
              <a:lnSpc>
                <a:spcPct val="150000"/>
              </a:lnSpc>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just">
              <a:lnSpc>
                <a:spcPct val="150000"/>
              </a:lnSpc>
              <a:spcBef>
                <a:spcPts val="1200"/>
              </a:spcBef>
              <a:spcAft>
                <a:spcPts val="1200"/>
              </a:spcAft>
              <a:buNone/>
            </a:pPr>
            <a:r>
              <a:rPr lang="en" sz="1400">
                <a:solidFill>
                  <a:srgbClr val="FF0000"/>
                </a:solidFill>
                <a:highlight>
                  <a:srgbClr val="FFFFFF"/>
                </a:highlight>
                <a:latin typeface="Spectral"/>
                <a:ea typeface="Spectral"/>
                <a:cs typeface="Spectral"/>
                <a:sym typeface="Spectral"/>
              </a:rPr>
              <a:t>The result of the preceding transformation is a distribution in which the values vary approximately within the range of -1 to 1.</a:t>
            </a:r>
            <a:endParaRPr sz="1400">
              <a:solidFill>
                <a:srgbClr val="FF0000"/>
              </a:solidFill>
              <a:latin typeface="Spectral"/>
              <a:ea typeface="Spectral"/>
              <a:cs typeface="Spectral"/>
              <a:sym typeface="Spectral"/>
            </a:endParaRPr>
          </a:p>
        </p:txBody>
      </p:sp>
      <p:pic>
        <p:nvPicPr>
          <p:cNvPr id="195" name="Google Shape;195;p32"/>
          <p:cNvPicPr preferRelativeResize="0"/>
          <p:nvPr/>
        </p:nvPicPr>
        <p:blipFill>
          <a:blip r:embed="rId3">
            <a:alphaModFix/>
          </a:blip>
          <a:stretch>
            <a:fillRect/>
          </a:stretch>
        </p:blipFill>
        <p:spPr>
          <a:xfrm>
            <a:off x="3138050" y="2993300"/>
            <a:ext cx="1910724" cy="505425"/>
          </a:xfrm>
          <a:prstGeom prst="rect">
            <a:avLst/>
          </a:prstGeom>
          <a:noFill/>
          <a:ln>
            <a:noFill/>
          </a:ln>
        </p:spPr>
      </p:pic>
      <p:pic>
        <p:nvPicPr>
          <p:cNvPr id="196" name="Google Shape;196;p32"/>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400">
                <a:solidFill>
                  <a:srgbClr val="FF0000"/>
                </a:solidFill>
                <a:highlight>
                  <a:schemeClr val="lt1"/>
                </a:highlight>
                <a:latin typeface="Spectral"/>
                <a:ea typeface="Spectral"/>
                <a:cs typeface="Spectral"/>
                <a:sym typeface="Spectral"/>
              </a:rPr>
              <a:t>Power Transformer Scaler</a:t>
            </a:r>
            <a:endParaRPr b="1" sz="2400">
              <a:latin typeface="Spectral"/>
              <a:ea typeface="Spectral"/>
              <a:cs typeface="Spectral"/>
              <a:sym typeface="Spectral"/>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Power transformers are a class of parametric, linear transformations used to make data more Gaussian. This is useful for modeling </a:t>
            </a:r>
            <a:r>
              <a:rPr lang="en" sz="1400">
                <a:solidFill>
                  <a:srgbClr val="FF0000"/>
                </a:solidFill>
                <a:latin typeface="Spectral"/>
                <a:ea typeface="Spectral"/>
                <a:cs typeface="Spectral"/>
                <a:sym typeface="Spectral"/>
              </a:rPr>
              <a:t>heteroscedasticity (</a:t>
            </a:r>
            <a:r>
              <a:rPr lang="en" sz="1400">
                <a:solidFill>
                  <a:srgbClr val="FF0000"/>
                </a:solidFill>
                <a:latin typeface="Spectral"/>
                <a:ea typeface="Spectral"/>
                <a:cs typeface="Spectral"/>
                <a:sym typeface="Spectral"/>
              </a:rPr>
              <a:t>variance that is not constant) or other situations where normality is desired.</a:t>
            </a:r>
            <a:endParaRPr sz="1400">
              <a:solidFill>
                <a:srgbClr val="FF0000"/>
              </a:solidFill>
              <a:latin typeface="Spectral"/>
              <a:ea typeface="Spectral"/>
              <a:cs typeface="Spectral"/>
              <a:sym typeface="Spectral"/>
            </a:endParaRPr>
          </a:p>
          <a:p>
            <a:pPr indent="0" lvl="0" marL="0" rtl="0" algn="l">
              <a:lnSpc>
                <a:spcPct val="150000"/>
              </a:lnSpc>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Power Transformer currently supports the Box-Cox and Yeo-Johnson transforms. Maximum likelihood is used to determine the best parameter for minimizing skewness and stabilizing variance.</a:t>
            </a:r>
            <a:endParaRPr sz="1400">
              <a:solidFill>
                <a:srgbClr val="FF0000"/>
              </a:solidFill>
              <a:latin typeface="Spectral"/>
              <a:ea typeface="Spectral"/>
              <a:cs typeface="Spectral"/>
              <a:sym typeface="Spectral"/>
            </a:endParaRPr>
          </a:p>
          <a:p>
            <a:pPr indent="0" lvl="0" marL="0" rtl="0" algn="l">
              <a:lnSpc>
                <a:spcPct val="150000"/>
              </a:lnSpc>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Box-Cox requires only positive input data, whereas Yeo-Johnson accepts both positive and negative data.</a:t>
            </a:r>
            <a:endParaRPr sz="1400">
              <a:solidFill>
                <a:srgbClr val="FF0000"/>
              </a:solidFill>
              <a:latin typeface="Spectral"/>
              <a:ea typeface="Spectral"/>
              <a:cs typeface="Spectral"/>
              <a:sym typeface="Spectral"/>
            </a:endParaRPr>
          </a:p>
          <a:p>
            <a:pPr indent="0" lvl="0" marL="0" rtl="0" algn="l">
              <a:lnSpc>
                <a:spcPct val="150000"/>
              </a:lnSpc>
              <a:spcBef>
                <a:spcPts val="1200"/>
              </a:spcBef>
              <a:spcAft>
                <a:spcPts val="1200"/>
              </a:spcAft>
              <a:buNone/>
            </a:pPr>
            <a:r>
              <a:rPr lang="en" sz="1400">
                <a:solidFill>
                  <a:srgbClr val="FF0000"/>
                </a:solidFill>
                <a:latin typeface="Spectral"/>
                <a:ea typeface="Spectral"/>
                <a:cs typeface="Spectral"/>
                <a:sym typeface="Spectral"/>
              </a:rPr>
              <a:t>The transformed data is normalized using zero-mean, unit-variance normalization.</a:t>
            </a:r>
            <a:endParaRPr sz="1400">
              <a:solidFill>
                <a:srgbClr val="FF0000"/>
              </a:solidFill>
              <a:latin typeface="Spectral"/>
              <a:ea typeface="Spectral"/>
              <a:cs typeface="Spectral"/>
              <a:sym typeface="Spectral"/>
            </a:endParaRPr>
          </a:p>
        </p:txBody>
      </p:sp>
      <p:pic>
        <p:nvPicPr>
          <p:cNvPr id="203" name="Google Shape;203;p33"/>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8750"/>
              </a:lnSpc>
              <a:spcBef>
                <a:spcPts val="0"/>
              </a:spcBef>
              <a:spcAft>
                <a:spcPts val="1000"/>
              </a:spcAft>
              <a:buNone/>
            </a:pPr>
            <a:r>
              <a:rPr b="1" lang="en" sz="2400">
                <a:solidFill>
                  <a:srgbClr val="FF0000"/>
                </a:solidFill>
                <a:highlight>
                  <a:srgbClr val="FFFFFF"/>
                </a:highlight>
                <a:latin typeface="Spectral"/>
                <a:ea typeface="Spectral"/>
                <a:cs typeface="Spectral"/>
                <a:sym typeface="Spectral"/>
              </a:rPr>
              <a:t>When to use power transformations</a:t>
            </a:r>
            <a:endParaRPr b="1" sz="2400">
              <a:solidFill>
                <a:srgbClr val="FF0000"/>
              </a:solidFill>
              <a:latin typeface="Spectral"/>
              <a:ea typeface="Spectral"/>
              <a:cs typeface="Spectral"/>
              <a:sym typeface="Spectral"/>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latin typeface="Spectral"/>
                <a:ea typeface="Spectral"/>
                <a:cs typeface="Spectral"/>
                <a:sym typeface="Spectral"/>
              </a:rPr>
              <a:t>P</a:t>
            </a:r>
            <a:r>
              <a:rPr lang="en" sz="1400">
                <a:solidFill>
                  <a:srgbClr val="FF0000"/>
                </a:solidFill>
                <a:latin typeface="Spectral"/>
                <a:ea typeface="Spectral"/>
                <a:cs typeface="Spectral"/>
                <a:sym typeface="Spectral"/>
              </a:rPr>
              <a:t>ower transformations are useful when using distance-based models such as KNN, K-means, and DBSCAN. They are said to be useful with linear models and gaussian Naive Bayes. Models based on trees and neural networks are unaffected by feature symmetry, whereas SVM may require a power transformation in advance if we only need to work with linear kernels.</a:t>
            </a:r>
            <a:endParaRPr sz="1400">
              <a:solidFill>
                <a:srgbClr val="FF0000"/>
              </a:solidFill>
              <a:latin typeface="Spectral"/>
              <a:ea typeface="Spectral"/>
              <a:cs typeface="Spectral"/>
              <a:sym typeface="Spectral"/>
            </a:endParaRPr>
          </a:p>
        </p:txBody>
      </p:sp>
      <p:pic>
        <p:nvPicPr>
          <p:cNvPr id="210" name="Google Shape;210;p34"/>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Similarities</a:t>
            </a:r>
            <a:r>
              <a:rPr b="1" lang="en">
                <a:solidFill>
                  <a:srgbClr val="FF0000"/>
                </a:solidFill>
                <a:latin typeface="Spectral"/>
                <a:ea typeface="Spectral"/>
                <a:cs typeface="Spectral"/>
                <a:sym typeface="Spectral"/>
              </a:rPr>
              <a:t> Measures</a:t>
            </a:r>
            <a:endParaRPr b="1">
              <a:solidFill>
                <a:srgbClr val="FF0000"/>
              </a:solidFill>
              <a:latin typeface="Spectral"/>
              <a:ea typeface="Spectral"/>
              <a:cs typeface="Spectral"/>
              <a:sym typeface="Spectral"/>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highlight>
                  <a:srgbClr val="FFFFFF"/>
                </a:highlight>
                <a:latin typeface="Spectral"/>
                <a:ea typeface="Spectral"/>
                <a:cs typeface="Spectral"/>
                <a:sym typeface="Spectral"/>
              </a:rPr>
              <a:t>Similarity or distance measures are core components used by distance-based clustering algorithms to cluster similar data points into the same clusters, while dissimilar or distant data points are placed into different clusters.</a:t>
            </a:r>
            <a:endParaRPr sz="1400">
              <a:solidFill>
                <a:srgbClr val="FF0000"/>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Why Similarities Measures</a:t>
            </a:r>
            <a:endParaRPr b="1">
              <a:solidFill>
                <a:srgbClr val="FF0000"/>
              </a:solidFill>
              <a:latin typeface="Spectral"/>
              <a:ea typeface="Spectral"/>
              <a:cs typeface="Spectral"/>
              <a:sym typeface="Spectral"/>
            </a:endParaRPr>
          </a:p>
        </p:txBody>
      </p:sp>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highlight>
                  <a:srgbClr val="FFFFFF"/>
                </a:highlight>
                <a:latin typeface="Spectral"/>
                <a:ea typeface="Spectral"/>
                <a:cs typeface="Spectral"/>
                <a:sym typeface="Spectral"/>
              </a:rPr>
              <a:t>Distance or similarity measures are essential in solving many pattern recognition problems such as classification and clustering. Various distance/similarity measures are available in the literature to compare two data distributions.  As the names suggest, a similarity measures how close two distributions are.</a:t>
            </a:r>
            <a:endParaRPr sz="1400">
              <a:solidFill>
                <a:srgbClr val="FF0000"/>
              </a:solidFill>
              <a:latin typeface="Spectral"/>
              <a:ea typeface="Spectral"/>
              <a:cs typeface="Spectral"/>
              <a:sym typeface="Spectr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Application of Similarity Measures</a:t>
            </a:r>
            <a:endParaRPr b="1">
              <a:solidFill>
                <a:srgbClr val="FF0000"/>
              </a:solidFill>
              <a:latin typeface="Spectral"/>
              <a:ea typeface="Spectral"/>
              <a:cs typeface="Spectral"/>
              <a:sym typeface="Spectral"/>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latin typeface="Spectral"/>
                <a:ea typeface="Spectral"/>
                <a:cs typeface="Spectral"/>
                <a:sym typeface="Spectral"/>
              </a:rPr>
              <a:t>Many real-world applications use similarity measures to determine how two objects are related. These measures can be used in applications involving computer vision and natural language processing, such as finding and mapping similar documents. An </a:t>
            </a:r>
            <a:r>
              <a:rPr lang="en" sz="1500">
                <a:solidFill>
                  <a:srgbClr val="FF0000"/>
                </a:solidFill>
                <a:highlight>
                  <a:srgbClr val="FFFFFF"/>
                </a:highlight>
                <a:latin typeface="Spectral"/>
                <a:ea typeface="Spectral"/>
                <a:cs typeface="Spectral"/>
                <a:sym typeface="Spectral"/>
              </a:rPr>
              <a:t>important use case would be to segment different customers for marketing campaigns using the K-Means Clustering algorithm which also uses similarity measures. </a:t>
            </a:r>
            <a:endParaRPr sz="1500">
              <a:solidFill>
                <a:srgbClr val="FF0000"/>
              </a:solidFill>
              <a:highlight>
                <a:srgbClr val="FFFFFF"/>
              </a:highlight>
              <a:latin typeface="Spectral"/>
              <a:ea typeface="Spectral"/>
              <a:cs typeface="Spectral"/>
              <a:sym typeface="Spectral"/>
            </a:endParaRPr>
          </a:p>
          <a:p>
            <a:pPr indent="0" lvl="0" marL="0" rtl="0" algn="just">
              <a:spcBef>
                <a:spcPts val="1200"/>
              </a:spcBef>
              <a:spcAft>
                <a:spcPts val="1200"/>
              </a:spcAft>
              <a:buNone/>
            </a:pPr>
            <a:r>
              <a:rPr lang="en" sz="1500">
                <a:solidFill>
                  <a:srgbClr val="FF0000"/>
                </a:solidFill>
                <a:highlight>
                  <a:srgbClr val="FFFFFF"/>
                </a:highlight>
                <a:latin typeface="Spectral"/>
                <a:ea typeface="Spectral"/>
                <a:cs typeface="Spectral"/>
                <a:sym typeface="Spectral"/>
              </a:rPr>
              <a:t>Example: A Resource Manager put out a vacant application position and the total number of applicant is 1000, and also, the vacant position available, is meant just for 10 people. So in other to save time and get the candidate that matches the job description, we use the </a:t>
            </a:r>
            <a:r>
              <a:rPr lang="en" sz="1500">
                <a:solidFill>
                  <a:srgbClr val="FF0000"/>
                </a:solidFill>
                <a:highlight>
                  <a:srgbClr val="FFFFFF"/>
                </a:highlight>
                <a:latin typeface="Spectral"/>
                <a:ea typeface="Spectral"/>
                <a:cs typeface="Spectral"/>
                <a:sym typeface="Spectral"/>
              </a:rPr>
              <a:t>clustering</a:t>
            </a:r>
            <a:r>
              <a:rPr lang="en" sz="1500">
                <a:solidFill>
                  <a:srgbClr val="FF0000"/>
                </a:solidFill>
                <a:highlight>
                  <a:srgbClr val="FFFFFF"/>
                </a:highlight>
                <a:latin typeface="Spectral"/>
                <a:ea typeface="Spectral"/>
                <a:cs typeface="Spectral"/>
                <a:sym typeface="Spectral"/>
              </a:rPr>
              <a:t> which is </a:t>
            </a:r>
            <a:r>
              <a:rPr lang="en" sz="1500">
                <a:solidFill>
                  <a:srgbClr val="FF0000"/>
                </a:solidFill>
                <a:highlight>
                  <a:srgbClr val="FFFFFF"/>
                </a:highlight>
                <a:latin typeface="Spectral"/>
                <a:ea typeface="Spectral"/>
                <a:cs typeface="Spectral"/>
                <a:sym typeface="Spectral"/>
              </a:rPr>
              <a:t>back</a:t>
            </a:r>
            <a:r>
              <a:rPr lang="en" sz="1500">
                <a:solidFill>
                  <a:srgbClr val="FF0000"/>
                </a:solidFill>
                <a:highlight>
                  <a:srgbClr val="FFFFFF"/>
                </a:highlight>
                <a:latin typeface="Spectral"/>
                <a:ea typeface="Spectral"/>
                <a:cs typeface="Spectral"/>
                <a:sym typeface="Spectral"/>
              </a:rPr>
              <a:t>ed by the similarity measures.</a:t>
            </a:r>
            <a:endParaRPr sz="1400">
              <a:solidFill>
                <a:srgbClr val="FF0000"/>
              </a:solidFill>
              <a:latin typeface="Spectral"/>
              <a:ea typeface="Spectral"/>
              <a:cs typeface="Spectral"/>
              <a:sym typeface="Spectr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Types of Similarity Measures</a:t>
            </a:r>
            <a:endParaRPr b="1">
              <a:solidFill>
                <a:srgbClr val="FF0000"/>
              </a:solidFill>
              <a:latin typeface="Spectral"/>
              <a:ea typeface="Spectral"/>
              <a:cs typeface="Spectral"/>
              <a:sym typeface="Spectral"/>
            </a:endParaRPr>
          </a:p>
        </p:txBody>
      </p:sp>
      <p:sp>
        <p:nvSpPr>
          <p:cNvPr id="234" name="Google Shape;23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latin typeface="Spectral"/>
                <a:ea typeface="Spectral"/>
                <a:cs typeface="Spectral"/>
                <a:sym typeface="Spectral"/>
              </a:rPr>
              <a:t>Euclidean distance: is t</a:t>
            </a:r>
            <a:r>
              <a:rPr lang="en" sz="1400">
                <a:solidFill>
                  <a:srgbClr val="FF0000"/>
                </a:solidFill>
                <a:latin typeface="Spectral"/>
                <a:ea typeface="Spectral"/>
                <a:cs typeface="Spectral"/>
                <a:sym typeface="Spectral"/>
              </a:rPr>
              <a:t>he distance between two points. In other words, the length of a line segment connecting two points in euclidean space. </a:t>
            </a:r>
            <a:r>
              <a:rPr lang="en" sz="1400">
                <a:solidFill>
                  <a:srgbClr val="FF0000"/>
                </a:solidFill>
                <a:highlight>
                  <a:srgbClr val="FFFFFF"/>
                </a:highlight>
                <a:latin typeface="Spectral"/>
                <a:ea typeface="Spectral"/>
                <a:cs typeface="Spectral"/>
                <a:sym typeface="Spectral"/>
              </a:rPr>
              <a:t>It helps to find the distance of a line segment. If we assume two points A(x1,y1) and B(x2,y2), then the Euclidean distance is shown in the graph below. This is also called straight line distance.</a:t>
            </a:r>
            <a:endParaRPr sz="1400">
              <a:solidFill>
                <a:srgbClr val="FF0000"/>
              </a:solidFill>
              <a:highlight>
                <a:srgbClr val="FFFFFF"/>
              </a:highlight>
              <a:latin typeface="Spectral"/>
              <a:ea typeface="Spectral"/>
              <a:cs typeface="Spectral"/>
              <a:sym typeface="Spectral"/>
            </a:endParaRPr>
          </a:p>
        </p:txBody>
      </p:sp>
      <p:pic>
        <p:nvPicPr>
          <p:cNvPr id="235" name="Google Shape;235;p38"/>
          <p:cNvPicPr preferRelativeResize="0"/>
          <p:nvPr/>
        </p:nvPicPr>
        <p:blipFill rotWithShape="1">
          <a:blip r:embed="rId3">
            <a:alphaModFix/>
          </a:blip>
          <a:srcRect b="0" l="0" r="0" t="12149"/>
          <a:stretch/>
        </p:blipFill>
        <p:spPr>
          <a:xfrm>
            <a:off x="2761150" y="2060500"/>
            <a:ext cx="3001750" cy="2941424"/>
          </a:xfrm>
          <a:prstGeom prst="rect">
            <a:avLst/>
          </a:prstGeom>
          <a:noFill/>
          <a:ln>
            <a:noFill/>
          </a:ln>
        </p:spPr>
      </p:pic>
      <p:pic>
        <p:nvPicPr>
          <p:cNvPr id="236" name="Google Shape;236;p38"/>
          <p:cNvPicPr preferRelativeResize="0"/>
          <p:nvPr/>
        </p:nvPicPr>
        <p:blipFill>
          <a:blip r:embed="rId4">
            <a:alphaModFix/>
          </a:blip>
          <a:stretch>
            <a:fillRect/>
          </a:stretch>
        </p:blipFill>
        <p:spPr>
          <a:xfrm>
            <a:off x="5762900" y="2501575"/>
            <a:ext cx="2620450" cy="90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Manhattan Distance</a:t>
            </a:r>
            <a:endParaRPr b="1">
              <a:solidFill>
                <a:srgbClr val="FF0000"/>
              </a:solidFill>
              <a:latin typeface="Spectral"/>
              <a:ea typeface="Spectral"/>
              <a:cs typeface="Spectral"/>
              <a:sym typeface="Spectral"/>
            </a:endParaRPr>
          </a:p>
        </p:txBody>
      </p:sp>
      <p:sp>
        <p:nvSpPr>
          <p:cNvPr id="242" name="Google Shape;24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latin typeface="Spectral"/>
                <a:ea typeface="Spectral"/>
                <a:cs typeface="Spectral"/>
                <a:sym typeface="Spectral"/>
              </a:rPr>
              <a:t>The Manhattan distance is a metric for measuring the distance between two points in an N-dimensional vector space. It is the sum of the lengths of the line segment projections between the points onto the coordinate axes. In simple terms, it is the sum of the absolute differences between the measurements of two points in all dimensions. It can also be refer to as </a:t>
            </a:r>
            <a:r>
              <a:rPr b="1" lang="en" sz="1400">
                <a:solidFill>
                  <a:srgbClr val="FF0000"/>
                </a:solidFill>
                <a:highlight>
                  <a:srgbClr val="FFFFFF"/>
                </a:highlight>
                <a:latin typeface="Spectral"/>
                <a:ea typeface="Spectral"/>
                <a:cs typeface="Spectral"/>
                <a:sym typeface="Spectral"/>
              </a:rPr>
              <a:t>Taxicab or City Block Distance.</a:t>
            </a:r>
            <a:endParaRPr sz="1400">
              <a:solidFill>
                <a:srgbClr val="FF0000"/>
              </a:solidFill>
              <a:latin typeface="Spectral"/>
              <a:ea typeface="Spectral"/>
              <a:cs typeface="Spectral"/>
              <a:sym typeface="Spectral"/>
            </a:endParaRPr>
          </a:p>
        </p:txBody>
      </p:sp>
      <p:pic>
        <p:nvPicPr>
          <p:cNvPr id="243" name="Google Shape;243;p39"/>
          <p:cNvPicPr preferRelativeResize="0"/>
          <p:nvPr/>
        </p:nvPicPr>
        <p:blipFill>
          <a:blip r:embed="rId3">
            <a:alphaModFix/>
          </a:blip>
          <a:stretch>
            <a:fillRect/>
          </a:stretch>
        </p:blipFill>
        <p:spPr>
          <a:xfrm>
            <a:off x="2877250" y="2255125"/>
            <a:ext cx="3094300" cy="2618550"/>
          </a:xfrm>
          <a:prstGeom prst="rect">
            <a:avLst/>
          </a:prstGeom>
          <a:noFill/>
          <a:ln>
            <a:noFill/>
          </a:ln>
        </p:spPr>
      </p:pic>
      <p:pic>
        <p:nvPicPr>
          <p:cNvPr id="244" name="Google Shape;244;p39"/>
          <p:cNvPicPr preferRelativeResize="0"/>
          <p:nvPr/>
        </p:nvPicPr>
        <p:blipFill>
          <a:blip r:embed="rId4">
            <a:alphaModFix/>
          </a:blip>
          <a:stretch>
            <a:fillRect/>
          </a:stretch>
        </p:blipFill>
        <p:spPr>
          <a:xfrm>
            <a:off x="6305550" y="2710938"/>
            <a:ext cx="2133600"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Difference Between Euclidean and Manhattan Distance</a:t>
            </a:r>
            <a:endParaRPr b="1">
              <a:solidFill>
                <a:srgbClr val="FF0000"/>
              </a:solidFill>
              <a:latin typeface="Spectral"/>
              <a:ea typeface="Spectral"/>
              <a:cs typeface="Spectral"/>
              <a:sym typeface="Spectral"/>
            </a:endParaRPr>
          </a:p>
        </p:txBody>
      </p:sp>
      <p:sp>
        <p:nvSpPr>
          <p:cNvPr id="250" name="Google Shape;250;p40"/>
          <p:cNvSpPr txBox="1"/>
          <p:nvPr>
            <p:ph idx="1" type="body"/>
          </p:nvPr>
        </p:nvSpPr>
        <p:spPr>
          <a:xfrm>
            <a:off x="311700" y="1152475"/>
            <a:ext cx="4471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FF0000"/>
                </a:solidFill>
                <a:highlight>
                  <a:srgbClr val="FFFFFF"/>
                </a:highlight>
                <a:latin typeface="Spectral"/>
                <a:ea typeface="Spectral"/>
                <a:cs typeface="Spectral"/>
                <a:sym typeface="Spectral"/>
              </a:rPr>
              <a:t>Manhattan distance captures the distance between two points by aggregating the pairwise absolute difference between each variable while Euclidean distance captures the same by aggregating the squared difference in each variable.</a:t>
            </a:r>
            <a:endParaRPr>
              <a:solidFill>
                <a:srgbClr val="FF0000"/>
              </a:solidFill>
              <a:latin typeface="Spectral"/>
              <a:ea typeface="Spectral"/>
              <a:cs typeface="Spectral"/>
              <a:sym typeface="Spectral"/>
            </a:endParaRPr>
          </a:p>
        </p:txBody>
      </p:sp>
      <p:pic>
        <p:nvPicPr>
          <p:cNvPr id="251" name="Google Shape;251;p40"/>
          <p:cNvPicPr preferRelativeResize="0"/>
          <p:nvPr/>
        </p:nvPicPr>
        <p:blipFill>
          <a:blip r:embed="rId3">
            <a:alphaModFix/>
          </a:blip>
          <a:stretch>
            <a:fillRect/>
          </a:stretch>
        </p:blipFill>
        <p:spPr>
          <a:xfrm>
            <a:off x="4906938" y="1152463"/>
            <a:ext cx="3876675" cy="3533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0000"/>
                </a:solidFill>
                <a:latin typeface="Spectral"/>
                <a:ea typeface="Spectral"/>
                <a:cs typeface="Spectral"/>
                <a:sym typeface="Spectral"/>
              </a:rPr>
              <a:t>Euclidean and Manhattan Distance Illustrations using Map</a:t>
            </a:r>
            <a:endParaRPr b="1" sz="2200">
              <a:solidFill>
                <a:srgbClr val="FF0000"/>
              </a:solidFill>
              <a:latin typeface="Spectral"/>
              <a:ea typeface="Spectral"/>
              <a:cs typeface="Spectral"/>
              <a:sym typeface="Spectral"/>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41"/>
          <p:cNvPicPr preferRelativeResize="0"/>
          <p:nvPr/>
        </p:nvPicPr>
        <p:blipFill>
          <a:blip r:embed="rId3">
            <a:alphaModFix/>
          </a:blip>
          <a:stretch>
            <a:fillRect/>
          </a:stretch>
        </p:blipFill>
        <p:spPr>
          <a:xfrm>
            <a:off x="374875" y="1152475"/>
            <a:ext cx="8417375"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Introduction</a:t>
            </a:r>
            <a:endParaRPr>
              <a:solidFill>
                <a:srgbClr val="FF0000"/>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Before discussing the different type of scaling, it’s why, when and how there is the need to know why rescaling of data in the first place.</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18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Machine learning is like making a mixed fruit juice. If we want to get the best-mixed juice, we need to mix all fruit not by their size but based on their right proportion. We just need to remember apple and strawberry are not the same unless we make them similar in some context to compare their attribute. Similarly, in many machine learning algorithms, to bring all features in the same standing, we need to do scaling so that one significant number doesn’t impact the model just because of their large magnitude.</a:t>
            </a:r>
            <a:endParaRPr sz="1400">
              <a:solidFill>
                <a:srgbClr val="FF0000"/>
              </a:solidFill>
              <a:latin typeface="Spectral"/>
              <a:ea typeface="Spectral"/>
              <a:cs typeface="Spectral"/>
              <a:sym typeface="Spectral"/>
            </a:endParaRPr>
          </a:p>
        </p:txBody>
      </p:sp>
      <p:pic>
        <p:nvPicPr>
          <p:cNvPr id="70" name="Google Shape;70;p15"/>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Hamming Distance</a:t>
            </a:r>
            <a:endParaRPr b="1">
              <a:solidFill>
                <a:srgbClr val="FF0000"/>
              </a:solidFill>
              <a:latin typeface="Spectral"/>
              <a:ea typeface="Spectral"/>
              <a:cs typeface="Spectral"/>
              <a:sym typeface="Spectral"/>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25400" marR="25400" rtl="0" algn="just">
              <a:lnSpc>
                <a:spcPct val="115000"/>
              </a:lnSpc>
              <a:spcBef>
                <a:spcPts val="0"/>
              </a:spcBef>
              <a:spcAft>
                <a:spcPts val="0"/>
              </a:spcAft>
              <a:buNone/>
            </a:pPr>
            <a:r>
              <a:rPr lang="en" sz="1400">
                <a:solidFill>
                  <a:srgbClr val="FF0000"/>
                </a:solidFill>
                <a:latin typeface="Spectral"/>
                <a:ea typeface="Spectral"/>
                <a:cs typeface="Spectral"/>
                <a:sym typeface="Spectral"/>
              </a:rPr>
              <a:t>Hamming distance is a metric for comparing two binary data strings. While comparing two binary strings of equal length, Hamming distance is the number of bit positions in which the two bits are different. </a:t>
            </a:r>
            <a:r>
              <a:rPr lang="en" sz="1400">
                <a:solidFill>
                  <a:srgbClr val="FF0000"/>
                </a:solidFill>
                <a:highlight>
                  <a:srgbClr val="FFFFFF"/>
                </a:highlight>
                <a:latin typeface="Spectral"/>
                <a:ea typeface="Spectral"/>
                <a:cs typeface="Spectral"/>
                <a:sym typeface="Spectral"/>
              </a:rPr>
              <a:t>It is used for error detection or error correction when data is transmitted over computer networks. It is also using in coding theory for comparing equal length data words.</a:t>
            </a:r>
            <a:endParaRPr sz="1400">
              <a:solidFill>
                <a:srgbClr val="FF0000"/>
              </a:solidFill>
              <a:highlight>
                <a:srgbClr val="FFFFFF"/>
              </a:highlight>
              <a:latin typeface="Spectral"/>
              <a:ea typeface="Spectral"/>
              <a:cs typeface="Spectral"/>
              <a:sym typeface="Spectral"/>
            </a:endParaRPr>
          </a:p>
          <a:p>
            <a:pPr indent="0" lvl="0" marL="25400" marR="25400" rtl="0" algn="just">
              <a:lnSpc>
                <a:spcPct val="115000"/>
              </a:lnSpc>
              <a:spcBef>
                <a:spcPts val="0"/>
              </a:spcBef>
              <a:spcAft>
                <a:spcPts val="0"/>
              </a:spcAft>
              <a:buNone/>
            </a:pPr>
            <a:r>
              <a:rPr lang="en" sz="1400">
                <a:solidFill>
                  <a:srgbClr val="0B5394"/>
                </a:solidFill>
                <a:highlight>
                  <a:srgbClr val="FFFFFF"/>
                </a:highlight>
                <a:latin typeface="Spectral"/>
                <a:ea typeface="Spectral"/>
                <a:cs typeface="Spectral"/>
                <a:sym typeface="Spectral"/>
              </a:rPr>
              <a:t>Example:  </a:t>
            </a:r>
            <a:r>
              <a:rPr lang="en" sz="1400">
                <a:solidFill>
                  <a:srgbClr val="0B5394"/>
                </a:solidFill>
                <a:latin typeface="Spectral"/>
                <a:ea typeface="Spectral"/>
                <a:cs typeface="Spectral"/>
                <a:sym typeface="Spectral"/>
              </a:rPr>
              <a:t>Suppose there are two strings 1101 1001 and 1001 1101.</a:t>
            </a:r>
            <a:endParaRPr sz="1400">
              <a:solidFill>
                <a:srgbClr val="0B5394"/>
              </a:solidFill>
              <a:latin typeface="Spectral"/>
              <a:ea typeface="Spectral"/>
              <a:cs typeface="Spectral"/>
              <a:sym typeface="Spectral"/>
            </a:endParaRPr>
          </a:p>
          <a:p>
            <a:pPr indent="0" lvl="0" marL="25400" marR="25400" rtl="0" algn="just">
              <a:lnSpc>
                <a:spcPct val="115000"/>
              </a:lnSpc>
              <a:spcBef>
                <a:spcPts val="0"/>
              </a:spcBef>
              <a:spcAft>
                <a:spcPts val="0"/>
              </a:spcAft>
              <a:buNone/>
            </a:pPr>
            <a:r>
              <a:rPr lang="en" sz="1400">
                <a:solidFill>
                  <a:srgbClr val="0B5394"/>
                </a:solidFill>
                <a:latin typeface="Spectral"/>
                <a:ea typeface="Spectral"/>
                <a:cs typeface="Spectral"/>
                <a:sym typeface="Spectral"/>
              </a:rPr>
              <a:t>11011001 ⊕ 10011101 = 01000100. Since, this contains two 1s, the Hamming distance, d(11011001, 10011101) = 2.</a:t>
            </a:r>
            <a:endParaRPr sz="1400">
              <a:solidFill>
                <a:srgbClr val="0B5394"/>
              </a:solidFill>
              <a:latin typeface="Spectral"/>
              <a:ea typeface="Spectral"/>
              <a:cs typeface="Spectral"/>
              <a:sym typeface="Spectral"/>
            </a:endParaRPr>
          </a:p>
          <a:p>
            <a:pPr indent="0" lvl="0" marL="25400" marR="25400" rtl="0" algn="just">
              <a:lnSpc>
                <a:spcPct val="115000"/>
              </a:lnSpc>
              <a:spcBef>
                <a:spcPts val="0"/>
              </a:spcBef>
              <a:spcAft>
                <a:spcPts val="0"/>
              </a:spcAft>
              <a:buNone/>
            </a:pPr>
            <a:r>
              <a:rPr b="1" lang="en" sz="1400">
                <a:solidFill>
                  <a:srgbClr val="FF0000"/>
                </a:solidFill>
                <a:latin typeface="Spectral"/>
                <a:ea typeface="Spectral"/>
                <a:cs typeface="Spectral"/>
                <a:sym typeface="Spectral"/>
              </a:rPr>
              <a:t>Minimum Hamming Distance</a:t>
            </a:r>
            <a:endParaRPr b="1" sz="1400">
              <a:solidFill>
                <a:srgbClr val="FF0000"/>
              </a:solidFill>
              <a:latin typeface="Spectral"/>
              <a:ea typeface="Spectral"/>
              <a:cs typeface="Spectral"/>
              <a:sym typeface="Spectral"/>
            </a:endParaRPr>
          </a:p>
          <a:p>
            <a:pPr indent="0" lvl="0" marL="25400" marR="25400" rtl="0" algn="just">
              <a:lnSpc>
                <a:spcPct val="115000"/>
              </a:lnSpc>
              <a:spcBef>
                <a:spcPts val="0"/>
              </a:spcBef>
              <a:spcAft>
                <a:spcPts val="0"/>
              </a:spcAft>
              <a:buNone/>
            </a:pPr>
            <a:r>
              <a:rPr lang="en" sz="1400">
                <a:solidFill>
                  <a:srgbClr val="FF0000"/>
                </a:solidFill>
                <a:highlight>
                  <a:srgbClr val="FFFFFF"/>
                </a:highlight>
                <a:latin typeface="Spectral"/>
                <a:ea typeface="Spectral"/>
                <a:cs typeface="Spectral"/>
                <a:sym typeface="Spectral"/>
              </a:rPr>
              <a:t>In a set of strings of equal lengths, the minimum Hamming distance is the smallest Hamming distance between all possible pairs of strings in that set.</a:t>
            </a:r>
            <a:endParaRPr sz="1400">
              <a:solidFill>
                <a:srgbClr val="FF0000"/>
              </a:solidFill>
              <a:highlight>
                <a:srgbClr val="FFFFFF"/>
              </a:highlight>
              <a:latin typeface="Spectral"/>
              <a:ea typeface="Spectral"/>
              <a:cs typeface="Spectral"/>
              <a:sym typeface="Spectral"/>
            </a:endParaRPr>
          </a:p>
          <a:p>
            <a:pPr indent="0" lvl="0" marL="0" rtl="0" algn="l">
              <a:lnSpc>
                <a:spcPct val="115000"/>
              </a:lnSpc>
              <a:spcBef>
                <a:spcPts val="0"/>
              </a:spcBef>
              <a:spcAft>
                <a:spcPts val="0"/>
              </a:spcAft>
              <a:buNone/>
            </a:pPr>
            <a:r>
              <a:rPr lang="en" sz="1500">
                <a:solidFill>
                  <a:srgbClr val="0B5394"/>
                </a:solidFill>
                <a:latin typeface="Spectral"/>
                <a:ea typeface="Spectral"/>
                <a:cs typeface="Spectral"/>
                <a:sym typeface="Spectral"/>
              </a:rPr>
              <a:t>Example </a:t>
            </a:r>
            <a:endParaRPr sz="1500">
              <a:solidFill>
                <a:srgbClr val="0B5394"/>
              </a:solidFill>
              <a:latin typeface="Spectral"/>
              <a:ea typeface="Spectral"/>
              <a:cs typeface="Spectral"/>
              <a:sym typeface="Spectral"/>
            </a:endParaRPr>
          </a:p>
          <a:p>
            <a:pPr indent="0" lvl="0" marL="25400" marR="25400" rtl="0" algn="just">
              <a:lnSpc>
                <a:spcPct val="115000"/>
              </a:lnSpc>
              <a:spcBef>
                <a:spcPts val="200"/>
              </a:spcBef>
              <a:spcAft>
                <a:spcPts val="0"/>
              </a:spcAft>
              <a:buNone/>
            </a:pPr>
            <a:r>
              <a:rPr lang="en" sz="1500">
                <a:solidFill>
                  <a:srgbClr val="0B5394"/>
                </a:solidFill>
                <a:latin typeface="Spectral"/>
                <a:ea typeface="Spectral"/>
                <a:cs typeface="Spectral"/>
                <a:sym typeface="Spectral"/>
              </a:rPr>
              <a:t>Suppose there are four strings 010, 011, 101 and 111.</a:t>
            </a:r>
            <a:endParaRPr sz="1500">
              <a:solidFill>
                <a:srgbClr val="0B5394"/>
              </a:solidFill>
              <a:latin typeface="Spectral"/>
              <a:ea typeface="Spectral"/>
              <a:cs typeface="Spectral"/>
              <a:sym typeface="Spectral"/>
            </a:endParaRPr>
          </a:p>
          <a:p>
            <a:pPr indent="0" lvl="0" marL="25400" marR="25400" rtl="0" algn="just">
              <a:lnSpc>
                <a:spcPct val="115000"/>
              </a:lnSpc>
              <a:spcBef>
                <a:spcPts val="200"/>
              </a:spcBef>
              <a:spcAft>
                <a:spcPts val="0"/>
              </a:spcAft>
              <a:buNone/>
            </a:pPr>
            <a:r>
              <a:rPr lang="en" sz="1500">
                <a:solidFill>
                  <a:srgbClr val="0B5394"/>
                </a:solidFill>
                <a:latin typeface="Spectral"/>
                <a:ea typeface="Spectral"/>
                <a:cs typeface="Spectral"/>
                <a:sym typeface="Spectral"/>
              </a:rPr>
              <a:t>010 ⊕ 011 = 001, d(010, 011) = 1.</a:t>
            </a:r>
            <a:endParaRPr sz="1500">
              <a:solidFill>
                <a:srgbClr val="0B5394"/>
              </a:solidFill>
              <a:latin typeface="Spectral"/>
              <a:ea typeface="Spectral"/>
              <a:cs typeface="Spectral"/>
              <a:sym typeface="Spectral"/>
            </a:endParaRPr>
          </a:p>
          <a:p>
            <a:pPr indent="0" lvl="0" marL="25400" marR="25400" rtl="0" algn="just">
              <a:lnSpc>
                <a:spcPct val="115000"/>
              </a:lnSpc>
              <a:spcBef>
                <a:spcPts val="200"/>
              </a:spcBef>
              <a:spcAft>
                <a:spcPts val="0"/>
              </a:spcAft>
              <a:buNone/>
            </a:pPr>
            <a:r>
              <a:rPr lang="en" sz="1500">
                <a:solidFill>
                  <a:srgbClr val="0B5394"/>
                </a:solidFill>
                <a:latin typeface="Spectral"/>
                <a:ea typeface="Spectral"/>
                <a:cs typeface="Spectral"/>
                <a:sym typeface="Spectral"/>
              </a:rPr>
              <a:t>010 ⊕ 101 = 111, d(010, 101) = 3.</a:t>
            </a:r>
            <a:endParaRPr sz="1500">
              <a:solidFill>
                <a:srgbClr val="0B5394"/>
              </a:solidFill>
              <a:latin typeface="Spectral"/>
              <a:ea typeface="Spectral"/>
              <a:cs typeface="Spectral"/>
              <a:sym typeface="Spectral"/>
            </a:endParaRPr>
          </a:p>
          <a:p>
            <a:pPr indent="0" lvl="0" marL="25400" marR="25400" rtl="0" algn="just">
              <a:lnSpc>
                <a:spcPct val="115000"/>
              </a:lnSpc>
              <a:spcBef>
                <a:spcPts val="200"/>
              </a:spcBef>
              <a:spcAft>
                <a:spcPts val="0"/>
              </a:spcAft>
              <a:buNone/>
            </a:pPr>
            <a:r>
              <a:rPr lang="en" sz="1500">
                <a:solidFill>
                  <a:srgbClr val="0B5394"/>
                </a:solidFill>
                <a:latin typeface="Spectral"/>
                <a:ea typeface="Spectral"/>
                <a:cs typeface="Spectral"/>
                <a:sym typeface="Spectral"/>
              </a:rPr>
              <a:t>010 ⊕ 111 = 101, d(010, 111) = 2.</a:t>
            </a:r>
            <a:endParaRPr sz="1500">
              <a:solidFill>
                <a:srgbClr val="0B5394"/>
              </a:solidFill>
              <a:highlight>
                <a:srgbClr val="FFFFFF"/>
              </a:highlight>
              <a:latin typeface="Spectral"/>
              <a:ea typeface="Spectral"/>
              <a:cs typeface="Spectral"/>
              <a:sym typeface="Spectr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Minkowski Distance</a:t>
            </a:r>
            <a:endParaRPr b="1">
              <a:solidFill>
                <a:srgbClr val="FF0000"/>
              </a:solidFill>
              <a:latin typeface="Spectral"/>
              <a:ea typeface="Spectral"/>
              <a:cs typeface="Spectral"/>
              <a:sym typeface="Spectral"/>
            </a:endParaRPr>
          </a:p>
        </p:txBody>
      </p:sp>
      <p:sp>
        <p:nvSpPr>
          <p:cNvPr id="270" name="Google Shape;27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highlight>
                  <a:srgbClr val="FFFFFF"/>
                </a:highlight>
                <a:latin typeface="Spectral"/>
                <a:ea typeface="Spectral"/>
                <a:cs typeface="Spectral"/>
                <a:sym typeface="Spectral"/>
              </a:rPr>
              <a:t>Minkowski distance is a distance measured between two points in N-dimensional space. It is basically a generalization of the Euclidean distance and the Manhattan distance. It is widely used in the field of Machine learning, especially in the concept to find the optimal correlation or classification of data. Minkowski distance is used in certain algorithms also like K-Nearest Neighbors, Learning Vector Quantization (LVQ), Self-Organizing Map (SOM), and K-Means Clustering.</a:t>
            </a:r>
            <a:endParaRPr sz="1400">
              <a:solidFill>
                <a:srgbClr val="FF0000"/>
              </a:solidFill>
              <a:latin typeface="Spectral"/>
              <a:ea typeface="Spectral"/>
              <a:cs typeface="Spectral"/>
              <a:sym typeface="Spectral"/>
            </a:endParaRPr>
          </a:p>
        </p:txBody>
      </p:sp>
      <p:pic>
        <p:nvPicPr>
          <p:cNvPr id="271" name="Google Shape;271;p43"/>
          <p:cNvPicPr preferRelativeResize="0"/>
          <p:nvPr/>
        </p:nvPicPr>
        <p:blipFill rotWithShape="1">
          <a:blip r:embed="rId3">
            <a:alphaModFix/>
          </a:blip>
          <a:srcRect b="17248" l="12111" r="6442" t="33371"/>
          <a:stretch/>
        </p:blipFill>
        <p:spPr>
          <a:xfrm>
            <a:off x="1838225" y="2531900"/>
            <a:ext cx="5076599" cy="2308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Example</a:t>
            </a:r>
            <a:endParaRPr b="1">
              <a:solidFill>
                <a:srgbClr val="FF0000"/>
              </a:solidFill>
              <a:latin typeface="Spectral"/>
              <a:ea typeface="Spectral"/>
              <a:cs typeface="Spectral"/>
              <a:sym typeface="Spectral"/>
            </a:endParaRPr>
          </a:p>
        </p:txBody>
      </p:sp>
      <p:sp>
        <p:nvSpPr>
          <p:cNvPr id="277" name="Google Shape;27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0000"/>
                </a:solidFill>
                <a:latin typeface="Spectral"/>
                <a:ea typeface="Spectral"/>
                <a:cs typeface="Spectral"/>
                <a:sym typeface="Spectral"/>
              </a:rPr>
              <a:t>Given two list of numbers </a:t>
            </a:r>
            <a:r>
              <a:rPr lang="en" sz="1400">
                <a:solidFill>
                  <a:srgbClr val="FF0000"/>
                </a:solidFill>
                <a:highlight>
                  <a:srgbClr val="FFFFFF"/>
                </a:highlight>
                <a:latin typeface="Spectral"/>
                <a:ea typeface="Spectral"/>
                <a:cs typeface="Spectral"/>
                <a:sym typeface="Spectral"/>
              </a:rPr>
              <a:t>vect1 as (4, 2, 6, 8) and vect2 as (5, 1, 7, 9). What is the minkowski distance. </a:t>
            </a:r>
            <a:endParaRPr sz="1400">
              <a:solidFill>
                <a:srgbClr val="FF0000"/>
              </a:solidFill>
              <a:highlight>
                <a:srgbClr val="FFFFFF"/>
              </a:highlight>
              <a:latin typeface="Spectral"/>
              <a:ea typeface="Spectral"/>
              <a:cs typeface="Spectral"/>
              <a:sym typeface="Spectral"/>
            </a:endParaRPr>
          </a:p>
          <a:p>
            <a:pPr indent="0" lvl="0" marL="0" rtl="0" algn="l">
              <a:spcBef>
                <a:spcPts val="0"/>
              </a:spcBef>
              <a:spcAft>
                <a:spcPts val="0"/>
              </a:spcAft>
              <a:buNone/>
            </a:pPr>
            <a:r>
              <a:rPr lang="en" sz="1400">
                <a:solidFill>
                  <a:srgbClr val="FF0000"/>
                </a:solidFill>
                <a:highlight>
                  <a:srgbClr val="FFFFFF"/>
                </a:highlight>
                <a:latin typeface="Spectral"/>
                <a:ea typeface="Spectral"/>
                <a:cs typeface="Spectral"/>
                <a:sym typeface="Spectral"/>
              </a:rPr>
              <a:t>( |4 – 5|2 + |2 – 1|2 + |6 – 7|2 + |8 – 9|2 )1/2</a:t>
            </a:r>
            <a:endParaRPr sz="1400">
              <a:solidFill>
                <a:srgbClr val="FF0000"/>
              </a:solidFill>
              <a:highlight>
                <a:srgbClr val="FFFFFF"/>
              </a:highlight>
              <a:latin typeface="Spectral"/>
              <a:ea typeface="Spectral"/>
              <a:cs typeface="Spectral"/>
              <a:sym typeface="Spectr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Cosine Similarity</a:t>
            </a:r>
            <a:endParaRPr b="1">
              <a:solidFill>
                <a:srgbClr val="FF0000"/>
              </a:solidFill>
              <a:latin typeface="Spectral"/>
              <a:ea typeface="Spectral"/>
              <a:cs typeface="Spectral"/>
              <a:sym typeface="Spectral"/>
            </a:endParaRPr>
          </a:p>
        </p:txBody>
      </p:sp>
      <p:sp>
        <p:nvSpPr>
          <p:cNvPr id="283" name="Google Shape;28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latin typeface="Spectral"/>
                <a:ea typeface="Spectral"/>
                <a:cs typeface="Spectral"/>
                <a:sym typeface="Spectral"/>
              </a:rPr>
              <a:t>“</a:t>
            </a:r>
            <a:r>
              <a:rPr lang="en" sz="1400">
                <a:solidFill>
                  <a:srgbClr val="FF0000"/>
                </a:solidFill>
                <a:latin typeface="Spectral"/>
                <a:ea typeface="Spectral"/>
                <a:cs typeface="Spectral"/>
                <a:sym typeface="Spectral"/>
              </a:rPr>
              <a:t>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 (Jiawei Han, ... Jian Pei). </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rPr lang="en" sz="1400">
                <a:solidFill>
                  <a:srgbClr val="FF0000"/>
                </a:solidFill>
                <a:latin typeface="Spectral"/>
                <a:ea typeface="Spectral"/>
                <a:cs typeface="Spectral"/>
                <a:sym typeface="Spectral"/>
              </a:rPr>
              <a:t>Cosine similarity is a measure of similarity that can be used to compare documents or, say, give a ranking of documents with respect to a given vector of query words. Let </a:t>
            </a:r>
            <a:r>
              <a:rPr i="1" lang="en" sz="1400">
                <a:solidFill>
                  <a:srgbClr val="FF0000"/>
                </a:solidFill>
                <a:latin typeface="Spectral"/>
                <a:ea typeface="Spectral"/>
                <a:cs typeface="Spectral"/>
                <a:sym typeface="Spectral"/>
              </a:rPr>
              <a:t>x</a:t>
            </a:r>
            <a:r>
              <a:rPr lang="en" sz="1400">
                <a:solidFill>
                  <a:srgbClr val="FF0000"/>
                </a:solidFill>
                <a:latin typeface="Spectral"/>
                <a:ea typeface="Spectral"/>
                <a:cs typeface="Spectral"/>
                <a:sym typeface="Spectral"/>
              </a:rPr>
              <a:t> and </a:t>
            </a:r>
            <a:r>
              <a:rPr i="1" lang="en" sz="1400">
                <a:solidFill>
                  <a:srgbClr val="FF0000"/>
                </a:solidFill>
                <a:latin typeface="Spectral"/>
                <a:ea typeface="Spectral"/>
                <a:cs typeface="Spectral"/>
                <a:sym typeface="Spectral"/>
              </a:rPr>
              <a:t>y</a:t>
            </a:r>
            <a:r>
              <a:rPr lang="en" sz="1400">
                <a:solidFill>
                  <a:srgbClr val="FF0000"/>
                </a:solidFill>
                <a:latin typeface="Spectral"/>
                <a:ea typeface="Spectral"/>
                <a:cs typeface="Spectral"/>
                <a:sym typeface="Spectral"/>
              </a:rPr>
              <a:t> be two vectors for comparison. </a:t>
            </a:r>
            <a:endParaRPr sz="1400">
              <a:solidFill>
                <a:srgbClr val="FF0000"/>
              </a:solidFill>
              <a:highlight>
                <a:srgbClr val="FBFBFB"/>
              </a:highlight>
              <a:latin typeface="Spectral"/>
              <a:ea typeface="Spectral"/>
              <a:cs typeface="Spectral"/>
              <a:sym typeface="Spectral"/>
            </a:endParaRPr>
          </a:p>
        </p:txBody>
      </p:sp>
      <p:pic>
        <p:nvPicPr>
          <p:cNvPr id="284" name="Google Shape;284;p45"/>
          <p:cNvPicPr preferRelativeResize="0"/>
          <p:nvPr/>
        </p:nvPicPr>
        <p:blipFill>
          <a:blip r:embed="rId3">
            <a:alphaModFix/>
          </a:blip>
          <a:stretch>
            <a:fillRect/>
          </a:stretch>
        </p:blipFill>
        <p:spPr>
          <a:xfrm>
            <a:off x="2924324" y="2967799"/>
            <a:ext cx="2604950" cy="199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Cosine Similarity</a:t>
            </a:r>
            <a:endParaRPr b="1">
              <a:solidFill>
                <a:srgbClr val="FF0000"/>
              </a:solidFill>
              <a:latin typeface="Spectral"/>
              <a:ea typeface="Spectral"/>
              <a:cs typeface="Spectral"/>
              <a:sym typeface="Spectral"/>
            </a:endParaRPr>
          </a:p>
        </p:txBody>
      </p:sp>
      <p:sp>
        <p:nvSpPr>
          <p:cNvPr id="290" name="Google Shape;29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Clr>
                <a:schemeClr val="dk1"/>
              </a:buClr>
              <a:buSzPts val="1100"/>
              <a:buFont typeface="Arial"/>
              <a:buNone/>
            </a:pPr>
            <a:r>
              <a:rPr lang="en" sz="1400">
                <a:solidFill>
                  <a:srgbClr val="FF0000"/>
                </a:solidFill>
                <a:highlight>
                  <a:srgbClr val="FFFFFF"/>
                </a:highlight>
                <a:latin typeface="Spectral"/>
                <a:ea typeface="Spectral"/>
                <a:cs typeface="Spectral"/>
                <a:sym typeface="Spectral"/>
              </a:rPr>
              <a:t>The similarity can take values between -1 and +1. Smaller angles between vectors produce larger cosine values, indicating greater cosine similarity. For example:</a:t>
            </a:r>
            <a:endParaRPr sz="14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1000"/>
              </a:spcBef>
              <a:spcAft>
                <a:spcPts val="0"/>
              </a:spcAft>
              <a:buClr>
                <a:srgbClr val="FF0000"/>
              </a:buClr>
              <a:buSzPts val="1400"/>
              <a:buFont typeface="Spectral"/>
              <a:buNone/>
            </a:pPr>
            <a:r>
              <a:rPr lang="en" sz="1400">
                <a:solidFill>
                  <a:srgbClr val="FF0000"/>
                </a:solidFill>
                <a:highlight>
                  <a:srgbClr val="FFFFFF"/>
                </a:highlight>
                <a:latin typeface="Spectral"/>
                <a:ea typeface="Spectral"/>
                <a:cs typeface="Spectral"/>
                <a:sym typeface="Spectral"/>
              </a:rPr>
              <a:t>When two vectors have the same orientation, the angle between them is 0, and the cosine similarity is 1.</a:t>
            </a:r>
            <a:endParaRPr sz="14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1000"/>
              </a:spcBef>
              <a:spcAft>
                <a:spcPts val="0"/>
              </a:spcAft>
              <a:buClr>
                <a:srgbClr val="FF0000"/>
              </a:buClr>
              <a:buSzPts val="1400"/>
              <a:buFont typeface="Spectral"/>
              <a:buNone/>
            </a:pPr>
            <a:r>
              <a:rPr lang="en" sz="1400">
                <a:solidFill>
                  <a:srgbClr val="FF0000"/>
                </a:solidFill>
                <a:highlight>
                  <a:srgbClr val="FFFFFF"/>
                </a:highlight>
                <a:latin typeface="Spectral"/>
                <a:ea typeface="Spectral"/>
                <a:cs typeface="Spectral"/>
                <a:sym typeface="Spectral"/>
              </a:rPr>
              <a:t>Perpendicular vectors have a 90-degree angle between them and a cosine similarity of 0.</a:t>
            </a:r>
            <a:endParaRPr sz="14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1000"/>
              </a:spcBef>
              <a:spcAft>
                <a:spcPts val="0"/>
              </a:spcAft>
              <a:buClr>
                <a:srgbClr val="FF0000"/>
              </a:buClr>
              <a:buSzPts val="1400"/>
              <a:buFont typeface="Spectral"/>
              <a:buNone/>
            </a:pPr>
            <a:r>
              <a:rPr lang="en" sz="1400">
                <a:solidFill>
                  <a:srgbClr val="FF0000"/>
                </a:solidFill>
                <a:highlight>
                  <a:srgbClr val="FFFFFF"/>
                </a:highlight>
                <a:latin typeface="Spectral"/>
                <a:ea typeface="Spectral"/>
                <a:cs typeface="Spectral"/>
                <a:sym typeface="Spectral"/>
              </a:rPr>
              <a:t>Opposite vectors have an angle of 180 degrees between them and a cosine similarity of -1.</a:t>
            </a:r>
            <a:endParaRPr sz="1400">
              <a:solidFill>
                <a:srgbClr val="FF0000"/>
              </a:solidFill>
              <a:highlight>
                <a:srgbClr val="FFFFFF"/>
              </a:highlight>
              <a:latin typeface="Spectral"/>
              <a:ea typeface="Spectral"/>
              <a:cs typeface="Spectral"/>
              <a:sym typeface="Spectr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Application of Cosine </a:t>
            </a:r>
            <a:endParaRPr b="1">
              <a:solidFill>
                <a:srgbClr val="FF0000"/>
              </a:solidFill>
              <a:latin typeface="Spectral"/>
              <a:ea typeface="Spectral"/>
              <a:cs typeface="Spectral"/>
              <a:sym typeface="Spectral"/>
            </a:endParaRPr>
          </a:p>
        </p:txBody>
      </p:sp>
      <p:sp>
        <p:nvSpPr>
          <p:cNvPr id="296" name="Google Shape;296;p47"/>
          <p:cNvSpPr txBox="1"/>
          <p:nvPr>
            <p:ph idx="1" type="body"/>
          </p:nvPr>
        </p:nvSpPr>
        <p:spPr>
          <a:xfrm>
            <a:off x="311700" y="1152475"/>
            <a:ext cx="8520600" cy="384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Cosine Similarity is widely used in Data Science and Machine Learning applications. Examples include measuring the similarity of:</a:t>
            </a:r>
            <a:endParaRPr sz="1300">
              <a:solidFill>
                <a:srgbClr val="FF0000"/>
              </a:solidFill>
              <a:highlight>
                <a:srgbClr val="FFFFFF"/>
              </a:highlight>
              <a:latin typeface="Spectral"/>
              <a:ea typeface="Spectral"/>
              <a:cs typeface="Spectral"/>
              <a:sym typeface="Spectral"/>
            </a:endParaRPr>
          </a:p>
          <a:p>
            <a:pPr indent="-311150" lvl="0" marL="457200" rtl="0" algn="l">
              <a:lnSpc>
                <a:spcPct val="100000"/>
              </a:lnSpc>
              <a:spcBef>
                <a:spcPts val="0"/>
              </a:spcBef>
              <a:spcAft>
                <a:spcPts val="0"/>
              </a:spcAft>
              <a:buClr>
                <a:srgbClr val="FF0000"/>
              </a:buClr>
              <a:buSzPts val="1300"/>
              <a:buFont typeface="Spectral"/>
              <a:buChar char="●"/>
            </a:pPr>
            <a:r>
              <a:rPr lang="en" sz="1300">
                <a:solidFill>
                  <a:srgbClr val="FF0000"/>
                </a:solidFill>
                <a:highlight>
                  <a:srgbClr val="FFFFFF"/>
                </a:highlight>
                <a:latin typeface="Spectral"/>
                <a:ea typeface="Spectral"/>
                <a:cs typeface="Spectral"/>
                <a:sym typeface="Spectral"/>
              </a:rPr>
              <a:t>Documents in natural language processing</a:t>
            </a:r>
            <a:endParaRPr sz="1300">
              <a:solidFill>
                <a:srgbClr val="FF0000"/>
              </a:solidFill>
              <a:highlight>
                <a:srgbClr val="FFFFFF"/>
              </a:highlight>
              <a:latin typeface="Spectral"/>
              <a:ea typeface="Spectral"/>
              <a:cs typeface="Spectral"/>
              <a:sym typeface="Spectral"/>
            </a:endParaRPr>
          </a:p>
          <a:p>
            <a:pPr indent="-311150" lvl="0" marL="457200" rtl="0" algn="l">
              <a:lnSpc>
                <a:spcPct val="100000"/>
              </a:lnSpc>
              <a:spcBef>
                <a:spcPts val="0"/>
              </a:spcBef>
              <a:spcAft>
                <a:spcPts val="0"/>
              </a:spcAft>
              <a:buClr>
                <a:srgbClr val="FF0000"/>
              </a:buClr>
              <a:buSzPts val="1300"/>
              <a:buFont typeface="Spectral"/>
              <a:buChar char="●"/>
            </a:pPr>
            <a:r>
              <a:rPr lang="en" sz="1300">
                <a:solidFill>
                  <a:srgbClr val="FF0000"/>
                </a:solidFill>
                <a:highlight>
                  <a:srgbClr val="FFFFFF"/>
                </a:highlight>
                <a:latin typeface="Spectral"/>
                <a:ea typeface="Spectral"/>
                <a:cs typeface="Spectral"/>
                <a:sym typeface="Spectral"/>
              </a:rPr>
              <a:t>Movies, books, videos, or users in recommendation system</a:t>
            </a:r>
            <a:r>
              <a:rPr lang="en" sz="1300">
                <a:solidFill>
                  <a:srgbClr val="FF0000"/>
                </a:solidFill>
                <a:highlight>
                  <a:srgbClr val="FFFFFF"/>
                </a:highlight>
                <a:latin typeface="Spectral"/>
                <a:ea typeface="Spectral"/>
                <a:cs typeface="Spectral"/>
                <a:sym typeface="Spectral"/>
              </a:rPr>
              <a:t>s</a:t>
            </a:r>
            <a:endParaRPr sz="1300">
              <a:solidFill>
                <a:srgbClr val="FF0000"/>
              </a:solidFill>
              <a:highlight>
                <a:srgbClr val="FFFFFF"/>
              </a:highlight>
              <a:latin typeface="Spectral"/>
              <a:ea typeface="Spectral"/>
              <a:cs typeface="Spectral"/>
              <a:sym typeface="Spectral"/>
            </a:endParaRPr>
          </a:p>
          <a:p>
            <a:pPr indent="-311150" lvl="0" marL="457200" rtl="0" algn="l">
              <a:lnSpc>
                <a:spcPct val="100000"/>
              </a:lnSpc>
              <a:spcBef>
                <a:spcPts val="0"/>
              </a:spcBef>
              <a:spcAft>
                <a:spcPts val="0"/>
              </a:spcAft>
              <a:buClr>
                <a:srgbClr val="FF0000"/>
              </a:buClr>
              <a:buSzPts val="1300"/>
              <a:buFont typeface="Spectral"/>
              <a:buChar char="●"/>
            </a:pPr>
            <a:r>
              <a:rPr lang="en" sz="1300">
                <a:solidFill>
                  <a:srgbClr val="FF0000"/>
                </a:solidFill>
                <a:highlight>
                  <a:srgbClr val="FFFFFF"/>
                </a:highlight>
                <a:latin typeface="Spectral"/>
                <a:ea typeface="Spectral"/>
                <a:cs typeface="Spectral"/>
                <a:sym typeface="Spectral"/>
              </a:rPr>
              <a:t>Images in computer vision.</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Example</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Suppose that our goal is to calculate the cosine similarity of the two documents given below.</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Clr>
                <a:schemeClr val="dk1"/>
              </a:buClr>
              <a:buSzPts val="1100"/>
              <a:buFont typeface="Arial"/>
              <a:buNone/>
            </a:pPr>
            <a:r>
              <a:t/>
            </a:r>
            <a:endParaRPr sz="13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0"/>
              </a:spcBef>
              <a:spcAft>
                <a:spcPts val="0"/>
              </a:spcAft>
              <a:buClr>
                <a:srgbClr val="FF0000"/>
              </a:buClr>
              <a:buSzPts val="1300"/>
              <a:buFont typeface="Spectral"/>
              <a:buNone/>
            </a:pPr>
            <a:r>
              <a:rPr lang="en" sz="1300">
                <a:solidFill>
                  <a:srgbClr val="FF0000"/>
                </a:solidFill>
                <a:highlight>
                  <a:srgbClr val="FFFFFF"/>
                </a:highlight>
                <a:latin typeface="Spectral"/>
                <a:ea typeface="Spectral"/>
                <a:cs typeface="Spectral"/>
                <a:sym typeface="Spectral"/>
              </a:rPr>
              <a:t>Document 1 = 'the best data science course'</a:t>
            </a:r>
            <a:endParaRPr sz="13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0"/>
              </a:spcBef>
              <a:spcAft>
                <a:spcPts val="0"/>
              </a:spcAft>
              <a:buClr>
                <a:srgbClr val="FF0000"/>
              </a:buClr>
              <a:buSzPts val="1300"/>
              <a:buFont typeface="Spectral"/>
              <a:buNone/>
            </a:pPr>
            <a:r>
              <a:rPr lang="en" sz="1300">
                <a:solidFill>
                  <a:srgbClr val="FF0000"/>
                </a:solidFill>
                <a:highlight>
                  <a:srgbClr val="FFFFFF"/>
                </a:highlight>
                <a:latin typeface="Spectral"/>
                <a:ea typeface="Spectral"/>
                <a:cs typeface="Spectral"/>
                <a:sym typeface="Spectral"/>
              </a:rPr>
              <a:t>Document 2 = 'data science is popular'</a:t>
            </a:r>
            <a:endParaRPr sz="1300">
              <a:solidFill>
                <a:srgbClr val="FF0000"/>
              </a:solidFill>
              <a:highlight>
                <a:srgbClr val="FFFFFF"/>
              </a:highlight>
              <a:latin typeface="Spectral"/>
              <a:ea typeface="Spectral"/>
              <a:cs typeface="Spectral"/>
              <a:sym typeface="Spectral"/>
            </a:endParaRPr>
          </a:p>
          <a:p>
            <a:pPr indent="-228600" lvl="0" marL="457200" rtl="0" algn="l">
              <a:lnSpc>
                <a:spcPct val="100000"/>
              </a:lnSpc>
              <a:spcBef>
                <a:spcPts val="0"/>
              </a:spcBef>
              <a:spcAft>
                <a:spcPts val="0"/>
              </a:spcAft>
              <a:buClr>
                <a:srgbClr val="FF0000"/>
              </a:buClr>
              <a:buSzPts val="1300"/>
              <a:buFont typeface="Spectral"/>
              <a:buNone/>
            </a:pPr>
            <a:r>
              <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A</a:t>
            </a:r>
            <a:r>
              <a:rPr lang="en" sz="1300">
                <a:solidFill>
                  <a:srgbClr val="FF0000"/>
                </a:solidFill>
                <a:highlight>
                  <a:srgbClr val="FFFFFF"/>
                </a:highlight>
                <a:latin typeface="Spectral"/>
                <a:ea typeface="Spectral"/>
                <a:cs typeface="Spectral"/>
                <a:sym typeface="Spectral"/>
              </a:rPr>
              <a:t>fter creating a word table from the documents, the documents can be represented by the following vectors:</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	D1 = [1, 1, 1, 1, 1, 0, 0]</a:t>
            </a:r>
            <a:endParaRPr sz="13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300">
                <a:solidFill>
                  <a:srgbClr val="FF0000"/>
                </a:solidFill>
                <a:highlight>
                  <a:srgbClr val="FFFFFF"/>
                </a:highlight>
                <a:latin typeface="Spectral"/>
                <a:ea typeface="Spectral"/>
                <a:cs typeface="Spectral"/>
                <a:sym typeface="Spectral"/>
              </a:rPr>
              <a:t>	D2 = [0, 0, 1, 1, 0, 1, 1]</a:t>
            </a:r>
            <a:endParaRPr sz="1300">
              <a:solidFill>
                <a:srgbClr val="FF0000"/>
              </a:solidFill>
              <a:highlight>
                <a:srgbClr val="FFFFFF"/>
              </a:highlight>
              <a:latin typeface="Spectral"/>
              <a:ea typeface="Spectral"/>
              <a:cs typeface="Spectral"/>
              <a:sym typeface="Spectr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Continuation</a:t>
            </a:r>
            <a:endParaRPr b="1">
              <a:solidFill>
                <a:srgbClr val="FF0000"/>
              </a:solidFill>
              <a:latin typeface="Spectral"/>
              <a:ea typeface="Spectral"/>
              <a:cs typeface="Spectral"/>
              <a:sym typeface="Spectral"/>
            </a:endParaRPr>
          </a:p>
        </p:txBody>
      </p:sp>
      <p:sp>
        <p:nvSpPr>
          <p:cNvPr id="302" name="Google Shape;30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Using these two vectors we can calculate cosine similarity. First, we calculate the dot product of the vectors:</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D1.D2 = 1*0+1*0+1*1+1*1+1*0+0*1+0*1 = 2</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Second, we calculate the magnitude of the vectors:</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D2 = sqrt([0^2 + 0^2 + 1^2 + 1^2 + 0^2 + 1^2 + 1^2])</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D1 = sqrt([1^2 + 1^2 + 1^2 + 1^2 + 1^2 + 0^2 + 0^2])</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The angle between the vectors is calculated as:</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a:solidFill>
                  <a:srgbClr val="FF0000"/>
                </a:solidFill>
                <a:highlight>
                  <a:srgbClr val="FFFFFF"/>
                </a:highlight>
                <a:latin typeface="Spectral"/>
                <a:ea typeface="Spectral"/>
                <a:cs typeface="Spectral"/>
                <a:sym typeface="Spectral"/>
              </a:rPr>
              <a:t>cos(</a:t>
            </a:r>
            <a:r>
              <a:rPr lang="en" sz="1100" strike="sngStrike">
                <a:solidFill>
                  <a:srgbClr val="FF0000"/>
                </a:solidFill>
                <a:highlight>
                  <a:srgbClr val="FFFFFF"/>
                </a:highlight>
                <a:latin typeface="Spectral"/>
                <a:ea typeface="Spectral"/>
                <a:cs typeface="Spectral"/>
                <a:sym typeface="Spectral"/>
              </a:rPr>
              <a:t>0</a:t>
            </a:r>
            <a:r>
              <a:rPr lang="en" sz="1100">
                <a:solidFill>
                  <a:srgbClr val="FF0000"/>
                </a:solidFill>
                <a:highlight>
                  <a:srgbClr val="FFFFFF"/>
                </a:highlight>
                <a:latin typeface="Spectral"/>
                <a:ea typeface="Spectral"/>
                <a:cs typeface="Spectral"/>
                <a:sym typeface="Spectral"/>
              </a:rPr>
              <a:t>) = 0.44721</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strike="sngStrike">
                <a:solidFill>
                  <a:srgbClr val="FF0000"/>
                </a:solidFill>
                <a:highlight>
                  <a:srgbClr val="FFFFFF"/>
                </a:highlight>
                <a:latin typeface="Spectral"/>
                <a:ea typeface="Spectral"/>
                <a:cs typeface="Spectral"/>
                <a:sym typeface="Spectral"/>
              </a:rPr>
              <a:t>0</a:t>
            </a:r>
            <a:r>
              <a:rPr lang="en" sz="1100">
                <a:solidFill>
                  <a:srgbClr val="FF0000"/>
                </a:solidFill>
                <a:highlight>
                  <a:srgbClr val="FFFFFF"/>
                </a:highlight>
                <a:latin typeface="Spectral"/>
                <a:ea typeface="Spectral"/>
                <a:cs typeface="Spectral"/>
                <a:sym typeface="Spectral"/>
              </a:rPr>
              <a:t> = arccos(0.44721)</a:t>
            </a:r>
            <a:endParaRPr sz="1100">
              <a:solidFill>
                <a:srgbClr val="FF0000"/>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 sz="1100" strike="sngStrike">
                <a:solidFill>
                  <a:srgbClr val="FF0000"/>
                </a:solidFill>
                <a:highlight>
                  <a:srgbClr val="FFFFFF"/>
                </a:highlight>
                <a:latin typeface="Spectral"/>
                <a:ea typeface="Spectral"/>
                <a:cs typeface="Spectral"/>
                <a:sym typeface="Spectral"/>
              </a:rPr>
              <a:t>0</a:t>
            </a:r>
            <a:r>
              <a:rPr lang="en" sz="1100">
                <a:solidFill>
                  <a:srgbClr val="FF0000"/>
                </a:solidFill>
                <a:highlight>
                  <a:srgbClr val="FFFFFF"/>
                </a:highlight>
                <a:latin typeface="Spectral"/>
                <a:ea typeface="Spectral"/>
                <a:cs typeface="Spectral"/>
                <a:sym typeface="Spectral"/>
              </a:rPr>
              <a:t> = 63.435</a:t>
            </a:r>
            <a:endParaRPr sz="1100">
              <a:solidFill>
                <a:srgbClr val="FF0000"/>
              </a:solidFill>
              <a:highlight>
                <a:srgbClr val="FFFFFF"/>
              </a:highlight>
              <a:latin typeface="Spectral"/>
              <a:ea typeface="Spectral"/>
              <a:cs typeface="Spectral"/>
              <a:sym typeface="Spectral"/>
            </a:endParaRPr>
          </a:p>
        </p:txBody>
      </p:sp>
      <p:pic>
        <p:nvPicPr>
          <p:cNvPr id="303" name="Google Shape;303;p48"/>
          <p:cNvPicPr preferRelativeResize="0"/>
          <p:nvPr/>
        </p:nvPicPr>
        <p:blipFill>
          <a:blip r:embed="rId3">
            <a:alphaModFix/>
          </a:blip>
          <a:stretch>
            <a:fillRect/>
          </a:stretch>
        </p:blipFill>
        <p:spPr>
          <a:xfrm>
            <a:off x="445625" y="2140850"/>
            <a:ext cx="3581400" cy="1276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Exercise </a:t>
            </a:r>
            <a:endParaRPr b="1">
              <a:solidFill>
                <a:srgbClr val="FF0000"/>
              </a:solidFill>
              <a:latin typeface="Spectral"/>
              <a:ea typeface="Spectral"/>
              <a:cs typeface="Spectral"/>
              <a:sym typeface="Spectral"/>
            </a:endParaRPr>
          </a:p>
        </p:txBody>
      </p:sp>
      <p:sp>
        <p:nvSpPr>
          <p:cNvPr id="309" name="Google Shape;30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0000"/>
              </a:buClr>
              <a:buSzPts val="1400"/>
              <a:buFont typeface="Spectral"/>
              <a:buAutoNum type="arabicPeriod"/>
            </a:pPr>
            <a:r>
              <a:rPr lang="en" sz="1400">
                <a:solidFill>
                  <a:srgbClr val="FF0000"/>
                </a:solidFill>
                <a:latin typeface="Spectral"/>
                <a:ea typeface="Spectral"/>
                <a:cs typeface="Spectral"/>
                <a:sym typeface="Spectral"/>
              </a:rPr>
              <a:t>What is the similarity between the following set of documents:</a:t>
            </a:r>
            <a:endParaRPr sz="1400">
              <a:solidFill>
                <a:srgbClr val="FF0000"/>
              </a:solidFill>
              <a:latin typeface="Spectral"/>
              <a:ea typeface="Spectral"/>
              <a:cs typeface="Spectral"/>
              <a:sym typeface="Spectral"/>
            </a:endParaRPr>
          </a:p>
          <a:p>
            <a:pPr indent="0" lvl="0" marL="914400" rtl="0" algn="l">
              <a:spcBef>
                <a:spcPts val="0"/>
              </a:spcBef>
              <a:spcAft>
                <a:spcPts val="0"/>
              </a:spcAft>
              <a:buNone/>
            </a:pPr>
            <a:r>
              <a:rPr lang="en" sz="1400">
                <a:solidFill>
                  <a:srgbClr val="FF0000"/>
                </a:solidFill>
                <a:latin typeface="Spectral"/>
                <a:ea typeface="Spectral"/>
                <a:cs typeface="Spectral"/>
                <a:sym typeface="Spectral"/>
              </a:rPr>
              <a:t>Document1 = “The students are all </a:t>
            </a:r>
            <a:r>
              <a:rPr lang="en" sz="1400">
                <a:solidFill>
                  <a:srgbClr val="FF0000"/>
                </a:solidFill>
                <a:latin typeface="Spectral"/>
                <a:ea typeface="Spectral"/>
                <a:cs typeface="Spectral"/>
                <a:sym typeface="Spectral"/>
              </a:rPr>
              <a:t>interested</a:t>
            </a:r>
            <a:r>
              <a:rPr lang="en" sz="1400">
                <a:solidFill>
                  <a:srgbClr val="FF0000"/>
                </a:solidFill>
                <a:latin typeface="Spectral"/>
                <a:ea typeface="Spectral"/>
                <a:cs typeface="Spectral"/>
                <a:sym typeface="Spectral"/>
              </a:rPr>
              <a:t> in the class </a:t>
            </a:r>
            <a:r>
              <a:rPr lang="en" sz="1400">
                <a:solidFill>
                  <a:srgbClr val="FF0000"/>
                </a:solidFill>
                <a:latin typeface="Spectral"/>
                <a:ea typeface="Spectral"/>
                <a:cs typeface="Spectral"/>
                <a:sym typeface="Spectral"/>
              </a:rPr>
              <a:t>despite</a:t>
            </a:r>
            <a:r>
              <a:rPr lang="en" sz="1400">
                <a:solidFill>
                  <a:srgbClr val="FF0000"/>
                </a:solidFill>
                <a:latin typeface="Spectral"/>
                <a:ea typeface="Spectral"/>
                <a:cs typeface="Spectral"/>
                <a:sym typeface="Spectral"/>
              </a:rPr>
              <a:t> the fact some of the terms are new”</a:t>
            </a:r>
            <a:endParaRPr sz="1400">
              <a:solidFill>
                <a:srgbClr val="FF0000"/>
              </a:solidFill>
              <a:latin typeface="Spectral"/>
              <a:ea typeface="Spectral"/>
              <a:cs typeface="Spectral"/>
              <a:sym typeface="Spectral"/>
            </a:endParaRPr>
          </a:p>
          <a:p>
            <a:pPr indent="0" lvl="0" marL="914400" rtl="0" algn="l">
              <a:spcBef>
                <a:spcPts val="0"/>
              </a:spcBef>
              <a:spcAft>
                <a:spcPts val="0"/>
              </a:spcAft>
              <a:buNone/>
            </a:pPr>
            <a:r>
              <a:rPr lang="en" sz="1400">
                <a:solidFill>
                  <a:srgbClr val="FF0000"/>
                </a:solidFill>
                <a:latin typeface="Spectral"/>
                <a:ea typeface="Spectral"/>
                <a:cs typeface="Spectral"/>
                <a:sym typeface="Spectral"/>
              </a:rPr>
              <a:t>Document2 = “The course is new and </a:t>
            </a:r>
            <a:r>
              <a:rPr lang="en" sz="1400">
                <a:solidFill>
                  <a:srgbClr val="FF0000"/>
                </a:solidFill>
                <a:latin typeface="Spectral"/>
                <a:ea typeface="Spectral"/>
                <a:cs typeface="Spectral"/>
                <a:sym typeface="Spectral"/>
              </a:rPr>
              <a:t>quite</a:t>
            </a:r>
            <a:r>
              <a:rPr lang="en" sz="1400">
                <a:solidFill>
                  <a:srgbClr val="FF0000"/>
                </a:solidFill>
                <a:latin typeface="Spectral"/>
                <a:ea typeface="Spectral"/>
                <a:cs typeface="Spectral"/>
                <a:sym typeface="Spectral"/>
              </a:rPr>
              <a:t> interesting so </a:t>
            </a:r>
            <a:r>
              <a:rPr lang="en" sz="1400">
                <a:solidFill>
                  <a:srgbClr val="FF0000"/>
                </a:solidFill>
                <a:latin typeface="Spectral"/>
                <a:ea typeface="Spectral"/>
                <a:cs typeface="Spectral"/>
                <a:sym typeface="Spectral"/>
              </a:rPr>
              <a:t>everybody</a:t>
            </a:r>
            <a:r>
              <a:rPr lang="en" sz="1400">
                <a:solidFill>
                  <a:srgbClr val="FF0000"/>
                </a:solidFill>
                <a:latin typeface="Spectral"/>
                <a:ea typeface="Spectral"/>
                <a:cs typeface="Spectral"/>
                <a:sym typeface="Spectral"/>
              </a:rPr>
              <a:t> wants to understand the basics” </a:t>
            </a:r>
            <a:endParaRPr sz="1400">
              <a:solidFill>
                <a:srgbClr val="FF0000"/>
              </a:solidFill>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AutoNum type="arabicPeriod"/>
            </a:pPr>
            <a:r>
              <a:rPr lang="en" sz="1400">
                <a:solidFill>
                  <a:srgbClr val="FF0000"/>
                </a:solidFill>
                <a:latin typeface="Spectral"/>
                <a:ea typeface="Spectral"/>
                <a:cs typeface="Spectral"/>
                <a:sym typeface="Spectral"/>
              </a:rPr>
              <a:t>Assuming you intend moving from sabo yaba to victoria island and you have two route:</a:t>
            </a:r>
            <a:endParaRPr sz="1400">
              <a:solidFill>
                <a:srgbClr val="FF0000"/>
              </a:solidFill>
              <a:latin typeface="Spectral"/>
              <a:ea typeface="Spectral"/>
              <a:cs typeface="Spectral"/>
              <a:sym typeface="Spectral"/>
            </a:endParaRPr>
          </a:p>
          <a:p>
            <a:pPr indent="0" lvl="0" marL="457200" rtl="0" algn="l">
              <a:spcBef>
                <a:spcPts val="0"/>
              </a:spcBef>
              <a:spcAft>
                <a:spcPts val="0"/>
              </a:spcAft>
              <a:buNone/>
            </a:pPr>
            <a:r>
              <a:rPr lang="en" sz="1400">
                <a:solidFill>
                  <a:srgbClr val="FF0000"/>
                </a:solidFill>
                <a:latin typeface="Spectral"/>
                <a:ea typeface="Spectral"/>
                <a:cs typeface="Spectral"/>
                <a:sym typeface="Spectral"/>
              </a:rPr>
              <a:t>	</a:t>
            </a:r>
            <a:r>
              <a:rPr lang="en" sz="1400">
                <a:solidFill>
                  <a:srgbClr val="FF0000"/>
                </a:solidFill>
                <a:latin typeface="Spectral"/>
                <a:ea typeface="Spectral"/>
                <a:cs typeface="Spectral"/>
                <a:sym typeface="Spectral"/>
              </a:rPr>
              <a:t>r</a:t>
            </a:r>
            <a:r>
              <a:rPr lang="en" sz="1400">
                <a:solidFill>
                  <a:srgbClr val="FF0000"/>
                </a:solidFill>
                <a:latin typeface="Spectral"/>
                <a:ea typeface="Spectral"/>
                <a:cs typeface="Spectral"/>
                <a:sym typeface="Spectral"/>
              </a:rPr>
              <a:t>outeA = [23, 10, 12, 24]</a:t>
            </a:r>
            <a:endParaRPr sz="1400">
              <a:solidFill>
                <a:srgbClr val="FF0000"/>
              </a:solidFill>
              <a:latin typeface="Spectral"/>
              <a:ea typeface="Spectral"/>
              <a:cs typeface="Spectral"/>
              <a:sym typeface="Spectral"/>
            </a:endParaRPr>
          </a:p>
          <a:p>
            <a:pPr indent="0" lvl="0" marL="457200" rtl="0" algn="l">
              <a:spcBef>
                <a:spcPts val="0"/>
              </a:spcBef>
              <a:spcAft>
                <a:spcPts val="0"/>
              </a:spcAft>
              <a:buNone/>
            </a:pPr>
            <a:r>
              <a:rPr lang="en" sz="1400">
                <a:solidFill>
                  <a:srgbClr val="FF0000"/>
                </a:solidFill>
                <a:latin typeface="Spectral"/>
                <a:ea typeface="Spectral"/>
                <a:cs typeface="Spectral"/>
                <a:sym typeface="Spectral"/>
              </a:rPr>
              <a:t>	routeB = [45, 16, 18, 88]</a:t>
            </a:r>
            <a:endParaRPr sz="1400">
              <a:solidFill>
                <a:srgbClr val="FF0000"/>
              </a:solidFill>
              <a:latin typeface="Spectral"/>
              <a:ea typeface="Spectral"/>
              <a:cs typeface="Spectral"/>
              <a:sym typeface="Spectral"/>
            </a:endParaRPr>
          </a:p>
          <a:p>
            <a:pPr indent="0" lvl="0" marL="457200" rtl="0" algn="l">
              <a:spcBef>
                <a:spcPts val="0"/>
              </a:spcBef>
              <a:spcAft>
                <a:spcPts val="0"/>
              </a:spcAft>
              <a:buNone/>
            </a:pPr>
            <a:r>
              <a:rPr lang="en" sz="1400">
                <a:solidFill>
                  <a:srgbClr val="FF0000"/>
                </a:solidFill>
                <a:latin typeface="Spectral"/>
                <a:ea typeface="Spectral"/>
                <a:cs typeface="Spectral"/>
                <a:sym typeface="Spectral"/>
              </a:rPr>
              <a:t>What is the best and optimal route to follow to get to your destination quickly?</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t/>
            </a:r>
            <a:endParaRPr sz="1400">
              <a:solidFill>
                <a:srgbClr val="FF0000"/>
              </a:solidFill>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50"/>
          <p:cNvPicPr preferRelativeResize="0"/>
          <p:nvPr/>
        </p:nvPicPr>
        <p:blipFill rotWithShape="1">
          <a:blip r:embed="rId3">
            <a:alphaModFix/>
          </a:blip>
          <a:srcRect b="10679" l="16900" r="10750" t="16914"/>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Feature Scaling</a:t>
            </a:r>
            <a:endParaRPr b="1">
              <a:solidFill>
                <a:srgbClr val="FF0000"/>
              </a:solidFill>
              <a:latin typeface="Spectral"/>
              <a:ea typeface="Spectral"/>
              <a:cs typeface="Spectral"/>
              <a:sym typeface="Spectra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Feature scaling in machine learning is one of the most critical steps during the pre-processing of data before creating a machine learning model. Scaling can make a difference between a weak machine learning model and a better one.</a:t>
            </a:r>
            <a:endParaRPr sz="1400">
              <a:solidFill>
                <a:srgbClr val="FF0000"/>
              </a:solidFill>
              <a:latin typeface="Spectral"/>
              <a:ea typeface="Spectral"/>
              <a:cs typeface="Spectral"/>
              <a:sym typeface="Spectral"/>
            </a:endParaRPr>
          </a:p>
        </p:txBody>
      </p:sp>
      <p:pic>
        <p:nvPicPr>
          <p:cNvPr id="77" name="Google Shape;77;p16"/>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solidFill>
                  <a:srgbClr val="FF0000"/>
                </a:solidFill>
                <a:highlight>
                  <a:schemeClr val="lt1"/>
                </a:highlight>
                <a:latin typeface="Spectral"/>
                <a:ea typeface="Spectral"/>
                <a:cs typeface="Spectral"/>
                <a:sym typeface="Spectral"/>
              </a:rPr>
              <a:t>Normalization </a:t>
            </a:r>
            <a:endParaRPr sz="2911">
              <a:solidFill>
                <a:srgbClr val="FF0000"/>
              </a:solidFill>
              <a:latin typeface="Spectral"/>
              <a:ea typeface="Spectral"/>
              <a:cs typeface="Spectral"/>
              <a:sym typeface="Spectral"/>
            </a:endParaRPr>
          </a:p>
        </p:txBody>
      </p:sp>
      <p:sp>
        <p:nvSpPr>
          <p:cNvPr id="83" name="Google Shape;83;p17"/>
          <p:cNvSpPr txBox="1"/>
          <p:nvPr>
            <p:ph idx="1" type="body"/>
          </p:nvPr>
        </p:nvSpPr>
        <p:spPr>
          <a:xfrm>
            <a:off x="311700" y="1152475"/>
            <a:ext cx="8520600" cy="375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400">
                <a:solidFill>
                  <a:srgbClr val="FF0000"/>
                </a:solidFill>
                <a:highlight>
                  <a:schemeClr val="lt1"/>
                </a:highlight>
                <a:latin typeface="Spectral"/>
                <a:ea typeface="Spectral"/>
                <a:cs typeface="Spectral"/>
                <a:sym typeface="Spectral"/>
              </a:rPr>
              <a:t>Normalization is used when we want to bound our values between two numbers, typically, between [0,1] or [-1,1]. While Standardization transforms the data to have zero mean and a variance of 1, they make our data </a:t>
            </a:r>
            <a:r>
              <a:rPr b="1" lang="en" sz="1400">
                <a:solidFill>
                  <a:srgbClr val="FF0000"/>
                </a:solidFill>
                <a:highlight>
                  <a:schemeClr val="lt1"/>
                </a:highlight>
                <a:latin typeface="Spectral"/>
                <a:ea typeface="Spectral"/>
                <a:cs typeface="Spectral"/>
                <a:sym typeface="Spectral"/>
              </a:rPr>
              <a:t>unitless</a:t>
            </a:r>
            <a:r>
              <a:rPr lang="en" sz="1400">
                <a:solidFill>
                  <a:srgbClr val="FF0000"/>
                </a:solidFill>
                <a:highlight>
                  <a:schemeClr val="lt1"/>
                </a:highlight>
                <a:latin typeface="Spectral"/>
                <a:ea typeface="Spectral"/>
                <a:cs typeface="Spectral"/>
                <a:sym typeface="Spectral"/>
              </a:rPr>
              <a:t>. The graph below shows how data looks after scaling in the X-Y plane.</a:t>
            </a:r>
            <a:endParaRPr sz="1400">
              <a:solidFill>
                <a:srgbClr val="FF0000"/>
              </a:solidFill>
              <a:latin typeface="Spectral"/>
              <a:ea typeface="Spectral"/>
              <a:cs typeface="Spectral"/>
              <a:sym typeface="Spectral"/>
            </a:endParaRPr>
          </a:p>
        </p:txBody>
      </p:sp>
      <p:pic>
        <p:nvPicPr>
          <p:cNvPr id="84" name="Google Shape;84;p17"/>
          <p:cNvPicPr preferRelativeResize="0"/>
          <p:nvPr/>
        </p:nvPicPr>
        <p:blipFill>
          <a:blip r:embed="rId3">
            <a:alphaModFix/>
          </a:blip>
          <a:stretch>
            <a:fillRect/>
          </a:stretch>
        </p:blipFill>
        <p:spPr>
          <a:xfrm>
            <a:off x="2684975" y="2194775"/>
            <a:ext cx="3849176" cy="2598350"/>
          </a:xfrm>
          <a:prstGeom prst="rect">
            <a:avLst/>
          </a:prstGeom>
          <a:noFill/>
          <a:ln>
            <a:noFill/>
          </a:ln>
        </p:spPr>
      </p:pic>
      <p:pic>
        <p:nvPicPr>
          <p:cNvPr id="85" name="Google Shape;85;p17"/>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b="1" lang="en" sz="2400">
                <a:solidFill>
                  <a:srgbClr val="FF0000"/>
                </a:solidFill>
                <a:highlight>
                  <a:schemeClr val="lt1"/>
                </a:highlight>
                <a:latin typeface="Spectral"/>
                <a:ea typeface="Spectral"/>
                <a:cs typeface="Spectral"/>
                <a:sym typeface="Spectral"/>
              </a:rPr>
              <a:t>Why do we need scaling?</a:t>
            </a:r>
            <a:endParaRPr>
              <a:solidFill>
                <a:srgbClr val="FF0000"/>
              </a:solidFill>
              <a:latin typeface="Spectral"/>
              <a:ea typeface="Spectral"/>
              <a:cs typeface="Spectral"/>
              <a:sym typeface="Spectra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For our Machine learning algorithm all it’s sees is number — if for instance there is a vast difference in the range say few ranging in thousands and few ranging in the tens, and it makes the underlying assumption that higher ranging numbers have superiority of some sort. So these more significant number starts playing a more decisive role while training the model which at the end will result in biases of the model.</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1200"/>
              </a:spcBef>
              <a:spcAft>
                <a:spcPts val="0"/>
              </a:spcAft>
              <a:buNone/>
            </a:pPr>
            <a:r>
              <a:rPr lang="en" sz="1400">
                <a:solidFill>
                  <a:srgbClr val="FF0000"/>
                </a:solidFill>
                <a:highlight>
                  <a:schemeClr val="lt1"/>
                </a:highlight>
                <a:latin typeface="Spectral"/>
                <a:ea typeface="Spectral"/>
                <a:cs typeface="Spectral"/>
                <a:sym typeface="Spectral"/>
              </a:rPr>
              <a:t>The machine learning algorithm works on numbers and does not know what that number represents. A weight of 10 grams and a price of 10 dollars represents completely two different things — which is a no brainer for humans, but for a model as a feature, it treats both as same.</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1200"/>
              </a:spcBef>
              <a:spcAft>
                <a:spcPts val="1200"/>
              </a:spcAft>
              <a:buClr>
                <a:schemeClr val="dk1"/>
              </a:buClr>
              <a:buSzPts val="1100"/>
              <a:buFont typeface="Arial"/>
              <a:buNone/>
            </a:pPr>
            <a:r>
              <a:t/>
            </a:r>
            <a:endParaRPr sz="1400">
              <a:solidFill>
                <a:srgbClr val="FF0000"/>
              </a:solidFill>
              <a:highlight>
                <a:schemeClr val="lt1"/>
              </a:highlight>
              <a:latin typeface="Spectral"/>
              <a:ea typeface="Spectral"/>
              <a:cs typeface="Spectral"/>
              <a:sym typeface="Spectral"/>
            </a:endParaRPr>
          </a:p>
        </p:txBody>
      </p:sp>
      <p:pic>
        <p:nvPicPr>
          <p:cNvPr id="92" name="Google Shape;92;p18"/>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b="1" lang="en" sz="2400">
                <a:solidFill>
                  <a:srgbClr val="FF0000"/>
                </a:solidFill>
                <a:highlight>
                  <a:schemeClr val="lt1"/>
                </a:highlight>
                <a:latin typeface="Spectral"/>
                <a:ea typeface="Spectral"/>
                <a:cs typeface="Spectral"/>
                <a:sym typeface="Spectral"/>
              </a:rPr>
              <a:t>Why do we need scaling?</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Suppose we have two features of weight and price, as in the below table. The “Weight” cannot have a meaningful comparison with the “Price.” So the assumption algorithm makes that since “Weight” &gt; “Price,” thus “Weight,” is more important than “Price.”</a:t>
            </a:r>
            <a:endParaRPr/>
          </a:p>
        </p:txBody>
      </p:sp>
      <p:pic>
        <p:nvPicPr>
          <p:cNvPr id="99" name="Google Shape;99;p19"/>
          <p:cNvPicPr preferRelativeResize="0"/>
          <p:nvPr/>
        </p:nvPicPr>
        <p:blipFill>
          <a:blip r:embed="rId3">
            <a:alphaModFix/>
          </a:blip>
          <a:stretch>
            <a:fillRect/>
          </a:stretch>
        </p:blipFill>
        <p:spPr>
          <a:xfrm>
            <a:off x="1081700" y="2151200"/>
            <a:ext cx="4916951" cy="2437400"/>
          </a:xfrm>
          <a:prstGeom prst="rect">
            <a:avLst/>
          </a:prstGeom>
          <a:noFill/>
          <a:ln>
            <a:noFill/>
          </a:ln>
        </p:spPr>
      </p:pic>
      <p:pic>
        <p:nvPicPr>
          <p:cNvPr id="100" name="Google Shape;100;p19"/>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b="1" lang="en" sz="2400">
                <a:solidFill>
                  <a:srgbClr val="FF0000"/>
                </a:solidFill>
                <a:highlight>
                  <a:schemeClr val="lt1"/>
                </a:highlight>
                <a:latin typeface="Spectral"/>
                <a:ea typeface="Spectral"/>
                <a:cs typeface="Spectral"/>
                <a:sym typeface="Spectral"/>
              </a:rPr>
              <a:t>Why do we need scaling?</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3200"/>
              </a:spcBef>
              <a:spcAft>
                <a:spcPts val="0"/>
              </a:spcAft>
              <a:buClr>
                <a:schemeClr val="dk1"/>
              </a:buClr>
              <a:buSzPts val="1100"/>
              <a:buFont typeface="Arial"/>
              <a:buNone/>
            </a:pPr>
            <a:r>
              <a:rPr lang="en" sz="1400">
                <a:solidFill>
                  <a:srgbClr val="FF0000"/>
                </a:solidFill>
                <a:highlight>
                  <a:schemeClr val="lt1"/>
                </a:highlight>
                <a:latin typeface="Spectral"/>
                <a:ea typeface="Spectral"/>
                <a:cs typeface="Spectral"/>
                <a:sym typeface="Spectral"/>
              </a:rPr>
              <a:t>So these more significant number starts playing a more decisive role while training the model. Thus feature scaling is needed to bring every feature in the same footing without any upfront importance. Interestingly, if we convert the weight to “Kg,” then “Price” becomes dominant.</a:t>
            </a:r>
            <a:endParaRPr sz="1400">
              <a:solidFill>
                <a:srgbClr val="FF0000"/>
              </a:solidFill>
              <a:highlight>
                <a:schemeClr val="lt1"/>
              </a:highlight>
              <a:latin typeface="Spectral"/>
              <a:ea typeface="Spectral"/>
              <a:cs typeface="Spectral"/>
              <a:sym typeface="Spectral"/>
            </a:endParaRPr>
          </a:p>
          <a:p>
            <a:pPr indent="0" lvl="0" marL="0" rtl="0" algn="just">
              <a:lnSpc>
                <a:spcPct val="15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Another reason why feature scaling is applied is that few algorithms like Neural network gradient descent </a:t>
            </a:r>
            <a:r>
              <a:rPr b="1" lang="en" sz="1400">
                <a:solidFill>
                  <a:srgbClr val="FF0000"/>
                </a:solidFill>
                <a:highlight>
                  <a:schemeClr val="lt1"/>
                </a:highlight>
                <a:latin typeface="Spectral"/>
                <a:ea typeface="Spectral"/>
                <a:cs typeface="Spectral"/>
                <a:sym typeface="Spectral"/>
              </a:rPr>
              <a:t>converge much faster</a:t>
            </a:r>
            <a:r>
              <a:rPr lang="en" sz="1400">
                <a:solidFill>
                  <a:srgbClr val="FF0000"/>
                </a:solidFill>
                <a:highlight>
                  <a:schemeClr val="lt1"/>
                </a:highlight>
                <a:latin typeface="Spectral"/>
                <a:ea typeface="Spectral"/>
                <a:cs typeface="Spectral"/>
                <a:sym typeface="Spectral"/>
              </a:rPr>
              <a:t> with feature scaling than without it.</a:t>
            </a:r>
            <a:endParaRPr sz="1400">
              <a:solidFill>
                <a:srgbClr val="FF0000"/>
              </a:solidFill>
              <a:latin typeface="Spectral"/>
              <a:ea typeface="Spectral"/>
              <a:cs typeface="Spectral"/>
              <a:sym typeface="Spectral"/>
            </a:endParaRPr>
          </a:p>
        </p:txBody>
      </p:sp>
      <p:pic>
        <p:nvPicPr>
          <p:cNvPr id="107" name="Google Shape;107;p20"/>
          <p:cNvPicPr preferRelativeResize="0"/>
          <p:nvPr/>
        </p:nvPicPr>
        <p:blipFill>
          <a:blip r:embed="rId3">
            <a:alphaModFix/>
          </a:blip>
          <a:stretch>
            <a:fillRect/>
          </a:stretch>
        </p:blipFill>
        <p:spPr>
          <a:xfrm>
            <a:off x="152400" y="4778375"/>
            <a:ext cx="8477250" cy="27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b="1" lang="en" sz="2400">
                <a:solidFill>
                  <a:srgbClr val="FF0000"/>
                </a:solidFill>
                <a:highlight>
                  <a:schemeClr val="lt1"/>
                </a:highlight>
                <a:latin typeface="Spectral"/>
                <a:ea typeface="Spectral"/>
                <a:cs typeface="Spectral"/>
                <a:sym typeface="Spectral"/>
              </a:rPr>
              <a:t>Why do we need scaling?</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t/>
            </a:r>
            <a:endParaRPr sz="1400">
              <a:solidFill>
                <a:srgbClr val="FF0000"/>
              </a:solidFill>
              <a:latin typeface="Spectral"/>
              <a:ea typeface="Spectral"/>
              <a:cs typeface="Spectral"/>
              <a:sym typeface="Spectral"/>
            </a:endParaRPr>
          </a:p>
          <a:p>
            <a:pPr indent="0" lvl="0" marL="0" rtl="0" algn="l">
              <a:spcBef>
                <a:spcPts val="1200"/>
              </a:spcBef>
              <a:spcAft>
                <a:spcPts val="1200"/>
              </a:spcAft>
              <a:buNone/>
            </a:pPr>
            <a:r>
              <a:rPr lang="en" sz="1400">
                <a:solidFill>
                  <a:srgbClr val="FF0000"/>
                </a:solidFill>
                <a:highlight>
                  <a:schemeClr val="lt1"/>
                </a:highlight>
                <a:latin typeface="Spectral"/>
                <a:ea typeface="Spectral"/>
                <a:cs typeface="Spectral"/>
                <a:sym typeface="Spectral"/>
              </a:rPr>
              <a:t>One more reason is </a:t>
            </a:r>
            <a:r>
              <a:rPr b="1" lang="en" sz="1400">
                <a:solidFill>
                  <a:srgbClr val="FF0000"/>
                </a:solidFill>
                <a:highlight>
                  <a:schemeClr val="lt1"/>
                </a:highlight>
                <a:latin typeface="Spectral"/>
                <a:ea typeface="Spectral"/>
                <a:cs typeface="Spectral"/>
                <a:sym typeface="Spectral"/>
              </a:rPr>
              <a:t>saturation</a:t>
            </a:r>
            <a:r>
              <a:rPr lang="en" sz="1400">
                <a:solidFill>
                  <a:srgbClr val="FF0000"/>
                </a:solidFill>
                <a:highlight>
                  <a:schemeClr val="lt1"/>
                </a:highlight>
                <a:latin typeface="Spectral"/>
                <a:ea typeface="Spectral"/>
                <a:cs typeface="Spectral"/>
                <a:sym typeface="Spectral"/>
              </a:rPr>
              <a:t>, like in the case of sigmoid activation in Neural Network, scaling would help not to saturate too fast</a:t>
            </a:r>
            <a:r>
              <a:rPr lang="en" sz="1400">
                <a:solidFill>
                  <a:srgbClr val="FF0000"/>
                </a:solidFill>
                <a:highlight>
                  <a:schemeClr val="lt1"/>
                </a:highlight>
                <a:latin typeface="Spectral"/>
                <a:ea typeface="Spectral"/>
                <a:cs typeface="Spectral"/>
                <a:sym typeface="Spectral"/>
              </a:rPr>
              <a:t>.</a:t>
            </a:r>
            <a:endParaRPr sz="1400">
              <a:solidFill>
                <a:srgbClr val="FF0000"/>
              </a:solidFill>
              <a:latin typeface="Spectral"/>
              <a:ea typeface="Spectral"/>
              <a:cs typeface="Spectral"/>
              <a:sym typeface="Spectral"/>
            </a:endParaRPr>
          </a:p>
        </p:txBody>
      </p:sp>
      <p:pic>
        <p:nvPicPr>
          <p:cNvPr id="114" name="Google Shape;114;p21"/>
          <p:cNvPicPr preferRelativeResize="0"/>
          <p:nvPr/>
        </p:nvPicPr>
        <p:blipFill>
          <a:blip r:embed="rId3">
            <a:alphaModFix/>
          </a:blip>
          <a:stretch>
            <a:fillRect/>
          </a:stretch>
        </p:blipFill>
        <p:spPr>
          <a:xfrm>
            <a:off x="1562100" y="1309700"/>
            <a:ext cx="3804300" cy="2491800"/>
          </a:xfrm>
          <a:prstGeom prst="rect">
            <a:avLst/>
          </a:prstGeom>
          <a:noFill/>
          <a:ln>
            <a:noFill/>
          </a:ln>
        </p:spPr>
      </p:pic>
      <p:pic>
        <p:nvPicPr>
          <p:cNvPr id="115" name="Google Shape;115;p21"/>
          <p:cNvPicPr preferRelativeResize="0"/>
          <p:nvPr/>
        </p:nvPicPr>
        <p:blipFill>
          <a:blip r:embed="rId4">
            <a:alphaModFix/>
          </a:blip>
          <a:stretch>
            <a:fillRect/>
          </a:stretch>
        </p:blipFill>
        <p:spPr>
          <a:xfrm>
            <a:off x="152400" y="4778375"/>
            <a:ext cx="8477250" cy="27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