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6A5F10-4350-4945-A6D0-5149A73E9934}" v="672" dt="2024-03-16T13:37:14.1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3/16/2024</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1207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3/16/2024</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67358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3/16/2024</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4323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3/16/2024</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78071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3/16/2024</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9465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3/16/2024</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47417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3/16/2024</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4442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3/16/2024</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08844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3/16/2024</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42086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3/16/2024</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9607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3/16/2024</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73233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3/16/2024</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34127127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9">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3" name="Freeform: Shape 11">
            <a:extLst>
              <a:ext uri="{FF2B5EF4-FFF2-40B4-BE49-F238E27FC236}">
                <a16:creationId xmlns:a16="http://schemas.microsoft.com/office/drawing/2014/main" id="{AFD1189F-9598-4281-8056-2845388D4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5" name="Freeform: Shape 13">
            <a:extLst>
              <a:ext uri="{FF2B5EF4-FFF2-40B4-BE49-F238E27FC236}">
                <a16:creationId xmlns:a16="http://schemas.microsoft.com/office/drawing/2014/main" id="{583E04E1-D74F-4ED6-972C-035F4FEC4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15">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Rectangle 17">
            <a:extLst>
              <a:ext uri="{FF2B5EF4-FFF2-40B4-BE49-F238E27FC236}">
                <a16:creationId xmlns:a16="http://schemas.microsoft.com/office/drawing/2014/main" id="{E51A97D9-C694-4307-818B-0C5BBF413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9">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21">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2886765" y="1610112"/>
            <a:ext cx="6418471" cy="2577893"/>
          </a:xfrm>
        </p:spPr>
        <p:txBody>
          <a:bodyPr vert="horz" lIns="91440" tIns="45720" rIns="91440" bIns="45720" rtlCol="0" anchor="ctr">
            <a:normAutofit/>
          </a:bodyPr>
          <a:lstStyle/>
          <a:p>
            <a:r>
              <a:rPr lang="tr-TR" sz="3800" dirty="0">
                <a:ea typeface="Source Sans Pro SemiBold"/>
              </a:rPr>
              <a:t>Veri Organizasyonu Makale Özeti</a:t>
            </a:r>
          </a:p>
        </p:txBody>
      </p:sp>
      <p:sp>
        <p:nvSpPr>
          <p:cNvPr id="3" name="Alt Başlık 2"/>
          <p:cNvSpPr>
            <a:spLocks noGrp="1"/>
          </p:cNvSpPr>
          <p:nvPr>
            <p:ph type="subTitle" idx="1"/>
          </p:nvPr>
        </p:nvSpPr>
        <p:spPr>
          <a:xfrm>
            <a:off x="2886765" y="4280081"/>
            <a:ext cx="6418471" cy="1151958"/>
          </a:xfrm>
        </p:spPr>
        <p:txBody>
          <a:bodyPr vert="horz" lIns="91440" tIns="45720" rIns="91440" bIns="45720" rtlCol="0" anchor="ctr">
            <a:normAutofit/>
          </a:bodyPr>
          <a:lstStyle/>
          <a:p>
            <a:r>
              <a:rPr lang="tr-TR" b="1" err="1">
                <a:ea typeface="Source Sans Pro"/>
              </a:rPr>
              <a:t>Hazırlayan:semih</a:t>
            </a:r>
            <a:r>
              <a:rPr lang="tr-TR" b="1" dirty="0">
                <a:ea typeface="Source Sans Pro"/>
              </a:rPr>
              <a:t> </a:t>
            </a:r>
            <a:r>
              <a:rPr lang="tr-TR" b="1" err="1">
                <a:ea typeface="Source Sans Pro"/>
              </a:rPr>
              <a:t>temur</a:t>
            </a:r>
            <a:endParaRPr lang="tr-TR" b="1" err="1"/>
          </a:p>
        </p:txBody>
      </p:sp>
      <p:sp>
        <p:nvSpPr>
          <p:cNvPr id="35" name="Freeform: Shape 23">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7" name="Freeform: Shape 25">
            <a:extLst>
              <a:ext uri="{FF2B5EF4-FFF2-40B4-BE49-F238E27FC236}">
                <a16:creationId xmlns:a16="http://schemas.microsoft.com/office/drawing/2014/main" id="{6E8A2566-F83F-4EC9-83A9-338A70FB6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39"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6" name="Graphic 212">
            <a:extLst>
              <a:ext uri="{FF2B5EF4-FFF2-40B4-BE49-F238E27FC236}">
                <a16:creationId xmlns:a16="http://schemas.microsoft.com/office/drawing/2014/main" id="{5EC6B544-8C84-47A6-885D-A4F09EF5C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7" name="Freeform: Shape 3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48" name="Freeform: Shape 33">
            <a:extLst>
              <a:ext uri="{FF2B5EF4-FFF2-40B4-BE49-F238E27FC236}">
                <a16:creationId xmlns:a16="http://schemas.microsoft.com/office/drawing/2014/main" id="{0F360028-588C-4E99-9E6F-5DE59080E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49" name="Oval 48">
            <a:extLst>
              <a:ext uri="{FF2B5EF4-FFF2-40B4-BE49-F238E27FC236}">
                <a16:creationId xmlns:a16="http://schemas.microsoft.com/office/drawing/2014/main" id="{32C95C5C-6FBD-47FF-9CA6-066193539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Oval 49">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41" name="Freeform: Shape 40">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E452BBD-0478-F218-4167-24B980530BA5}"/>
              </a:ext>
            </a:extLst>
          </p:cNvPr>
          <p:cNvSpPr>
            <a:spLocks noGrp="1"/>
          </p:cNvSpPr>
          <p:nvPr>
            <p:ph idx="1"/>
          </p:nvPr>
        </p:nvSpPr>
        <p:spPr>
          <a:xfrm>
            <a:off x="804081" y="1097744"/>
            <a:ext cx="10515600" cy="4351338"/>
          </a:xfrm>
        </p:spPr>
        <p:txBody>
          <a:bodyPr vert="horz" lIns="91440" tIns="45720" rIns="91440" bIns="45720" rtlCol="0" anchor="ctr">
            <a:normAutofit/>
          </a:bodyPr>
          <a:lstStyle/>
          <a:p>
            <a:pPr marL="0" indent="0" algn="ctr">
              <a:buNone/>
            </a:pPr>
            <a:r>
              <a:rPr lang="tr-TR" sz="6000" b="1">
                <a:ea typeface="Source Sans Pro"/>
              </a:rPr>
              <a:t>Okuduğunuz için Teşekkürler</a:t>
            </a:r>
            <a:endParaRPr lang="tr-TR" sz="6000" b="1"/>
          </a:p>
        </p:txBody>
      </p:sp>
    </p:spTree>
    <p:extLst>
      <p:ext uri="{BB962C8B-B14F-4D97-AF65-F5344CB8AC3E}">
        <p14:creationId xmlns:p14="http://schemas.microsoft.com/office/powerpoint/2010/main" val="2835457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054A58-990D-103E-8A04-99B86CE471DB}"/>
              </a:ext>
            </a:extLst>
          </p:cNvPr>
          <p:cNvSpPr>
            <a:spLocks noGrp="1"/>
          </p:cNvSpPr>
          <p:nvPr>
            <p:ph type="title"/>
          </p:nvPr>
        </p:nvSpPr>
        <p:spPr/>
        <p:txBody>
          <a:bodyPr/>
          <a:lstStyle/>
          <a:p>
            <a:pPr algn="ctr"/>
            <a:r>
              <a:rPr lang="tr-TR" b="1" dirty="0">
                <a:ea typeface="Source Sans Pro"/>
              </a:rPr>
              <a:t>1.Giriş</a:t>
            </a:r>
          </a:p>
        </p:txBody>
      </p:sp>
      <p:sp>
        <p:nvSpPr>
          <p:cNvPr id="3" name="İçerik Yer Tutucusu 2">
            <a:extLst>
              <a:ext uri="{FF2B5EF4-FFF2-40B4-BE49-F238E27FC236}">
                <a16:creationId xmlns:a16="http://schemas.microsoft.com/office/drawing/2014/main" id="{9E9ECEA3-6880-7C74-C1B3-ACC5DE3F15E1}"/>
              </a:ext>
            </a:extLst>
          </p:cNvPr>
          <p:cNvSpPr>
            <a:spLocks noGrp="1"/>
          </p:cNvSpPr>
          <p:nvPr>
            <p:ph idx="1"/>
          </p:nvPr>
        </p:nvSpPr>
        <p:spPr/>
        <p:txBody>
          <a:bodyPr vert="horz" lIns="91440" tIns="45720" rIns="91440" bIns="45720" rtlCol="0" anchor="t">
            <a:normAutofit/>
          </a:bodyPr>
          <a:lstStyle/>
          <a:p>
            <a:pPr>
              <a:lnSpc>
                <a:spcPct val="150000"/>
              </a:lnSpc>
            </a:pPr>
            <a:r>
              <a:rPr lang="tr-TR" sz="2400" err="1">
                <a:ea typeface="Source Sans Pro"/>
              </a:rPr>
              <a:t>Veri'nin</a:t>
            </a:r>
            <a:r>
              <a:rPr lang="tr-TR" sz="2400" dirty="0">
                <a:ea typeface="Source Sans Pro"/>
              </a:rPr>
              <a:t> işlenerek yararlı  hale getirilmesine bilgi </a:t>
            </a:r>
            <a:r>
              <a:rPr lang="tr-TR" sz="2400" err="1">
                <a:ea typeface="Source Sans Pro"/>
              </a:rPr>
              <a:t>denir.Günümüzde</a:t>
            </a:r>
            <a:r>
              <a:rPr lang="tr-TR" sz="2400" dirty="0">
                <a:ea typeface="Source Sans Pro"/>
              </a:rPr>
              <a:t> </a:t>
            </a:r>
            <a:r>
              <a:rPr lang="tr-TR" sz="2400" err="1">
                <a:ea typeface="Source Sans Pro"/>
              </a:rPr>
              <a:t>bilgi'ye</a:t>
            </a:r>
            <a:r>
              <a:rPr lang="tr-TR" sz="2400" dirty="0">
                <a:ea typeface="Source Sans Pro"/>
              </a:rPr>
              <a:t> hızlı bir şekilde ulaşılmak istenildiği için </a:t>
            </a:r>
            <a:r>
              <a:rPr lang="tr-TR" sz="2400" err="1">
                <a:ea typeface="Source Sans Pro"/>
              </a:rPr>
              <a:t>veritabanı</a:t>
            </a:r>
            <a:r>
              <a:rPr lang="tr-TR" sz="2400" dirty="0">
                <a:ea typeface="Source Sans Pro"/>
              </a:rPr>
              <a:t> çıkmıştır ve kullanımı zorunlu hale gelmiştir.</a:t>
            </a:r>
            <a:r>
              <a:rPr lang="tr-TR" sz="2400" dirty="0">
                <a:ea typeface="+mn-lt"/>
                <a:cs typeface="+mn-lt"/>
              </a:rPr>
              <a:t> Verinin büyüklüğü, miktarı ve karmaşıklığı gibi etkenlere bağlı olarak farklı veri modelleme, veri depolama ve sorgulama yöntemleri geliştirilmiştir. Bu kapsamda, okuma ve yazma gibi işlemlerin yoğun olarak kullanıldığı veri tabanlarında ilişkisel veri tabanlarının yanı sıra ilişkisel olmayan veri tabanı yönetim sistemleri de kullanılmaktadır.</a:t>
            </a:r>
            <a:endParaRPr lang="tr-TR" sz="2400" dirty="0">
              <a:ea typeface="Source Sans Pro"/>
            </a:endParaRPr>
          </a:p>
        </p:txBody>
      </p:sp>
    </p:spTree>
    <p:extLst>
      <p:ext uri="{BB962C8B-B14F-4D97-AF65-F5344CB8AC3E}">
        <p14:creationId xmlns:p14="http://schemas.microsoft.com/office/powerpoint/2010/main" val="448565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83244D-B9AC-F9D4-BC74-B499283A8F1C}"/>
              </a:ext>
            </a:extLst>
          </p:cNvPr>
          <p:cNvSpPr>
            <a:spLocks noGrp="1"/>
          </p:cNvSpPr>
          <p:nvPr>
            <p:ph type="title"/>
          </p:nvPr>
        </p:nvSpPr>
        <p:spPr/>
        <p:txBody>
          <a:bodyPr/>
          <a:lstStyle/>
          <a:p>
            <a:pPr algn="ctr"/>
            <a:r>
              <a:rPr lang="tr-TR" b="1" dirty="0">
                <a:ea typeface="+mj-lt"/>
                <a:cs typeface="+mj-lt"/>
              </a:rPr>
              <a:t>2. Bilişim Sistemleri ve Yönetimi</a:t>
            </a:r>
            <a:endParaRPr lang="tr-TR" b="1" dirty="0">
              <a:ea typeface="Source Sans Pro"/>
            </a:endParaRPr>
          </a:p>
        </p:txBody>
      </p:sp>
      <p:sp>
        <p:nvSpPr>
          <p:cNvPr id="3" name="İçerik Yer Tutucusu 2">
            <a:extLst>
              <a:ext uri="{FF2B5EF4-FFF2-40B4-BE49-F238E27FC236}">
                <a16:creationId xmlns:a16="http://schemas.microsoft.com/office/drawing/2014/main" id="{66D59639-F3E7-9A80-289E-050C0A2FC145}"/>
              </a:ext>
            </a:extLst>
          </p:cNvPr>
          <p:cNvSpPr>
            <a:spLocks noGrp="1"/>
          </p:cNvSpPr>
          <p:nvPr>
            <p:ph idx="1"/>
          </p:nvPr>
        </p:nvSpPr>
        <p:spPr/>
        <p:txBody>
          <a:bodyPr vert="horz" lIns="91440" tIns="45720" rIns="91440" bIns="45720" rtlCol="0" anchor="t">
            <a:normAutofit/>
          </a:bodyPr>
          <a:lstStyle/>
          <a:p>
            <a:pPr>
              <a:lnSpc>
                <a:spcPct val="150000"/>
              </a:lnSpc>
              <a:buNone/>
            </a:pPr>
            <a:r>
              <a:rPr lang="tr-TR" dirty="0">
                <a:ea typeface="+mn-lt"/>
                <a:cs typeface="+mn-lt"/>
              </a:rPr>
              <a:t>  Bir organizasyon için bilişim sistemi, bilgiyi toplamak, düzenlemek, işlemek ve saklamak amacıyla kullanılan bir mekanizmadır. Bu sistemin temel aktiviteleri girdi, işlem ve çıktıdır. Girdi, organizasyonun içinden veya dış çevreden ham veriyi toplamayı ifade eder. İşlem, bu ham veriyi anlamlı bilgiye dönüştürür. Çıktı ise işlenmiş bilgiyi insanlara veya diğer iş aktivitelerine sunar.</a:t>
            </a:r>
            <a:endParaRPr lang="tr-TR" dirty="0">
              <a:ea typeface="Source Sans Pro"/>
            </a:endParaRPr>
          </a:p>
        </p:txBody>
      </p:sp>
    </p:spTree>
    <p:extLst>
      <p:ext uri="{BB962C8B-B14F-4D97-AF65-F5344CB8AC3E}">
        <p14:creationId xmlns:p14="http://schemas.microsoft.com/office/powerpoint/2010/main" val="113759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D59DE9-5917-083C-C4A6-86CFADB7AC18}"/>
              </a:ext>
            </a:extLst>
          </p:cNvPr>
          <p:cNvSpPr>
            <a:spLocks noGrp="1"/>
          </p:cNvSpPr>
          <p:nvPr>
            <p:ph type="title"/>
          </p:nvPr>
        </p:nvSpPr>
        <p:spPr/>
        <p:txBody>
          <a:bodyPr/>
          <a:lstStyle/>
          <a:p>
            <a:pPr algn="ctr"/>
            <a:r>
              <a:rPr lang="tr-TR" b="1" dirty="0">
                <a:ea typeface="+mj-lt"/>
                <a:cs typeface="+mj-lt"/>
              </a:rPr>
              <a:t>3. Veri Tabanı ve Veri Tabanı Yönetim Sistemleri </a:t>
            </a:r>
            <a:endParaRPr lang="tr-TR" b="1" dirty="0"/>
          </a:p>
        </p:txBody>
      </p:sp>
      <p:sp>
        <p:nvSpPr>
          <p:cNvPr id="3" name="İçerik Yer Tutucusu 2">
            <a:extLst>
              <a:ext uri="{FF2B5EF4-FFF2-40B4-BE49-F238E27FC236}">
                <a16:creationId xmlns:a16="http://schemas.microsoft.com/office/drawing/2014/main" id="{33F3DAD3-8AB3-6EC4-8D44-85CEC70A819D}"/>
              </a:ext>
            </a:extLst>
          </p:cNvPr>
          <p:cNvSpPr>
            <a:spLocks noGrp="1"/>
          </p:cNvSpPr>
          <p:nvPr>
            <p:ph idx="1"/>
          </p:nvPr>
        </p:nvSpPr>
        <p:spPr/>
        <p:txBody>
          <a:bodyPr vert="horz" lIns="91440" tIns="45720" rIns="91440" bIns="45720" rtlCol="0" anchor="t">
            <a:normAutofit fontScale="92500" lnSpcReduction="10000"/>
          </a:bodyPr>
          <a:lstStyle/>
          <a:p>
            <a:pPr>
              <a:lnSpc>
                <a:spcPct val="150000"/>
              </a:lnSpc>
            </a:pPr>
            <a:r>
              <a:rPr lang="tr-TR" dirty="0">
                <a:ea typeface="Source Sans Pro"/>
              </a:rPr>
              <a:t>Özet : </a:t>
            </a:r>
            <a:r>
              <a:rPr lang="tr-TR" dirty="0">
                <a:ea typeface="+mn-lt"/>
                <a:cs typeface="+mn-lt"/>
              </a:rPr>
              <a:t>Veri tabanı en genel tanımıyla, kullanım amacına uygun olarak düzenlenmiş veriler topluluğudur.</a:t>
            </a:r>
            <a:endParaRPr lang="tr-TR"/>
          </a:p>
          <a:p>
            <a:pPr>
              <a:lnSpc>
                <a:spcPct val="150000"/>
              </a:lnSpc>
            </a:pPr>
            <a:r>
              <a:rPr lang="tr-TR" dirty="0">
                <a:ea typeface="+mn-lt"/>
                <a:cs typeface="+mn-lt"/>
              </a:rPr>
              <a:t>Veri tabanı yönetim sistemleri (VTYS), verilere aynı anda birden çok bağlantı sağlayabilme özelliği sağlar. Bu sistemler, veri tabanı yönetiminin bir parçası olarak, verinin nasıl depolanacağı, kullanılacağı ve erişileceğini mantıksal olarak yönlendiren bir kurallar sistemidir</a:t>
            </a:r>
          </a:p>
          <a:p>
            <a:pPr>
              <a:lnSpc>
                <a:spcPct val="150000"/>
              </a:lnSpc>
            </a:pPr>
            <a:r>
              <a:rPr lang="tr-TR" dirty="0">
                <a:ea typeface="Source Sans Pro"/>
              </a:rPr>
              <a:t>Hepsini kapsayan sisteme ise Veri  Tabanı  Sistemi denir</a:t>
            </a:r>
          </a:p>
        </p:txBody>
      </p:sp>
    </p:spTree>
    <p:extLst>
      <p:ext uri="{BB962C8B-B14F-4D97-AF65-F5344CB8AC3E}">
        <p14:creationId xmlns:p14="http://schemas.microsoft.com/office/powerpoint/2010/main" val="562695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AB8F11-CFA0-8667-B0E1-76788C57D53F}"/>
              </a:ext>
            </a:extLst>
          </p:cNvPr>
          <p:cNvSpPr>
            <a:spLocks noGrp="1"/>
          </p:cNvSpPr>
          <p:nvPr>
            <p:ph type="title"/>
          </p:nvPr>
        </p:nvSpPr>
        <p:spPr/>
        <p:txBody>
          <a:bodyPr/>
          <a:lstStyle/>
          <a:p>
            <a:pPr algn="ctr"/>
            <a:r>
              <a:rPr lang="tr-TR">
                <a:ea typeface="+mj-lt"/>
                <a:cs typeface="+mj-lt"/>
              </a:rPr>
              <a:t>4. Veri Tabanı Tasarımı</a:t>
            </a:r>
            <a:endParaRPr lang="tr-TR">
              <a:ea typeface="Source Sans Pro"/>
            </a:endParaRPr>
          </a:p>
        </p:txBody>
      </p:sp>
      <p:sp>
        <p:nvSpPr>
          <p:cNvPr id="3" name="İçerik Yer Tutucusu 2">
            <a:extLst>
              <a:ext uri="{FF2B5EF4-FFF2-40B4-BE49-F238E27FC236}">
                <a16:creationId xmlns:a16="http://schemas.microsoft.com/office/drawing/2014/main" id="{E3621F8B-16D7-0B42-484C-A8C7C39AB84F}"/>
              </a:ext>
            </a:extLst>
          </p:cNvPr>
          <p:cNvSpPr>
            <a:spLocks noGrp="1"/>
          </p:cNvSpPr>
          <p:nvPr>
            <p:ph idx="1"/>
          </p:nvPr>
        </p:nvSpPr>
        <p:spPr/>
        <p:txBody>
          <a:bodyPr vert="horz" lIns="91440" tIns="45720" rIns="91440" bIns="45720" rtlCol="0" anchor="t">
            <a:normAutofit lnSpcReduction="10000"/>
          </a:bodyPr>
          <a:lstStyle/>
          <a:p>
            <a:pPr>
              <a:lnSpc>
                <a:spcPct val="150000"/>
              </a:lnSpc>
            </a:pPr>
            <a:r>
              <a:rPr lang="tr-TR" dirty="0">
                <a:ea typeface="Source Sans Pro"/>
              </a:rPr>
              <a:t>Özet :</a:t>
            </a:r>
            <a:r>
              <a:rPr lang="tr-TR" dirty="0">
                <a:ea typeface="+mn-lt"/>
                <a:cs typeface="+mn-lt"/>
              </a:rPr>
              <a:t> Veri tabanı tasarımı, gerçek dünya gereksinimlerinin modellemesiyle başlar. Kavramsal ve fiziksel şemalar kullanıcı ve bilgisayar düzeylerinde oluşturulur. Kavramsal şema, genel bir yapı tanımlar ve kullanıcıların veri tabanının yapısını anlamasını sağlar. Fiziksel şema, depolama detaylarını içerir. Geleneksel tasarımda, kavramsal düzeyden fiziksel düzeye doğru ilerlenir. Kavramsal şema genel bir yapıyı, fiziksel şema ise depolama detaylarını temsil eder.</a:t>
            </a:r>
            <a:endParaRPr lang="tr-TR"/>
          </a:p>
        </p:txBody>
      </p:sp>
    </p:spTree>
    <p:extLst>
      <p:ext uri="{BB962C8B-B14F-4D97-AF65-F5344CB8AC3E}">
        <p14:creationId xmlns:p14="http://schemas.microsoft.com/office/powerpoint/2010/main" val="1655528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11680E-3675-9545-73B6-23863A6AF8BB}"/>
              </a:ext>
            </a:extLst>
          </p:cNvPr>
          <p:cNvSpPr>
            <a:spLocks noGrp="1"/>
          </p:cNvSpPr>
          <p:nvPr>
            <p:ph type="title"/>
          </p:nvPr>
        </p:nvSpPr>
        <p:spPr/>
        <p:txBody>
          <a:bodyPr>
            <a:normAutofit/>
          </a:bodyPr>
          <a:lstStyle/>
          <a:p>
            <a:pPr algn="ctr"/>
            <a:r>
              <a:rPr lang="tr-TR" dirty="0">
                <a:ea typeface="+mj-lt"/>
                <a:cs typeface="+mj-lt"/>
              </a:rPr>
              <a:t>5. İlişkisel ve İlişkisel Olmayan (</a:t>
            </a:r>
            <a:r>
              <a:rPr lang="tr-TR" dirty="0" err="1">
                <a:ea typeface="+mj-lt"/>
                <a:cs typeface="+mj-lt"/>
              </a:rPr>
              <a:t>NoSQL</a:t>
            </a:r>
            <a:r>
              <a:rPr lang="tr-TR" dirty="0">
                <a:ea typeface="+mj-lt"/>
                <a:cs typeface="+mj-lt"/>
              </a:rPr>
              <a:t>) Veri Tabanı Sistemleri</a:t>
            </a:r>
            <a:endParaRPr lang="tr-TR" dirty="0">
              <a:ea typeface="Source Sans Pro"/>
            </a:endParaRPr>
          </a:p>
        </p:txBody>
      </p:sp>
      <p:sp>
        <p:nvSpPr>
          <p:cNvPr id="3" name="İçerik Yer Tutucusu 2">
            <a:extLst>
              <a:ext uri="{FF2B5EF4-FFF2-40B4-BE49-F238E27FC236}">
                <a16:creationId xmlns:a16="http://schemas.microsoft.com/office/drawing/2014/main" id="{FD86E151-9C5C-9996-0AF1-89ADC3A9A028}"/>
              </a:ext>
            </a:extLst>
          </p:cNvPr>
          <p:cNvSpPr>
            <a:spLocks noGrp="1"/>
          </p:cNvSpPr>
          <p:nvPr>
            <p:ph idx="1"/>
          </p:nvPr>
        </p:nvSpPr>
        <p:spPr>
          <a:xfrm>
            <a:off x="769962" y="1802878"/>
            <a:ext cx="10515600" cy="4863129"/>
          </a:xfrm>
        </p:spPr>
        <p:txBody>
          <a:bodyPr vert="horz" lIns="91440" tIns="45720" rIns="91440" bIns="45720" rtlCol="0" anchor="t">
            <a:noAutofit/>
          </a:bodyPr>
          <a:lstStyle/>
          <a:p>
            <a:pPr marL="0" indent="0">
              <a:lnSpc>
                <a:spcPct val="150000"/>
              </a:lnSpc>
            </a:pPr>
            <a:r>
              <a:rPr lang="tr-TR" sz="1800">
                <a:ea typeface="Source Sans Pro"/>
              </a:rPr>
              <a:t>Özet :</a:t>
            </a:r>
            <a:r>
              <a:rPr lang="tr-TR" sz="1800">
                <a:ea typeface="+mn-lt"/>
                <a:cs typeface="+mn-lt"/>
              </a:rPr>
              <a:t> Günümüzde, ilişkisel ve </a:t>
            </a:r>
            <a:r>
              <a:rPr lang="tr-TR" sz="1800" err="1">
                <a:ea typeface="+mn-lt"/>
                <a:cs typeface="+mn-lt"/>
              </a:rPr>
              <a:t>NoSQL</a:t>
            </a:r>
            <a:r>
              <a:rPr lang="tr-TR" sz="1800" dirty="0">
                <a:ea typeface="+mn-lt"/>
                <a:cs typeface="+mn-lt"/>
              </a:rPr>
              <a:t> </a:t>
            </a:r>
            <a:r>
              <a:rPr lang="tr-TR" sz="1800" err="1">
                <a:ea typeface="+mn-lt"/>
                <a:cs typeface="+mn-lt"/>
              </a:rPr>
              <a:t>veritabanları</a:t>
            </a:r>
            <a:r>
              <a:rPr lang="tr-TR" sz="1800" dirty="0">
                <a:ea typeface="+mn-lt"/>
                <a:cs typeface="+mn-lt"/>
              </a:rPr>
              <a:t>, farklı ihtiyaçlara ve kullanım senaryolarına göre tercih edilmektedir. İlişkisel </a:t>
            </a:r>
            <a:r>
              <a:rPr lang="tr-TR" sz="1800" err="1">
                <a:ea typeface="+mn-lt"/>
                <a:cs typeface="+mn-lt"/>
              </a:rPr>
              <a:t>veritabanları</a:t>
            </a:r>
            <a:r>
              <a:rPr lang="tr-TR" sz="1800" dirty="0">
                <a:ea typeface="+mn-lt"/>
                <a:cs typeface="+mn-lt"/>
              </a:rPr>
              <a:t>, geleneksel tablo yapısını kullanarak veriyi organize eder ve ilişkiler kurar. Öte yandan, </a:t>
            </a:r>
            <a:r>
              <a:rPr lang="tr-TR" sz="1800" err="1">
                <a:ea typeface="+mn-lt"/>
                <a:cs typeface="+mn-lt"/>
              </a:rPr>
              <a:t>NoSQL</a:t>
            </a:r>
            <a:r>
              <a:rPr lang="tr-TR" sz="1800" dirty="0">
                <a:ea typeface="+mn-lt"/>
                <a:cs typeface="+mn-lt"/>
              </a:rPr>
              <a:t> </a:t>
            </a:r>
            <a:r>
              <a:rPr lang="tr-TR" sz="1800" err="1">
                <a:ea typeface="+mn-lt"/>
                <a:cs typeface="+mn-lt"/>
              </a:rPr>
              <a:t>veritabanları</a:t>
            </a:r>
            <a:r>
              <a:rPr lang="tr-TR" sz="1800" dirty="0">
                <a:ea typeface="+mn-lt"/>
                <a:cs typeface="+mn-lt"/>
              </a:rPr>
              <a:t>, esneklik ve ölçeklenebilirlik sağlayarak büyük veri işleme ve dağıtık sistemler için uygun bir çözüm sunar.</a:t>
            </a:r>
            <a:endParaRPr lang="tr-TR" sz="1800">
              <a:ea typeface="Source Sans Pro"/>
            </a:endParaRPr>
          </a:p>
          <a:p>
            <a:pPr marL="0" indent="0">
              <a:lnSpc>
                <a:spcPct val="150000"/>
              </a:lnSpc>
              <a:buNone/>
            </a:pPr>
            <a:r>
              <a:rPr lang="tr-TR" sz="1800" err="1">
                <a:ea typeface="+mn-lt"/>
                <a:cs typeface="+mn-lt"/>
              </a:rPr>
              <a:t>NoSQL</a:t>
            </a:r>
            <a:r>
              <a:rPr lang="tr-TR" sz="1800" dirty="0">
                <a:ea typeface="+mn-lt"/>
                <a:cs typeface="+mn-lt"/>
              </a:rPr>
              <a:t> </a:t>
            </a:r>
            <a:r>
              <a:rPr lang="tr-TR" sz="1800" err="1">
                <a:ea typeface="+mn-lt"/>
                <a:cs typeface="+mn-lt"/>
              </a:rPr>
              <a:t>veritabanları</a:t>
            </a:r>
            <a:r>
              <a:rPr lang="tr-TR" sz="1800" dirty="0">
                <a:ea typeface="+mn-lt"/>
                <a:cs typeface="+mn-lt"/>
              </a:rPr>
              <a:t>, Kolay Ulaşılabilirlik, Esnek Durum ve Eninde sonunda Tutarlı gibi özelliklere odaklanırken, ilişkisel </a:t>
            </a:r>
            <a:r>
              <a:rPr lang="tr-TR" sz="1800" err="1">
                <a:ea typeface="+mn-lt"/>
                <a:cs typeface="+mn-lt"/>
              </a:rPr>
              <a:t>veritabanları</a:t>
            </a:r>
            <a:r>
              <a:rPr lang="tr-TR" sz="1800" dirty="0">
                <a:ea typeface="+mn-lt"/>
                <a:cs typeface="+mn-lt"/>
              </a:rPr>
              <a:t> ACID (</a:t>
            </a:r>
            <a:r>
              <a:rPr lang="tr-TR" sz="1800" err="1">
                <a:ea typeface="+mn-lt"/>
                <a:cs typeface="+mn-lt"/>
              </a:rPr>
              <a:t>Atomicity</a:t>
            </a:r>
            <a:r>
              <a:rPr lang="tr-TR" sz="1800" dirty="0">
                <a:ea typeface="+mn-lt"/>
                <a:cs typeface="+mn-lt"/>
              </a:rPr>
              <a:t>, </a:t>
            </a:r>
            <a:r>
              <a:rPr lang="tr-TR" sz="1800" err="1">
                <a:ea typeface="+mn-lt"/>
                <a:cs typeface="+mn-lt"/>
              </a:rPr>
              <a:t>Consistency</a:t>
            </a:r>
            <a:r>
              <a:rPr lang="tr-TR" sz="1800" dirty="0">
                <a:ea typeface="+mn-lt"/>
                <a:cs typeface="+mn-lt"/>
              </a:rPr>
              <a:t>, </a:t>
            </a:r>
            <a:r>
              <a:rPr lang="tr-TR" sz="1800" err="1">
                <a:ea typeface="+mn-lt"/>
                <a:cs typeface="+mn-lt"/>
              </a:rPr>
              <a:t>Isolation</a:t>
            </a:r>
            <a:r>
              <a:rPr lang="tr-TR" sz="1800" dirty="0">
                <a:ea typeface="+mn-lt"/>
                <a:cs typeface="+mn-lt"/>
              </a:rPr>
              <a:t>, </a:t>
            </a:r>
            <a:r>
              <a:rPr lang="tr-TR" sz="1800" err="1">
                <a:ea typeface="+mn-lt"/>
                <a:cs typeface="+mn-lt"/>
              </a:rPr>
              <a:t>Durability</a:t>
            </a:r>
            <a:r>
              <a:rPr lang="tr-TR" sz="1800" dirty="0">
                <a:ea typeface="+mn-lt"/>
                <a:cs typeface="+mn-lt"/>
              </a:rPr>
              <a:t>) kriterlerine sıkı sıkıya bağlı kalır. </a:t>
            </a:r>
            <a:r>
              <a:rPr lang="tr-TR" sz="1800" err="1">
                <a:ea typeface="+mn-lt"/>
                <a:cs typeface="+mn-lt"/>
              </a:rPr>
              <a:t>NoSQL</a:t>
            </a:r>
            <a:r>
              <a:rPr lang="tr-TR" sz="1800" dirty="0">
                <a:ea typeface="+mn-lt"/>
                <a:cs typeface="+mn-lt"/>
              </a:rPr>
              <a:t> sistemleri, tutarsız ve süreksiz veri barındırabilir, ancak gelecekte belirli bir zamanda tutarlı hale gelmeyi garanti ederler.</a:t>
            </a:r>
            <a:endParaRPr lang="tr-TR" sz="1800">
              <a:ea typeface="Source Sans Pro"/>
            </a:endParaRPr>
          </a:p>
          <a:p>
            <a:pPr marL="0" indent="0">
              <a:lnSpc>
                <a:spcPct val="150000"/>
              </a:lnSpc>
              <a:buNone/>
            </a:pPr>
            <a:r>
              <a:rPr lang="tr-TR" sz="1800" dirty="0">
                <a:ea typeface="+mn-lt"/>
                <a:cs typeface="+mn-lt"/>
              </a:rPr>
              <a:t>Bu sistemler, özellikle büyük ölçekli internet uygulamaları, e-ticaret platformları ve sosyal medya ağları gibi yoğun veri trafiği olan ortamlarda güvenilirliklerini kanıtlamışlardır. Farklı </a:t>
            </a:r>
            <a:r>
              <a:rPr lang="tr-TR" sz="1800" err="1">
                <a:ea typeface="+mn-lt"/>
                <a:cs typeface="+mn-lt"/>
              </a:rPr>
              <a:t>NoSQL</a:t>
            </a:r>
            <a:r>
              <a:rPr lang="tr-TR" sz="1800" dirty="0">
                <a:ea typeface="+mn-lt"/>
                <a:cs typeface="+mn-lt"/>
              </a:rPr>
              <a:t> ürünleri, iş yüklerine ve gereksinimlere uygun olarak tasarlanmış farklı özelliklere sahiptir</a:t>
            </a:r>
            <a:endParaRPr lang="tr-TR" sz="1800">
              <a:ea typeface="Source Sans Pro"/>
            </a:endParaRPr>
          </a:p>
          <a:p>
            <a:endParaRPr lang="tr-TR" sz="2000" dirty="0">
              <a:ea typeface="Source Sans Pro"/>
            </a:endParaRPr>
          </a:p>
        </p:txBody>
      </p:sp>
    </p:spTree>
    <p:extLst>
      <p:ext uri="{BB962C8B-B14F-4D97-AF65-F5344CB8AC3E}">
        <p14:creationId xmlns:p14="http://schemas.microsoft.com/office/powerpoint/2010/main" val="2925228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9E8D03-F3BA-1AAB-14A4-97DA089D2308}"/>
              </a:ext>
            </a:extLst>
          </p:cNvPr>
          <p:cNvSpPr>
            <a:spLocks noGrp="1"/>
          </p:cNvSpPr>
          <p:nvPr>
            <p:ph type="title"/>
          </p:nvPr>
        </p:nvSpPr>
        <p:spPr/>
        <p:txBody>
          <a:bodyPr vert="horz" lIns="91440" tIns="45720" rIns="91440" bIns="45720" rtlCol="0" anchor="t">
            <a:normAutofit/>
          </a:bodyPr>
          <a:lstStyle/>
          <a:p>
            <a:pPr algn="ctr">
              <a:lnSpc>
                <a:spcPct val="150000"/>
              </a:lnSpc>
            </a:pPr>
            <a:r>
              <a:rPr lang="tr-TR" sz="3200" dirty="0">
                <a:ea typeface="+mj-lt"/>
                <a:cs typeface="+mj-lt"/>
              </a:rPr>
              <a:t>6.Veritabanı Mimarilerinin Performans Karşılaştırması</a:t>
            </a:r>
            <a:endParaRPr lang="tr-TR" sz="3200" dirty="0">
              <a:ea typeface="Source Sans Pro"/>
            </a:endParaRPr>
          </a:p>
        </p:txBody>
      </p:sp>
      <p:sp>
        <p:nvSpPr>
          <p:cNvPr id="3" name="İçerik Yer Tutucusu 2">
            <a:extLst>
              <a:ext uri="{FF2B5EF4-FFF2-40B4-BE49-F238E27FC236}">
                <a16:creationId xmlns:a16="http://schemas.microsoft.com/office/drawing/2014/main" id="{25E86AFD-7576-D2B4-A14A-74F50F1B8EEA}"/>
              </a:ext>
            </a:extLst>
          </p:cNvPr>
          <p:cNvSpPr>
            <a:spLocks noGrp="1"/>
          </p:cNvSpPr>
          <p:nvPr>
            <p:ph idx="1"/>
          </p:nvPr>
        </p:nvSpPr>
        <p:spPr/>
        <p:txBody>
          <a:bodyPr vert="horz" lIns="91440" tIns="45720" rIns="91440" bIns="45720" rtlCol="0" anchor="t">
            <a:normAutofit/>
          </a:bodyPr>
          <a:lstStyle/>
          <a:p>
            <a:r>
              <a:rPr lang="tr-TR" dirty="0">
                <a:ea typeface="Source Sans Pro"/>
              </a:rPr>
              <a:t>Özet : </a:t>
            </a:r>
            <a:r>
              <a:rPr lang="tr-TR" dirty="0">
                <a:ea typeface="+mn-lt"/>
                <a:cs typeface="+mn-lt"/>
              </a:rPr>
              <a:t>Veri tabanı mimarilerinde oldukça bol çeşit ve bir o kadar da seçenek vardır. Bu çalışmada ilişkisel veri tabanı olarak günümüzde en yaygın kullanılan veri tabanı sistemlerinden biri olan MySQL ve ilişkisel olmayan (</a:t>
            </a:r>
            <a:r>
              <a:rPr lang="tr-TR" dirty="0" err="1">
                <a:ea typeface="+mn-lt"/>
                <a:cs typeface="+mn-lt"/>
              </a:rPr>
              <a:t>NoSQL</a:t>
            </a:r>
            <a:r>
              <a:rPr lang="tr-TR" dirty="0">
                <a:ea typeface="+mn-lt"/>
                <a:cs typeface="+mn-lt"/>
              </a:rPr>
              <a:t>) veri tabanı olarak ilişkisel veri tabanı sistemlerine alternatif bir çözüm olarak ortaya çıkan, yatay olarak ölçeklendirilen bir veri depolama sistemi olan </a:t>
            </a:r>
            <a:r>
              <a:rPr lang="tr-TR" dirty="0" err="1">
                <a:ea typeface="+mn-lt"/>
                <a:cs typeface="+mn-lt"/>
              </a:rPr>
              <a:t>MongoDB</a:t>
            </a:r>
            <a:r>
              <a:rPr lang="tr-TR" dirty="0">
                <a:ea typeface="+mn-lt"/>
                <a:cs typeface="+mn-lt"/>
              </a:rPr>
              <a:t> veri tabanı sistemi kullanılmıştır. </a:t>
            </a:r>
            <a:endParaRPr lang="tr-TR"/>
          </a:p>
        </p:txBody>
      </p:sp>
    </p:spTree>
    <p:extLst>
      <p:ext uri="{BB962C8B-B14F-4D97-AF65-F5344CB8AC3E}">
        <p14:creationId xmlns:p14="http://schemas.microsoft.com/office/powerpoint/2010/main" val="3199710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C993792-C74B-97F5-9E16-1D034EAFCAE7}"/>
              </a:ext>
            </a:extLst>
          </p:cNvPr>
          <p:cNvSpPr>
            <a:spLocks noGrp="1"/>
          </p:cNvSpPr>
          <p:nvPr>
            <p:ph idx="1"/>
          </p:nvPr>
        </p:nvSpPr>
        <p:spPr>
          <a:xfrm>
            <a:off x="1122528" y="722431"/>
            <a:ext cx="10515600" cy="5784352"/>
          </a:xfrm>
        </p:spPr>
        <p:txBody>
          <a:bodyPr vert="horz" lIns="91440" tIns="45720" rIns="91440" bIns="45720" rtlCol="0" anchor="t">
            <a:noAutofit/>
          </a:bodyPr>
          <a:lstStyle/>
          <a:p>
            <a:pPr marL="0" indent="0">
              <a:lnSpc>
                <a:spcPct val="100000"/>
              </a:lnSpc>
              <a:buNone/>
            </a:pPr>
            <a:r>
              <a:rPr lang="tr-TR" sz="2000" b="1" dirty="0">
                <a:ea typeface="+mn-lt"/>
                <a:cs typeface="+mn-lt"/>
              </a:rPr>
              <a:t>Ölçümler için zaman kavramı öncelikle ele alınmıştır. Üç farklı yöntem kullanılmıştır:</a:t>
            </a:r>
            <a:endParaRPr lang="tr-TR" sz="2000" b="1" dirty="0">
              <a:ea typeface="Source Sans Pro"/>
            </a:endParaRPr>
          </a:p>
          <a:p>
            <a:pPr marL="457200" indent="-457200">
              <a:lnSpc>
                <a:spcPct val="100000"/>
              </a:lnSpc>
              <a:buAutoNum type="arabicPeriod"/>
            </a:pPr>
            <a:r>
              <a:rPr lang="tr-TR" sz="2000" b="1" err="1">
                <a:ea typeface="+mn-lt"/>
                <a:cs typeface="+mn-lt"/>
              </a:rPr>
              <a:t>Clock</a:t>
            </a:r>
            <a:r>
              <a:rPr lang="tr-TR" sz="2000" b="1" dirty="0">
                <a:ea typeface="+mn-lt"/>
                <a:cs typeface="+mn-lt"/>
              </a:rPr>
              <a:t>() fonksiyonu: Belirli bir süre boyunca CPU üzerinde harcanan zamanı ölçer.</a:t>
            </a:r>
            <a:endParaRPr lang="tr-TR" sz="2000" b="1">
              <a:ea typeface="Source Sans Pro"/>
            </a:endParaRPr>
          </a:p>
          <a:p>
            <a:pPr marL="457200" indent="-457200">
              <a:lnSpc>
                <a:spcPct val="100000"/>
              </a:lnSpc>
              <a:buAutoNum type="arabicPeriod"/>
            </a:pPr>
            <a:r>
              <a:rPr lang="tr-TR" sz="2000" b="1" err="1">
                <a:ea typeface="+mn-lt"/>
                <a:cs typeface="+mn-lt"/>
              </a:rPr>
              <a:t>Gettimeofday</a:t>
            </a:r>
            <a:r>
              <a:rPr lang="tr-TR" sz="2000" b="1" dirty="0">
                <a:ea typeface="+mn-lt"/>
                <a:cs typeface="+mn-lt"/>
              </a:rPr>
              <a:t>() fonksiyonu: Milisaniye hassasiyetiyle zamanlamalar sağlar.</a:t>
            </a:r>
            <a:endParaRPr lang="tr-TR" sz="2000" b="1">
              <a:ea typeface="Source Sans Pro"/>
            </a:endParaRPr>
          </a:p>
          <a:p>
            <a:pPr marL="457200" indent="-457200">
              <a:lnSpc>
                <a:spcPct val="100000"/>
              </a:lnSpc>
              <a:buAutoNum type="arabicPeriod"/>
            </a:pPr>
            <a:r>
              <a:rPr lang="tr-TR" sz="2000" b="1" err="1">
                <a:ea typeface="+mn-lt"/>
                <a:cs typeface="+mn-lt"/>
              </a:rPr>
              <a:t>Slow</a:t>
            </a:r>
            <a:r>
              <a:rPr lang="tr-TR" sz="2000" b="1" dirty="0">
                <a:ea typeface="+mn-lt"/>
                <a:cs typeface="+mn-lt"/>
              </a:rPr>
              <a:t> Query Log: Veri tabanlarının kendi yöntemleriyle uzun süren sorguları kaydedip analiz edebilir.</a:t>
            </a:r>
            <a:endParaRPr lang="tr-TR" sz="2000" b="1">
              <a:ea typeface="Source Sans Pro"/>
            </a:endParaRPr>
          </a:p>
          <a:p>
            <a:pPr marL="0" indent="0">
              <a:lnSpc>
                <a:spcPct val="100000"/>
              </a:lnSpc>
              <a:buNone/>
            </a:pPr>
            <a:r>
              <a:rPr lang="tr-TR" sz="2000" b="1" dirty="0">
                <a:ea typeface="+mn-lt"/>
                <a:cs typeface="+mn-lt"/>
              </a:rPr>
              <a:t>Ölçüm metrikleri, veri tabanlarının performansını değerlendirmek için önemlidir. Bir işlemin tamamlanması için gereken süre ve veri tabanının işlemi tamamlama süresi gibi faktörler dikkate alınır. Bu metriklerle iş parçacıklarının sorgu başına nasıl tepki verdiği hesaplanır.</a:t>
            </a:r>
            <a:endParaRPr lang="tr-TR" sz="2000" b="1">
              <a:ea typeface="Source Sans Pro"/>
            </a:endParaRPr>
          </a:p>
          <a:p>
            <a:pPr marL="0" indent="0">
              <a:lnSpc>
                <a:spcPct val="100000"/>
              </a:lnSpc>
              <a:buNone/>
            </a:pPr>
            <a:r>
              <a:rPr lang="tr-TR" sz="2000" b="1" dirty="0">
                <a:ea typeface="+mn-lt"/>
                <a:cs typeface="+mn-lt"/>
              </a:rPr>
              <a:t>Analiz ve sonuçlar bölümünde, veri tabanlarının farklı sorgu türlerine nasıl yanıt verdiği incelenmiştir. Hem okuma hem yazma işlemleriyle analiz edilen sorguların toplam sayısı ve sonuçları grafiklerle gösterilmiştir. Son olarak, veri tabanı boyutunun performansa etkisi üzerinde bir inceleme yapılmıştır.</a:t>
            </a:r>
            <a:endParaRPr lang="tr-TR" sz="2000" b="1">
              <a:ea typeface="Source Sans Pro"/>
            </a:endParaRPr>
          </a:p>
          <a:p>
            <a:pPr marL="0" indent="0">
              <a:lnSpc>
                <a:spcPct val="100000"/>
              </a:lnSpc>
              <a:buNone/>
            </a:pPr>
            <a:r>
              <a:rPr lang="tr-TR" sz="2000" b="1" dirty="0">
                <a:ea typeface="+mn-lt"/>
                <a:cs typeface="+mn-lt"/>
              </a:rPr>
              <a:t>Yapılan çalışmada, farklı durumları karşılaştırmak ve veri tabanlarını detaylı olarak incelemek için çeşitli koşullar oluşturulmuştur. Bu koşullar altında yapılan ölçümler, veri tabanlarının performansını kapsamlı bir şekilde değerlendirmeyi amaçlamıştır.</a:t>
            </a:r>
            <a:endParaRPr lang="tr-TR" sz="2000" b="1">
              <a:ea typeface="Source Sans Pro"/>
            </a:endParaRPr>
          </a:p>
          <a:p>
            <a:pPr>
              <a:lnSpc>
                <a:spcPct val="170000"/>
              </a:lnSpc>
              <a:buAutoNum type="arabicPeriod"/>
            </a:pPr>
            <a:endParaRPr lang="tr-TR" dirty="0">
              <a:ea typeface="Source Sans Pro"/>
            </a:endParaRPr>
          </a:p>
        </p:txBody>
      </p:sp>
    </p:spTree>
    <p:extLst>
      <p:ext uri="{BB962C8B-B14F-4D97-AF65-F5344CB8AC3E}">
        <p14:creationId xmlns:p14="http://schemas.microsoft.com/office/powerpoint/2010/main" val="74003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F757A5-F97F-BE6F-B103-E4EF466828E9}"/>
              </a:ext>
            </a:extLst>
          </p:cNvPr>
          <p:cNvSpPr>
            <a:spLocks noGrp="1"/>
          </p:cNvSpPr>
          <p:nvPr>
            <p:ph type="title"/>
          </p:nvPr>
        </p:nvSpPr>
        <p:spPr/>
        <p:txBody>
          <a:bodyPr/>
          <a:lstStyle/>
          <a:p>
            <a:pPr algn="ctr"/>
            <a:r>
              <a:rPr lang="tr-TR" dirty="0">
                <a:ea typeface="Source Sans Pro"/>
              </a:rPr>
              <a:t>7.</a:t>
            </a:r>
            <a:r>
              <a:rPr lang="tr-TR" dirty="0">
                <a:ea typeface="+mj-lt"/>
                <a:cs typeface="+mj-lt"/>
              </a:rPr>
              <a:t>Sonuç ve Değerlendirme</a:t>
            </a:r>
            <a:endParaRPr lang="tr-TR" dirty="0">
              <a:ea typeface="Source Sans Pro"/>
            </a:endParaRPr>
          </a:p>
        </p:txBody>
      </p:sp>
      <p:sp>
        <p:nvSpPr>
          <p:cNvPr id="3" name="İçerik Yer Tutucusu 2">
            <a:extLst>
              <a:ext uri="{FF2B5EF4-FFF2-40B4-BE49-F238E27FC236}">
                <a16:creationId xmlns:a16="http://schemas.microsoft.com/office/drawing/2014/main" id="{DB5745F5-8288-02F8-5CFF-F8CF453F399F}"/>
              </a:ext>
            </a:extLst>
          </p:cNvPr>
          <p:cNvSpPr>
            <a:spLocks noGrp="1"/>
          </p:cNvSpPr>
          <p:nvPr>
            <p:ph idx="1"/>
          </p:nvPr>
        </p:nvSpPr>
        <p:spPr>
          <a:xfrm>
            <a:off x="417394" y="1438938"/>
            <a:ext cx="10515600" cy="4351338"/>
          </a:xfrm>
        </p:spPr>
        <p:txBody>
          <a:bodyPr vert="horz" lIns="91440" tIns="45720" rIns="91440" bIns="45720" rtlCol="0" anchor="t">
            <a:normAutofit lnSpcReduction="10000"/>
          </a:bodyPr>
          <a:lstStyle/>
          <a:p>
            <a:pPr>
              <a:lnSpc>
                <a:spcPct val="150000"/>
              </a:lnSpc>
            </a:pPr>
            <a:r>
              <a:rPr lang="tr-TR" dirty="0">
                <a:ea typeface="Source Sans Pro"/>
              </a:rPr>
              <a:t>Özet :</a:t>
            </a:r>
            <a:r>
              <a:rPr lang="tr-TR" dirty="0">
                <a:ea typeface="+mn-lt"/>
                <a:cs typeface="+mn-lt"/>
              </a:rPr>
              <a:t> Bu çalışmada, ilişkisel ve ilişkisel olmayan veri tabanları karşılaştırılmış. </a:t>
            </a:r>
            <a:r>
              <a:rPr lang="tr-TR" dirty="0" err="1">
                <a:ea typeface="+mn-lt"/>
                <a:cs typeface="+mn-lt"/>
              </a:rPr>
              <a:t>NoSQL</a:t>
            </a:r>
            <a:r>
              <a:rPr lang="tr-TR" dirty="0">
                <a:ea typeface="+mn-lt"/>
                <a:cs typeface="+mn-lt"/>
              </a:rPr>
              <a:t> denen yeni veri tabanı türünün performansı incelenmiş. Testlerde, </a:t>
            </a:r>
            <a:r>
              <a:rPr lang="tr-TR" dirty="0" err="1">
                <a:ea typeface="+mn-lt"/>
                <a:cs typeface="+mn-lt"/>
              </a:rPr>
              <a:t>NoSQL'un</a:t>
            </a:r>
            <a:r>
              <a:rPr lang="tr-TR" dirty="0">
                <a:ea typeface="+mn-lt"/>
                <a:cs typeface="+mn-lt"/>
              </a:rPr>
              <a:t> büyük verilerle ve karmaşık sorgularla daha iyi başa çıktığı görülmüş. Son testlerde, </a:t>
            </a:r>
            <a:r>
              <a:rPr lang="tr-TR" dirty="0" err="1">
                <a:ea typeface="+mn-lt"/>
                <a:cs typeface="+mn-lt"/>
              </a:rPr>
              <a:t>MongoDB'un</a:t>
            </a:r>
            <a:r>
              <a:rPr lang="tr-TR" dirty="0">
                <a:ea typeface="+mn-lt"/>
                <a:cs typeface="+mn-lt"/>
              </a:rPr>
              <a:t> yeni veri eklemelerinde, MySQL'in ise basit aramalarda iyi olduğu ortaya çıkmış. Yani, hangi durumda hangi veri tabanının kullanılması gerektiği anlaşılmış.</a:t>
            </a:r>
            <a:endParaRPr lang="tr-TR">
              <a:ea typeface="+mn-lt"/>
              <a:cs typeface="+mn-lt"/>
            </a:endParaRPr>
          </a:p>
        </p:txBody>
      </p:sp>
    </p:spTree>
    <p:extLst>
      <p:ext uri="{BB962C8B-B14F-4D97-AF65-F5344CB8AC3E}">
        <p14:creationId xmlns:p14="http://schemas.microsoft.com/office/powerpoint/2010/main" val="221589031"/>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10</Slides>
  <Notes>0</Notes>
  <HiddenSlides>0</HiddenSlides>
  <MMClips>0</MMClips>
  <ScaleCrop>false</ScaleCrop>
  <HeadingPairs>
    <vt:vector size="4" baseType="variant">
      <vt:variant>
        <vt:lpstr>Tema</vt:lpstr>
      </vt:variant>
      <vt:variant>
        <vt:i4>1</vt:i4>
      </vt:variant>
      <vt:variant>
        <vt:lpstr>Slayt Başlıkları</vt:lpstr>
      </vt:variant>
      <vt:variant>
        <vt:i4>10</vt:i4>
      </vt:variant>
    </vt:vector>
  </HeadingPairs>
  <TitlesOfParts>
    <vt:vector size="11" baseType="lpstr">
      <vt:lpstr>FunkyShapesDarkVTI</vt:lpstr>
      <vt:lpstr>Veri Organizasyonu Makale Özeti</vt:lpstr>
      <vt:lpstr>1.Giriş</vt:lpstr>
      <vt:lpstr>2. Bilişim Sistemleri ve Yönetimi</vt:lpstr>
      <vt:lpstr>3. Veri Tabanı ve Veri Tabanı Yönetim Sistemleri </vt:lpstr>
      <vt:lpstr>4. Veri Tabanı Tasarımı</vt:lpstr>
      <vt:lpstr>5. İlişkisel ve İlişkisel Olmayan (NoSQL) Veri Tabanı Sistemleri</vt:lpstr>
      <vt:lpstr>6.Veritabanı Mimarilerinin Performans Karşılaştırması</vt:lpstr>
      <vt:lpstr>PowerPoint Sunusu</vt:lpstr>
      <vt:lpstr>7.Sonuç ve Değerlendirme</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229</cp:revision>
  <dcterms:created xsi:type="dcterms:W3CDTF">2024-03-16T11:17:11Z</dcterms:created>
  <dcterms:modified xsi:type="dcterms:W3CDTF">2024-03-16T13:37:21Z</dcterms:modified>
</cp:coreProperties>
</file>