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B4C72-47E6-484D-925D-4E13D648DD82}" v="221" dt="2025-03-01T18:41:31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8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8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F71E25-1775-9E33-0310-880CC68F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tr-TR" sz="4400" dirty="0"/>
              <a:t>Yazılım Mühendisliğinde Gelişmeler 4 Makale Özeti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B9393E-46B7-569E-6BBB-3B686456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 dirty="0"/>
              <a:t>Hazırlayan: Semih Temur 02210224062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4434AE-8169-DB87-058C-8E8A39E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281928" cy="1463040"/>
          </a:xfrm>
        </p:spPr>
        <p:txBody>
          <a:bodyPr>
            <a:normAutofit/>
          </a:bodyPr>
          <a:lstStyle/>
          <a:p>
            <a:r>
              <a:rPr lang="tr-TR" sz="4400"/>
              <a:t>4.Bulgular ve Sonuçlar</a:t>
            </a:r>
            <a:endParaRPr lang="tr-TR" sz="4400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C67BF5-871C-74B4-B98B-6E1BB6B2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6281928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tr-TR" sz="1300" b="1">
                <a:ea typeface="+mn-lt"/>
                <a:cs typeface="+mn-lt"/>
              </a:rPr>
              <a:t>Performans Metrikleri</a:t>
            </a:r>
            <a:r>
              <a:rPr lang="tr-TR" sz="1300">
                <a:ea typeface="+mn-lt"/>
                <a:cs typeface="+mn-lt"/>
              </a:rPr>
              <a:t>:</a:t>
            </a:r>
            <a:endParaRPr lang="tr-TR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300" b="1">
                <a:ea typeface="+mn-lt"/>
                <a:cs typeface="+mn-lt"/>
              </a:rPr>
              <a:t>Kesinlik (Precision)</a:t>
            </a:r>
            <a:r>
              <a:rPr lang="tr-TR" sz="1300">
                <a:ea typeface="+mn-lt"/>
                <a:cs typeface="+mn-lt"/>
              </a:rPr>
              <a:t>: 0.9058</a:t>
            </a:r>
            <a:endParaRPr lang="tr-TR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300" b="1">
                <a:ea typeface="+mn-lt"/>
                <a:cs typeface="+mn-lt"/>
              </a:rPr>
              <a:t>Geri Getirme (Recall)</a:t>
            </a:r>
            <a:r>
              <a:rPr lang="tr-TR" sz="1300">
                <a:ea typeface="+mn-lt"/>
                <a:cs typeface="+mn-lt"/>
              </a:rPr>
              <a:t>: 0.9238</a:t>
            </a:r>
            <a:endParaRPr lang="tr-TR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300" b="1">
                <a:ea typeface="+mn-lt"/>
                <a:cs typeface="+mn-lt"/>
              </a:rPr>
              <a:t>F1 Skoru</a:t>
            </a:r>
            <a:r>
              <a:rPr lang="tr-TR" sz="1300">
                <a:ea typeface="+mn-lt"/>
                <a:cs typeface="+mn-lt"/>
              </a:rPr>
              <a:t>: 0.9148</a:t>
            </a:r>
            <a:endParaRPr lang="tr-TR" sz="13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tr-TR" sz="1300" b="1">
                <a:ea typeface="+mn-lt"/>
                <a:cs typeface="+mn-lt"/>
              </a:rPr>
              <a:t>Test Sonuçları</a:t>
            </a:r>
            <a:r>
              <a:rPr lang="tr-TR" sz="1300">
                <a:ea typeface="+mn-lt"/>
                <a:cs typeface="+mn-lt"/>
              </a:rPr>
              <a:t>:</a:t>
            </a:r>
            <a:endParaRPr lang="tr-TR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300">
                <a:ea typeface="+mn-lt"/>
                <a:cs typeface="+mn-lt"/>
              </a:rPr>
              <a:t>604 gemiden </a:t>
            </a:r>
            <a:r>
              <a:rPr lang="tr-TR" sz="1300" b="1">
                <a:ea typeface="+mn-lt"/>
                <a:cs typeface="+mn-lt"/>
              </a:rPr>
              <a:t>558'i doğru tespit edildi</a:t>
            </a:r>
            <a:r>
              <a:rPr lang="tr-TR" sz="1300">
                <a:ea typeface="+mn-lt"/>
                <a:cs typeface="+mn-lt"/>
              </a:rPr>
              <a:t>.</a:t>
            </a:r>
            <a:endParaRPr lang="tr-TR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300" b="1">
                <a:ea typeface="+mn-lt"/>
                <a:cs typeface="+mn-lt"/>
              </a:rPr>
              <a:t>58 yanlış alarm</a:t>
            </a:r>
            <a:r>
              <a:rPr lang="tr-TR" sz="1300">
                <a:ea typeface="+mn-lt"/>
                <a:cs typeface="+mn-lt"/>
              </a:rPr>
              <a:t> ve </a:t>
            </a:r>
            <a:r>
              <a:rPr lang="tr-TR" sz="1300" b="1">
                <a:ea typeface="+mn-lt"/>
                <a:cs typeface="+mn-lt"/>
              </a:rPr>
              <a:t>46 gözden kaçan gemi</a:t>
            </a:r>
            <a:r>
              <a:rPr lang="tr-TR" sz="1300">
                <a:ea typeface="+mn-lt"/>
                <a:cs typeface="+mn-lt"/>
              </a:rPr>
              <a:t> tespit edildi.</a:t>
            </a:r>
            <a:endParaRPr lang="tr-TR" sz="13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tr-TR" sz="1300" b="1">
                <a:ea typeface="+mn-lt"/>
                <a:cs typeface="+mn-lt"/>
              </a:rPr>
              <a:t>Başarılar</a:t>
            </a:r>
            <a:r>
              <a:rPr lang="tr-TR" sz="1300">
                <a:ea typeface="+mn-lt"/>
                <a:cs typeface="+mn-lt"/>
              </a:rPr>
              <a:t>:</a:t>
            </a:r>
            <a:endParaRPr lang="tr-TR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300">
                <a:ea typeface="+mn-lt"/>
                <a:cs typeface="+mn-lt"/>
              </a:rPr>
              <a:t>Zorlu koşullarda bile gemiler başarıyla tespit edildi.</a:t>
            </a:r>
            <a:endParaRPr lang="tr-TR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300">
                <a:ea typeface="+mn-lt"/>
                <a:cs typeface="+mn-lt"/>
              </a:rPr>
              <a:t>Maskelerle işaretleme, gemilerin daha doğru tanımlanmasını sağladı.</a:t>
            </a:r>
            <a:endParaRPr lang="tr-TR" sz="13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tr-TR" sz="1300" b="1">
                <a:ea typeface="+mn-lt"/>
                <a:cs typeface="+mn-lt"/>
              </a:rPr>
              <a:t>Sınırlamalar</a:t>
            </a:r>
            <a:r>
              <a:rPr lang="tr-TR" sz="1300">
                <a:ea typeface="+mn-lt"/>
                <a:cs typeface="+mn-lt"/>
              </a:rPr>
              <a:t>:</a:t>
            </a:r>
            <a:endParaRPr lang="tr-TR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300">
                <a:ea typeface="+mn-lt"/>
                <a:cs typeface="+mn-lt"/>
              </a:rPr>
              <a:t>Birbirine yakın gemiler tek bir gemi olarak algılandı.</a:t>
            </a:r>
            <a:endParaRPr lang="tr-TR" sz="13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300">
                <a:ea typeface="+mn-lt"/>
                <a:cs typeface="+mn-lt"/>
              </a:rPr>
              <a:t>Karaya yanaşmış gemiler bazen gözden kaçırıldı.</a:t>
            </a:r>
            <a:endParaRPr lang="tr-TR" sz="1300"/>
          </a:p>
          <a:p>
            <a:pPr marL="0" lvl="1" indent="0">
              <a:lnSpc>
                <a:spcPct val="100000"/>
              </a:lnSpc>
              <a:buNone/>
            </a:pPr>
            <a:endParaRPr lang="en-US" sz="1300"/>
          </a:p>
          <a:p>
            <a:pPr>
              <a:lnSpc>
                <a:spcPct val="100000"/>
              </a:lnSpc>
            </a:pPr>
            <a:endParaRPr lang="tr-TR" sz="13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AA1180B-5612-669C-3D3F-03D8370D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68" y="3225344"/>
            <a:ext cx="4356461" cy="31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7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537A661-B02E-386C-7ADA-8B4A61EC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00216" cy="1463040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404040"/>
                </a:solidFill>
              </a:rPr>
              <a:t>5. Gelecek Çalışmalar</a:t>
            </a:r>
            <a:endParaRPr lang="tr-TR" sz="4400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623D26-1B78-091E-F927-004A98A5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6281928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İyileştirmeler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tr-TR" sz="1800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Birbirine yakın gemilerin tespiti için modelin geliştirilmesi.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Karaya yanaşmış gemilerin daha iyi tespit edilmesi.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Farklı modellerle karşılaştırma yapılması.</a:t>
            </a:r>
            <a:endParaRPr lang="tr-TR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0554D5-43D6-ED7E-8272-9183BE52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00216" cy="1463040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404040"/>
                </a:solidFill>
              </a:rPr>
              <a:t>6. Sonuç</a:t>
            </a:r>
            <a:endParaRPr lang="tr-TR" sz="4400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DAD0DD-3602-5BF3-EDCF-956A6287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6281928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Mask R-CNN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, uydu görüntülerinde gemi tespiti için etkili bir yöntemdir.</a:t>
            </a:r>
            <a:endParaRPr lang="tr-TR" sz="1800" dirty="0"/>
          </a:p>
          <a:p>
            <a:pPr marL="285750" indent="-285750">
              <a:buFont typeface="Arial"/>
              <a:buChar char="•"/>
            </a:pP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Model, özellikle zorlu içeriklerde başarılı sonuçlar vermektedir.</a:t>
            </a:r>
            <a:endParaRPr lang="tr-TR" sz="1800" dirty="0"/>
          </a:p>
          <a:p>
            <a:pPr marL="285750" indent="-285750">
              <a:buFont typeface="Arial"/>
              <a:buChar char="•"/>
            </a:pP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Ancak, birbirine yakın gemilerin tespitinde iyileştirmelere ihtiyaç vardır.</a:t>
            </a:r>
            <a:endParaRPr lang="tr-TR" sz="1800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997D10-854A-4323-4D52-4FA7D475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00216" cy="146304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404040"/>
                </a:solidFill>
              </a:rPr>
              <a:t>YOLOv8 ve YOLOv9 ile Gemi Tespiti</a:t>
            </a:r>
            <a:endParaRPr lang="tr-TR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C9F779-634F-1857-D09A-58350ECA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6281928" cy="3767328"/>
          </a:xfrm>
        </p:spPr>
        <p:txBody>
          <a:bodyPr>
            <a:normAutofit/>
          </a:bodyPr>
          <a:lstStyle/>
          <a:p>
            <a:endParaRPr lang="tr-TR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3D3A93D-96D0-480F-FE77-59C9BE2E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00216" cy="1463040"/>
          </a:xfrm>
        </p:spPr>
        <p:txBody>
          <a:bodyPr>
            <a:normAutofit/>
          </a:bodyPr>
          <a:lstStyle/>
          <a:p>
            <a:r>
              <a:rPr lang="tr-TR" sz="4400" dirty="0"/>
              <a:t>1.Giriş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6A081E-2421-5AF2-D6D2-B4BA00CF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1088"/>
            <a:ext cx="6302248" cy="42346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Gemi Tespiti Neden Önemli?</a:t>
            </a:r>
            <a:endParaRPr lang="tr-TR" sz="1800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Denizlerdeki gemilerin tespiti, balıkçılık yönetimi, göçmen izleme, deniz kurtarma ve askeri operasyonlar gibi birçok alanda kritik öneme sahip.</a:t>
            </a:r>
            <a:endParaRPr lang="tr-TR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Özellikle uzaktan algılama teknolojileri, geniş kapsama alanı ve düşük maliyetli erişim avantajlarıyla bu alanda öne çıkıyor.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Amaç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tr-TR" sz="1800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Bu çalışmada, 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YOLOv8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ve 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YOLOv9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algoritmalarını kullanarak uydu görüntülerinde gemi tespiti yapıldı.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İki modelin performansı karşılaştırıldı ve hangisinin daha etkili olduğu incelendi.</a:t>
            </a:r>
            <a:endParaRPr lang="tr-TR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50038C-1821-13A1-6F61-BCBA42F6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tr-TR" sz="4400"/>
              <a:t>2.</a:t>
            </a:r>
            <a:r>
              <a:rPr lang="tr-TR" sz="4400">
                <a:solidFill>
                  <a:srgbClr val="404040"/>
                </a:solidFill>
              </a:rPr>
              <a:t>. </a:t>
            </a:r>
            <a:r>
              <a:rPr lang="tr-TR" sz="4400" err="1">
                <a:solidFill>
                  <a:srgbClr val="404040"/>
                </a:solidFill>
              </a:rPr>
              <a:t>Kullanılan</a:t>
            </a:r>
            <a:r>
              <a:rPr lang="tr-TR" sz="4400" dirty="0">
                <a:solidFill>
                  <a:srgbClr val="404040"/>
                </a:solidFill>
              </a:rPr>
              <a:t> </a:t>
            </a:r>
            <a:r>
              <a:rPr lang="tr-TR" sz="4400" err="1">
                <a:solidFill>
                  <a:srgbClr val="404040"/>
                </a:solidFill>
              </a:rPr>
              <a:t>Yöntem</a:t>
            </a:r>
            <a:r>
              <a:rPr lang="tr-TR" sz="4400" dirty="0">
                <a:solidFill>
                  <a:srgbClr val="404040"/>
                </a:solidFill>
              </a:rPr>
              <a:t> </a:t>
            </a:r>
            <a:r>
              <a:rPr lang="tr-TR" sz="4400" err="1">
                <a:solidFill>
                  <a:srgbClr val="404040"/>
                </a:solidFill>
              </a:rPr>
              <a:t>ve</a:t>
            </a:r>
            <a:r>
              <a:rPr lang="tr-TR" sz="4400">
                <a:solidFill>
                  <a:srgbClr val="404040"/>
                </a:solidFill>
              </a:rPr>
              <a:t> Veri Seti</a:t>
            </a:r>
            <a:endParaRPr lang="tr-TR" sz="440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8A1B5F-7CFC-0DAD-3E25-38BD5761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Veri Seti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tr-TR" sz="1800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"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Ships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 in Google Earth"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adlı veri seti kullanıldı.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Toplam 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1658 uydu görüntüsü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var. Bunların %86'sı eğitim, %10'u doğrulama ve %5'i test için ayrıldı.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Görüntüler, farklı hava koşullarında, gece-gündüz ve farklı gemi tiplerini içeriyor.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YOLO Algoritmaları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tr-TR" sz="1800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YOLO (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You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Only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Look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Once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)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, nesne tespiti için hızlı ve doğru sonuçlar sunan bir derin öğrenme modeli.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Bu çalışmada, 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YOLOv8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ve 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YOLOv9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modelleri kullanıldı.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YOLO, görüntüyü bir kerede tarayarak nesneleri tespit ediyor ve sınıflandırıyor.</a:t>
            </a:r>
            <a:endParaRPr lang="tr-TR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69108E-755A-C9F6-9D15-B07B651E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281928" cy="1463040"/>
          </a:xfrm>
        </p:spPr>
        <p:txBody>
          <a:bodyPr>
            <a:normAutofit/>
          </a:bodyPr>
          <a:lstStyle/>
          <a:p>
            <a:r>
              <a:rPr lang="tr-TR" sz="4400"/>
              <a:t>3. Modelin Çalışma Şekli</a:t>
            </a:r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DAA787-0517-EFBE-12BC-1C38CF63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6281928" cy="37673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500" b="1">
                <a:ea typeface="+mn-lt"/>
                <a:cs typeface="+mn-lt"/>
              </a:rPr>
              <a:t>YOLO Mimarisi</a:t>
            </a:r>
            <a:r>
              <a:rPr lang="tr-TR" sz="1500">
                <a:ea typeface="+mn-lt"/>
                <a:cs typeface="+mn-lt"/>
              </a:rPr>
              <a:t>:</a:t>
            </a:r>
            <a:endParaRPr lang="tr-TR" sz="15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500" b="1">
                <a:ea typeface="+mn-lt"/>
                <a:cs typeface="+mn-lt"/>
              </a:rPr>
              <a:t>Omurga (Backbone)</a:t>
            </a:r>
            <a:r>
              <a:rPr lang="tr-TR" sz="1500">
                <a:ea typeface="+mn-lt"/>
                <a:cs typeface="+mn-lt"/>
              </a:rPr>
              <a:t>: Görüntüden özellikler çıkarır.</a:t>
            </a:r>
            <a:endParaRPr lang="tr-TR" sz="15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500" b="1">
                <a:ea typeface="+mn-lt"/>
                <a:cs typeface="+mn-lt"/>
              </a:rPr>
              <a:t>Boyun (Neck)</a:t>
            </a:r>
            <a:r>
              <a:rPr lang="tr-TR" sz="1500">
                <a:ea typeface="+mn-lt"/>
                <a:cs typeface="+mn-lt"/>
              </a:rPr>
              <a:t>: Özellikleri birleştirir ve seçer.</a:t>
            </a:r>
            <a:endParaRPr lang="tr-TR" sz="15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500" b="1">
                <a:ea typeface="+mn-lt"/>
                <a:cs typeface="+mn-lt"/>
              </a:rPr>
              <a:t>Baş (Head)</a:t>
            </a:r>
            <a:r>
              <a:rPr lang="tr-TR" sz="1500">
                <a:ea typeface="+mn-lt"/>
                <a:cs typeface="+mn-lt"/>
              </a:rPr>
              <a:t>: Nesneleri tespit eder ve sınıflandırır.</a:t>
            </a:r>
            <a:endParaRPr lang="tr-TR" sz="1500"/>
          </a:p>
          <a:p>
            <a:pPr>
              <a:lnSpc>
                <a:spcPct val="100000"/>
              </a:lnSpc>
            </a:pPr>
            <a:r>
              <a:rPr lang="tr-TR" sz="1500" b="1">
                <a:ea typeface="+mn-lt"/>
                <a:cs typeface="+mn-lt"/>
              </a:rPr>
              <a:t>YOLOv8 ve YOLOv9 Farkları</a:t>
            </a:r>
            <a:r>
              <a:rPr lang="tr-TR" sz="1500">
                <a:ea typeface="+mn-lt"/>
                <a:cs typeface="+mn-lt"/>
              </a:rPr>
              <a:t>:</a:t>
            </a:r>
            <a:endParaRPr lang="tr-TR" sz="15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500" b="1">
                <a:ea typeface="+mn-lt"/>
                <a:cs typeface="+mn-lt"/>
              </a:rPr>
              <a:t>YOLOv8</a:t>
            </a:r>
            <a:r>
              <a:rPr lang="tr-TR" sz="1500">
                <a:ea typeface="+mn-lt"/>
                <a:cs typeface="+mn-lt"/>
              </a:rPr>
              <a:t>: Daha geniş bir uygulama yelpazesi sunar ve daha stabil bir eğitim sürecine sahip.</a:t>
            </a:r>
            <a:endParaRPr lang="tr-TR" sz="1500"/>
          </a:p>
          <a:p>
            <a:pPr marL="285750" lvl="1" indent="-285750">
              <a:lnSpc>
                <a:spcPct val="100000"/>
              </a:lnSpc>
              <a:buFont typeface="Arial"/>
              <a:buChar char="•"/>
            </a:pPr>
            <a:r>
              <a:rPr lang="tr-TR" sz="1500" b="1">
                <a:ea typeface="+mn-lt"/>
                <a:cs typeface="+mn-lt"/>
              </a:rPr>
              <a:t>YOLOv9</a:t>
            </a:r>
            <a:r>
              <a:rPr lang="tr-TR" sz="1500">
                <a:ea typeface="+mn-lt"/>
                <a:cs typeface="+mn-lt"/>
              </a:rPr>
              <a:t>: Daha hızlı yakınsama ve daha yüksek doğruluk oranlarına sahip. Özellikle küçük ve kısmen gizli nesnelerin tespitinde daha iyi performans gösteriyor.</a:t>
            </a:r>
            <a:endParaRPr lang="tr-TR" sz="1500"/>
          </a:p>
          <a:p>
            <a:pPr>
              <a:lnSpc>
                <a:spcPct val="100000"/>
              </a:lnSpc>
            </a:pPr>
            <a:br>
              <a:rPr lang="en-US" sz="1500"/>
            </a:br>
            <a:endParaRPr lang="en-US" sz="15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, diyagram, ekran görüntüsü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4DC5188-6AEB-EB9D-7E2B-1828B33D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68" y="4260004"/>
            <a:ext cx="4356461" cy="20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6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B4F8295-CC20-5A36-6093-29BC853F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404040"/>
                </a:solidFill>
              </a:rPr>
              <a:t>4. Bulgular ve Sonuçlar</a:t>
            </a:r>
            <a:endParaRPr lang="tr-TR" sz="4400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7175EC-6A71-61E2-5606-EBECE4EC3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273808"/>
            <a:ext cx="8717280" cy="40822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Performans Metrikleri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tr-TR" sz="180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Kesinlik (Precision)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: Doğru tespitlerin toplam tespitlere oranı.</a:t>
            </a:r>
            <a:endParaRPr lang="tr-TR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Duyarlılık (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Recall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)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: Tespit edilen gemilerin toplam gemi sayısına oranı.</a:t>
            </a:r>
            <a:endParaRPr lang="tr-TR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Ortalama Hassasiyet (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mAP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)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: Tespit doğruluğunu ölçen bir metrik.</a:t>
            </a:r>
            <a:endParaRPr lang="tr-TR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Sonuçlar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tr-TR" sz="180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YOLOv9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, başlangıçta daha hızlı yakınsadı ve genel olarak daha yüksek 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mAP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değerleri elde etti.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YOLOv8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ise daha stabil bir eğitim süreci gösterdi ve daha geniş bir uygulama yelpazesi sundu.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Her iki model de gemi tespitinde başarılı, ancak 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YOLOv9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daha küçük ve kısmen gizli gemileri tespitte daha iyi performans gösterdi.</a:t>
            </a:r>
            <a:endParaRPr lang="tr-TR" dirty="0"/>
          </a:p>
          <a:p>
            <a:endParaRPr lang="tr-TR" sz="18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80C0C46-3D4D-9DF5-F57A-1447A768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404040"/>
                </a:solidFill>
              </a:rPr>
              <a:t>5. Tartışma ve Sonuç</a:t>
            </a:r>
            <a:endParaRPr lang="tr-TR" sz="440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97A207-A26D-88D4-7F61-E9F81BC6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YOLOv9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, özellikle erken iterasyonlarda daha iyi performans gösterdi ve daha hızlı yakınsadı.</a:t>
            </a:r>
            <a:endParaRPr lang="tr-TR" sz="1800" dirty="0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YOLOv8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 ise daha geniş bir uygulama yelpazesi sunuyor ve daha stabil bir eğitim sürecine sahip.</a:t>
            </a:r>
            <a:endParaRPr lang="tr-TR" sz="1800" dirty="0"/>
          </a:p>
          <a:p>
            <a:pPr marL="285750" indent="-285750">
              <a:buFont typeface="Arial"/>
              <a:buChar char="•"/>
            </a:pP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Seçim, uygulamanın gereksinimlerine ve kaynaklara bağlı olacaktır. Eğer önceliğiniz tespit kalitesi ise </a:t>
            </a: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YOLOv9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, daha geniş bir uygulama yelpazesi istiyorsanız </a:t>
            </a: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YOLOv8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 daha uygun olabilir.</a:t>
            </a:r>
            <a:endParaRPr lang="tr-TR" sz="1800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44099A-D15C-248B-7649-8DC967E4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00216" cy="1463040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404040"/>
                </a:solidFill>
              </a:rPr>
              <a:t>6. Gelecek Çalışmalar</a:t>
            </a:r>
            <a:endParaRPr lang="tr-TR" sz="4400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3EEF6-6B76-EEFA-D2A1-367443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90" y="2436368"/>
            <a:ext cx="6281928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Farklı deniz araçlarını içeren daha geniş bir veri seti üzerinde çalışılabilir.</a:t>
            </a:r>
            <a:endParaRPr lang="tr-TR" sz="1800" dirty="0"/>
          </a:p>
          <a:p>
            <a:pPr marL="285750" indent="-285750">
              <a:buFont typeface="Arial"/>
              <a:buChar char="•"/>
            </a:pPr>
            <a:r>
              <a:rPr lang="tr-TR" sz="1800" dirty="0" err="1">
                <a:solidFill>
                  <a:srgbClr val="404040"/>
                </a:solidFill>
                <a:ea typeface="+mn-lt"/>
                <a:cs typeface="+mn-lt"/>
              </a:rPr>
              <a:t>YOLO'nun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 en güncel sürümleriyle (örneğin YOLOv10) performans karşılaştırmaları yapılabilir.</a:t>
            </a:r>
            <a:endParaRPr lang="tr-TR" sz="1800" dirty="0"/>
          </a:p>
          <a:p>
            <a:pPr marL="285750" indent="-285750">
              <a:buFont typeface="Arial"/>
              <a:buChar char="•"/>
            </a:pP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Modelin karmaşık deniz ortamlarında (örneğin sisli veya dalgalı koşullarda) performansı incelenebilir.</a:t>
            </a:r>
            <a:endParaRPr lang="tr-TR" sz="1800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57817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5600">
                <a:ea typeface="+mj-lt"/>
                <a:cs typeface="+mj-lt"/>
              </a:rPr>
              <a:t>SAR Tabanlı Gemi Tespiti için CNN Algoritmalarının Kullanımı</a:t>
            </a:r>
            <a:endParaRPr lang="tr-TR" sz="560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17870" y="4751109"/>
            <a:ext cx="6141545" cy="1455370"/>
          </a:xfrm>
        </p:spPr>
        <p:txBody>
          <a:bodyPr anchor="t">
            <a:normAutofit/>
          </a:bodyPr>
          <a:lstStyle/>
          <a:p>
            <a:endParaRPr lang="tr-T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B83A6A-175F-1310-EDF8-47C25B24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1658600" cy="1463040"/>
          </a:xfrm>
        </p:spPr>
        <p:txBody>
          <a:bodyPr>
            <a:normAutofit/>
          </a:bodyPr>
          <a:lstStyle/>
          <a:p>
            <a:r>
              <a:rPr lang="tr-TR" sz="4400" dirty="0"/>
              <a:t>1.Giriş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B0908D-76FD-4B64-3AD4-4F3B48EA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077865"/>
            <a:ext cx="8719457" cy="4376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800">
                <a:ea typeface="+mn-lt"/>
                <a:cs typeface="+mn-lt"/>
              </a:rPr>
              <a:t>Bu çalışmada, </a:t>
            </a:r>
            <a:r>
              <a:rPr lang="tr-TR" sz="1800" b="1">
                <a:ea typeface="+mn-lt"/>
                <a:cs typeface="+mn-lt"/>
              </a:rPr>
              <a:t>deniz gözetimi</a:t>
            </a:r>
            <a:r>
              <a:rPr lang="tr-TR" sz="1800">
                <a:ea typeface="+mn-lt"/>
                <a:cs typeface="+mn-lt"/>
              </a:rPr>
              <a:t> için </a:t>
            </a:r>
            <a:r>
              <a:rPr lang="tr-TR" sz="1800" b="1">
                <a:ea typeface="+mn-lt"/>
                <a:cs typeface="+mn-lt"/>
              </a:rPr>
              <a:t>Sentinel-1 uydusunun</a:t>
            </a:r>
            <a:r>
              <a:rPr lang="tr-TR" sz="1800">
                <a:ea typeface="+mn-lt"/>
                <a:cs typeface="+mn-lt"/>
              </a:rPr>
              <a:t> SAR (Sentetik Açıklıklı Radar) görüntüleri ve </a:t>
            </a:r>
            <a:r>
              <a:rPr lang="tr-TR" sz="1800" b="1" err="1">
                <a:ea typeface="+mn-lt"/>
                <a:cs typeface="+mn-lt"/>
              </a:rPr>
              <a:t>Faster</a:t>
            </a:r>
            <a:r>
              <a:rPr lang="tr-TR" sz="1800" b="1">
                <a:ea typeface="+mn-lt"/>
                <a:cs typeface="+mn-lt"/>
              </a:rPr>
              <a:t> R-CNN derin öğrenme algoritması</a:t>
            </a:r>
            <a:r>
              <a:rPr lang="tr-TR" sz="1800">
                <a:ea typeface="+mn-lt"/>
                <a:cs typeface="+mn-lt"/>
              </a:rPr>
              <a:t> kullanılarak </a:t>
            </a:r>
            <a:r>
              <a:rPr lang="tr-TR" sz="1800" b="1">
                <a:ea typeface="+mn-lt"/>
                <a:cs typeface="+mn-lt"/>
              </a:rPr>
              <a:t>gemi tespiti</a:t>
            </a:r>
            <a:r>
              <a:rPr lang="tr-TR" sz="1800">
                <a:ea typeface="+mn-lt"/>
                <a:cs typeface="+mn-lt"/>
              </a:rPr>
              <a:t> gerçekleştirilmiştir.</a:t>
            </a:r>
            <a:endParaRPr lang="tr-TR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Deniz güvenliği, gemi trafiği yönetimi ve çevresel izleme</a:t>
            </a:r>
            <a:r>
              <a:rPr lang="tr-TR" sz="1800" dirty="0">
                <a:ea typeface="+mn-lt"/>
                <a:cs typeface="+mn-lt"/>
              </a:rPr>
              <a:t> gibi alanlarda gemi tespiti büyük önem taşımaktadır.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800" dirty="0">
                <a:ea typeface="+mn-lt"/>
                <a:cs typeface="+mn-lt"/>
              </a:rPr>
              <a:t>Geleneksel yöntemler hava koşullarına bağımlıyken, </a:t>
            </a:r>
            <a:r>
              <a:rPr lang="tr-TR" sz="1800" b="1" dirty="0">
                <a:ea typeface="+mn-lt"/>
                <a:cs typeface="+mn-lt"/>
              </a:rPr>
              <a:t>SAR görüntüleri gece ve kötü hava koşullarında bile çalışabilir</a:t>
            </a:r>
            <a:r>
              <a:rPr lang="tr-TR" sz="1800" dirty="0">
                <a:ea typeface="+mn-lt"/>
                <a:cs typeface="+mn-lt"/>
              </a:rPr>
              <a:t>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Derin öğrenme algoritmaları</a:t>
            </a:r>
            <a:r>
              <a:rPr lang="tr-TR" sz="1800" dirty="0">
                <a:ea typeface="+mn-lt"/>
                <a:cs typeface="+mn-lt"/>
              </a:rPr>
              <a:t>, görüntü işleme sürecinde daha yüksek doğruluk sağlayabilir.</a:t>
            </a:r>
            <a:endParaRPr lang="tr-TR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E8F78F-B565-1C7D-8D44-4A922F7C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281928" cy="1463040"/>
          </a:xfrm>
        </p:spPr>
        <p:txBody>
          <a:bodyPr>
            <a:normAutofit/>
          </a:bodyPr>
          <a:lstStyle/>
          <a:p>
            <a:r>
              <a:rPr lang="tr-TR" sz="4400" b="0" dirty="0">
                <a:ea typeface="+mj-lt"/>
                <a:cs typeface="+mj-lt"/>
              </a:rPr>
              <a:t>2.Kullanılan Yöntem ve Teknolojiler</a:t>
            </a:r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3B9660-6E62-FF3F-7BD0-5B24E276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6281928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>
                <a:ea typeface="+mn-lt"/>
                <a:cs typeface="+mn-lt"/>
              </a:rPr>
              <a:t>Sentinel-1 Uydusu</a:t>
            </a:r>
            <a:r>
              <a:rPr lang="tr-TR" sz="1800">
                <a:ea typeface="+mn-lt"/>
                <a:cs typeface="+mn-lt"/>
              </a:rPr>
              <a:t> → Avrupa Uzay Ajansı (ESA) tarafından işletilen, SAR görüntüleri sağlayan radar uydusu.</a:t>
            </a:r>
            <a:endParaRPr lang="tr-TR" sz="1800"/>
          </a:p>
          <a:p>
            <a:pPr marL="285750" indent="-285750">
              <a:buFont typeface="Arial"/>
              <a:buChar char="•"/>
            </a:pPr>
            <a:r>
              <a:rPr lang="tr-TR" sz="1800" b="1">
                <a:ea typeface="+mn-lt"/>
                <a:cs typeface="+mn-lt"/>
              </a:rPr>
              <a:t>Faster R-CNN Algoritması</a:t>
            </a:r>
            <a:r>
              <a:rPr lang="tr-TR" sz="1800">
                <a:ea typeface="+mn-lt"/>
                <a:cs typeface="+mn-lt"/>
              </a:rPr>
              <a:t> → Görsellerde nesne tespiti yapan derin öğrenme tabanlı bir model.</a:t>
            </a:r>
            <a:endParaRPr lang="tr-TR" sz="1800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VH Polarizasyonu</a:t>
            </a:r>
            <a:r>
              <a:rPr lang="tr-TR" sz="1800" dirty="0">
                <a:ea typeface="+mn-lt"/>
                <a:cs typeface="+mn-lt"/>
              </a:rPr>
              <a:t> → Özellikle küçük tekneleri ve gemileri daha iyi algılamaya yardımcı olan veri türü.</a:t>
            </a:r>
            <a:endParaRPr lang="tr-TR" sz="1800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Çalışma Alanı: Mersin Limanı</a:t>
            </a:r>
            <a:r>
              <a:rPr lang="tr-TR" sz="1800" dirty="0">
                <a:ea typeface="+mn-lt"/>
                <a:cs typeface="+mn-lt"/>
              </a:rPr>
              <a:t> → Türkiye’nin en büyük limanlarından biri olarak seçilmiştir.</a:t>
            </a:r>
            <a:endParaRPr lang="tr-TR" sz="1800"/>
          </a:p>
          <a:p>
            <a:endParaRPr lang="tr-TR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, ekran görüntüsü, harit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D2D05EB-02B3-BD63-B7B4-1EF0C968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68" y="3323364"/>
            <a:ext cx="4356461" cy="302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940393-9A67-E6B1-09AD-AE4D4625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tr-TR" sz="4400" b="0" dirty="0">
                <a:ea typeface="+mj-lt"/>
                <a:cs typeface="+mj-lt"/>
              </a:rPr>
              <a:t>3.Bulgular ve Sonuçlar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BA8AC5-D86E-63CC-21CE-FFF8FA7F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ea typeface="+mn-lt"/>
                <a:cs typeface="+mn-lt"/>
              </a:rPr>
              <a:t>%86,11 doğruluk oranı</a:t>
            </a:r>
            <a:r>
              <a:rPr lang="tr-TR" sz="1800" dirty="0">
                <a:ea typeface="+mn-lt"/>
                <a:cs typeface="+mn-lt"/>
              </a:rPr>
              <a:t> ile gemi tespiti gerçekleştirildi.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800" dirty="0">
                <a:ea typeface="+mn-lt"/>
                <a:cs typeface="+mn-lt"/>
              </a:rPr>
              <a:t>Küçük balıkçı teknelerinden büyük kargo gemilerine kadar çeşitli gemi türleri başarıyla tespit edildi.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800" dirty="0">
                <a:ea typeface="+mn-lt"/>
                <a:cs typeface="+mn-lt"/>
              </a:rPr>
              <a:t>Yanlış pozitif oranı düşük, yani sistem </a:t>
            </a:r>
            <a:r>
              <a:rPr lang="tr-TR" sz="1800" b="1" dirty="0">
                <a:ea typeface="+mn-lt"/>
                <a:cs typeface="+mn-lt"/>
              </a:rPr>
              <a:t>diğer nesneleri gemi olarak yanlış algılamadı</a:t>
            </a:r>
            <a:r>
              <a:rPr lang="tr-TR" sz="1800" dirty="0">
                <a:ea typeface="+mn-lt"/>
                <a:cs typeface="+mn-lt"/>
              </a:rPr>
              <a:t>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800" dirty="0">
                <a:ea typeface="+mn-lt"/>
                <a:cs typeface="+mn-lt"/>
              </a:rPr>
              <a:t>Önerilen yöntem, </a:t>
            </a:r>
            <a:r>
              <a:rPr lang="tr-TR" sz="1800" b="1" dirty="0">
                <a:ea typeface="+mn-lt"/>
                <a:cs typeface="+mn-lt"/>
              </a:rPr>
              <a:t>denizcilik güvenliği ve trafiği yönetimi için pratik olarak uygulanabilir</a:t>
            </a:r>
            <a:r>
              <a:rPr lang="tr-TR" sz="1800" dirty="0">
                <a:ea typeface="+mn-lt"/>
                <a:cs typeface="+mn-lt"/>
              </a:rPr>
              <a:t>.</a:t>
            </a:r>
            <a:endParaRPr lang="tr-TR" dirty="0"/>
          </a:p>
          <a:p>
            <a:endParaRPr lang="tr-TR" sz="18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7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884178-66AB-B0F8-E1AF-2EDA3089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373360" cy="1463040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404040"/>
                </a:solidFill>
              </a:rPr>
              <a:t>Mask R-CNN ile Uydu Görüntülerinde Gemi Tespiti</a:t>
            </a:r>
            <a:endParaRPr lang="tr-TR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6069D9-B70A-3432-0F2B-D64F57058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>
            <a:normAutofit/>
          </a:bodyPr>
          <a:lstStyle/>
          <a:p>
            <a:endParaRPr lang="tr-TR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4A2477-DE59-5A87-AD0B-F76A83E3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00216" cy="1463040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404040"/>
                </a:solidFill>
              </a:rPr>
              <a:t>1.Giriş</a:t>
            </a:r>
            <a:endParaRPr lang="tr-TR" sz="4400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915061-A258-3A5A-1DA6-07DC380D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436368"/>
            <a:ext cx="6281928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Neden Gemi Tespiti?</a:t>
            </a:r>
            <a:endParaRPr lang="tr-TR" sz="180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Deniz güvenliği, kara sularının gözetimi ve deniz taşımacılığı için önemli.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Uydu görüntülerinden gemilerin otomatik olarak tespit edilmesi gerekiyor.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Amaç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tr-TR" sz="180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Uydu görüntülerinde gemileri tespit etmek için 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Mask R-CNN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modelini kullanmak.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Modelin performansını ve sınırlarını incelemek.</a:t>
            </a:r>
            <a:endParaRPr lang="tr-TR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2F7EAC-C807-D0FE-1F91-A1882DEC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00216" cy="1463040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404040"/>
                </a:solidFill>
              </a:rPr>
              <a:t>2.Kullanılan Yöntem ve Veri Seti</a:t>
            </a:r>
            <a:endParaRPr lang="tr-TR" sz="4400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96692C-9352-D92B-8BA9-6BBBDFB1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6281928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Veri Seti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tr-TR" sz="1800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Google </a:t>
            </a:r>
            <a:r>
              <a:rPr lang="tr-TR" dirty="0" err="1">
                <a:solidFill>
                  <a:srgbClr val="404040"/>
                </a:solidFill>
                <a:ea typeface="+mn-lt"/>
                <a:cs typeface="+mn-lt"/>
              </a:rPr>
              <a:t>Earth'ten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 alınan 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1 metre çözünürlüklü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1838 uydu görüntüsü.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Toplam 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3279 gemi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GIS yazılımı ile etiketlendi.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Veriler eğitim, validasyon ve test olarak üçe ayrıldı.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Model</a:t>
            </a:r>
            <a:r>
              <a:rPr lang="tr-TR" sz="1800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tr-TR" sz="1800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Mask R-CNN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kullanıldı.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ResNet-101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omurga ağı ve 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Feature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Pyramid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 Network (FPN)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ile özellik çıkarımı yapıldı.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Model, 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TensorFlow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ve </a:t>
            </a: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Keras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 üzerinde eğitildi.</a:t>
            </a:r>
            <a:endParaRPr lang="tr-TR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738207-4CF6-A4AE-BB5D-95CD0EEA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00216" cy="1463040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404040"/>
                </a:solidFill>
              </a:rPr>
              <a:t>3.Çalışma Şekli</a:t>
            </a:r>
            <a:endParaRPr lang="tr-TR" sz="4400" dirty="0"/>
          </a:p>
          <a:p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902B28-C618-9D57-5A67-0AE61C4B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6281928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800" b="1" dirty="0">
                <a:solidFill>
                  <a:srgbClr val="404040"/>
                </a:solidFill>
                <a:ea typeface="+mn-lt"/>
                <a:cs typeface="+mn-lt"/>
              </a:rPr>
              <a:t>Mask R-CNN Nasıl Çalışır?</a:t>
            </a:r>
            <a:endParaRPr lang="tr-TR" sz="1800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Özellik Çıkarımı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: Görüntüden özellikler çıkarılır.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Bölge Öneri Ağı (RPN)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: Görüntüde nesne olabilecek bölgeler önerilir.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 err="1">
                <a:solidFill>
                  <a:srgbClr val="404040"/>
                </a:solidFill>
                <a:ea typeface="+mn-lt"/>
                <a:cs typeface="+mn-lt"/>
              </a:rPr>
              <a:t>RoI</a:t>
            </a: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 Hizalama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: Önerilen bölgeler hizalanır ve boyutlandırılır.</a:t>
            </a:r>
            <a:endParaRPr lang="tr-TR" dirty="0"/>
          </a:p>
          <a:p>
            <a:pPr marL="285750" lvl="1" indent="-285750">
              <a:buFont typeface="Arial"/>
              <a:buChar char="•"/>
            </a:pPr>
            <a:r>
              <a:rPr lang="tr-TR" b="1" dirty="0">
                <a:solidFill>
                  <a:srgbClr val="404040"/>
                </a:solidFill>
                <a:ea typeface="+mn-lt"/>
                <a:cs typeface="+mn-lt"/>
              </a:rPr>
              <a:t>Sınıflandırma ve Maskeleme</a:t>
            </a:r>
            <a:r>
              <a:rPr lang="tr-TR" dirty="0">
                <a:solidFill>
                  <a:srgbClr val="404040"/>
                </a:solidFill>
                <a:ea typeface="+mn-lt"/>
                <a:cs typeface="+mn-lt"/>
              </a:rPr>
              <a:t>: Gemiler sınıflandırılır ve maskelerle işaretlenir.</a:t>
            </a:r>
            <a:endParaRPr lang="tr-TR" dirty="0"/>
          </a:p>
          <a:p>
            <a:endParaRPr lang="tr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50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GestaltVTI</vt:lpstr>
      <vt:lpstr>Yazılım Mühendisliğinde Gelişmeler 4 Makale Özeti</vt:lpstr>
      <vt:lpstr>SAR Tabanlı Gemi Tespiti için CNN Algoritmalarının Kullanımı</vt:lpstr>
      <vt:lpstr>1.Giriş</vt:lpstr>
      <vt:lpstr>2.Kullanılan Yöntem ve Teknolojiler</vt:lpstr>
      <vt:lpstr>3.Bulgular ve Sonuçlar</vt:lpstr>
      <vt:lpstr>Mask R-CNN ile Uydu Görüntülerinde Gemi Tespiti </vt:lpstr>
      <vt:lpstr>1.Giriş </vt:lpstr>
      <vt:lpstr>2.Kullanılan Yöntem ve Veri Seti </vt:lpstr>
      <vt:lpstr>3.Çalışma Şekli </vt:lpstr>
      <vt:lpstr>4.Bulgular ve Sonuçlar </vt:lpstr>
      <vt:lpstr>5. Gelecek Çalışmalar </vt:lpstr>
      <vt:lpstr>6. Sonuç </vt:lpstr>
      <vt:lpstr>YOLOv8 ve YOLOv9 ile Gemi Tespiti </vt:lpstr>
      <vt:lpstr>1.Giriş</vt:lpstr>
      <vt:lpstr>2.. Kullanılan Yöntem ve Veri Seti </vt:lpstr>
      <vt:lpstr>3. Modelin Çalışma Şekli </vt:lpstr>
      <vt:lpstr>4. Bulgular ve Sonuçlar </vt:lpstr>
      <vt:lpstr>5. Tartışma ve Sonuç </vt:lpstr>
      <vt:lpstr>6. Gelecek Çalışmalar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141</cp:revision>
  <dcterms:created xsi:type="dcterms:W3CDTF">2025-03-01T17:50:01Z</dcterms:created>
  <dcterms:modified xsi:type="dcterms:W3CDTF">2025-03-01T18:41:32Z</dcterms:modified>
</cp:coreProperties>
</file>