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5119350" cy="21383625"/>
  <p:notesSz cx="7772400" cy="10058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p15:clr>
            <a:srgbClr val="A4A3A4"/>
          </p15:clr>
        </p15:guide>
        <p15:guide id="2" pos="47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snapToObjects="1">
      <p:cViewPr>
        <p:scale>
          <a:sx n="75" d="100"/>
          <a:sy n="75" d="100"/>
        </p:scale>
        <p:origin x="1890" y="-1458"/>
      </p:cViewPr>
      <p:guideLst>
        <p:guide orient="horz" pos="6735"/>
        <p:guide pos="476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1079640" y="5195160"/>
            <a:ext cx="12959640" cy="5716440"/>
          </a:xfrm>
          <a:prstGeom prst="rect">
            <a:avLst/>
          </a:prstGeom>
        </p:spPr>
        <p:txBody>
          <a:bodyPr wrap="none" lIns="0" tIns="0" rIns="0" bIns="0"/>
          <a:lstStyle/>
          <a:p>
            <a:endParaRPr/>
          </a:p>
        </p:txBody>
      </p:sp>
      <p:sp>
        <p:nvSpPr>
          <p:cNvPr id="28" name="PlaceHolder 3"/>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0"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1"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32"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
        <p:nvSpPr>
          <p:cNvPr id="33" name="PlaceHolder 5"/>
          <p:cNvSpPr>
            <a:spLocks noGrp="1"/>
          </p:cNvSpPr>
          <p:nvPr>
            <p:ph type="body"/>
          </p:nvPr>
        </p:nvSpPr>
        <p:spPr>
          <a:xfrm>
            <a:off x="1079640" y="11454840"/>
            <a:ext cx="6324120" cy="57164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6"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6" name="PlaceHolder 2"/>
          <p:cNvSpPr>
            <a:spLocks noGrp="1"/>
          </p:cNvSpPr>
          <p:nvPr>
            <p:ph type="subTitle"/>
          </p:nvPr>
        </p:nvSpPr>
        <p:spPr>
          <a:xfrm>
            <a:off x="1079640" y="5195160"/>
            <a:ext cx="12959640" cy="119854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8" name="PlaceHolder 2"/>
          <p:cNvSpPr>
            <a:spLocks noGrp="1"/>
          </p:cNvSpPr>
          <p:nvPr>
            <p:ph type="body"/>
          </p:nvPr>
        </p:nvSpPr>
        <p:spPr>
          <a:xfrm>
            <a:off x="1079640" y="5195160"/>
            <a:ext cx="12959640" cy="119851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0"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11" name="PlaceHolder 3"/>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079640" y="1182960"/>
            <a:ext cx="12959640" cy="1599732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16" name="PlaceHolder 3"/>
          <p:cNvSpPr>
            <a:spLocks noGrp="1"/>
          </p:cNvSpPr>
          <p:nvPr>
            <p:ph type="body"/>
          </p:nvPr>
        </p:nvSpPr>
        <p:spPr>
          <a:xfrm>
            <a:off x="1079640" y="11454840"/>
            <a:ext cx="6324120" cy="5716440"/>
          </a:xfrm>
          <a:prstGeom prst="rect">
            <a:avLst/>
          </a:prstGeom>
        </p:spPr>
        <p:txBody>
          <a:bodyPr wrap="none" lIns="0" tIns="0" rIns="0" bIns="0"/>
          <a:lstStyle/>
          <a:p>
            <a:endParaRPr/>
          </a:p>
        </p:txBody>
      </p:sp>
      <p:sp>
        <p:nvSpPr>
          <p:cNvPr id="17" name="PlaceHolder 4"/>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9"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20"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1"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3"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24"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5" name="PlaceHolder 4"/>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49880"/>
          </a:xfrm>
          <a:prstGeom prst="rect">
            <a:avLst/>
          </a:prstGeom>
        </p:spPr>
        <p:txBody>
          <a:bodyPr wrap="none" lIns="0" tIns="0" rIns="0" bIns="0" anchor="ctr"/>
          <a:lstStyle/>
          <a:p>
            <a:pPr algn="ctr"/>
            <a:r>
              <a:rPr lang="en-US"/>
              <a:t>Click to edit the title text format</a:t>
            </a:r>
            <a:endParaRPr/>
          </a:p>
        </p:txBody>
      </p:sp>
      <p:sp>
        <p:nvSpPr>
          <p:cNvPr id="6" name="PlaceHolder 2"/>
          <p:cNvSpPr>
            <a:spLocks noGrp="1"/>
          </p:cNvSpPr>
          <p:nvPr>
            <p:ph type="body"/>
          </p:nvPr>
        </p:nvSpPr>
        <p:spPr>
          <a:xfrm>
            <a:off x="1079640" y="5195160"/>
            <a:ext cx="12959640" cy="1198512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2" name="PlaceHolder 3"/>
          <p:cNvSpPr>
            <a:spLocks noGrp="1"/>
          </p:cNvSpPr>
          <p:nvPr>
            <p:ph type="dt"/>
          </p:nvPr>
        </p:nvSpPr>
        <p:spPr>
          <a:xfrm>
            <a:off x="1079640" y="19184400"/>
            <a:ext cx="3354840" cy="1424880"/>
          </a:xfrm>
          <a:prstGeom prst="rect">
            <a:avLst/>
          </a:prstGeom>
        </p:spPr>
        <p:txBody>
          <a:bodyPr wrap="none" lIns="0" tIns="0" rIns="0" bIns="0"/>
          <a:lstStyle/>
          <a:p>
            <a:r>
              <a:rPr lang="en-US" sz="1400"/>
              <a:t>&lt;date/time&gt;</a:t>
            </a:r>
            <a:endParaRPr/>
          </a:p>
        </p:txBody>
      </p:sp>
      <p:sp>
        <p:nvSpPr>
          <p:cNvPr id="3" name="PlaceHolder 4"/>
          <p:cNvSpPr>
            <a:spLocks noGrp="1"/>
          </p:cNvSpPr>
          <p:nvPr>
            <p:ph type="ftr"/>
          </p:nvPr>
        </p:nvSpPr>
        <p:spPr>
          <a:xfrm>
            <a:off x="5284440" y="19184400"/>
            <a:ext cx="4564080" cy="1424880"/>
          </a:xfrm>
          <a:prstGeom prst="rect">
            <a:avLst/>
          </a:prstGeom>
        </p:spPr>
        <p:txBody>
          <a:bodyPr wrap="none" lIns="0" tIns="0" rIns="0" bIns="0"/>
          <a:lstStyle/>
          <a:p>
            <a:pPr algn="ctr"/>
            <a:r>
              <a:rPr lang="en-US" sz="1400"/>
              <a:t>&lt;footer&gt;</a:t>
            </a:r>
            <a:endParaRPr/>
          </a:p>
        </p:txBody>
      </p:sp>
      <p:sp>
        <p:nvSpPr>
          <p:cNvPr id="4" name="PlaceHolder 5"/>
          <p:cNvSpPr>
            <a:spLocks noGrp="1"/>
          </p:cNvSpPr>
          <p:nvPr>
            <p:ph type="sldNum"/>
          </p:nvPr>
        </p:nvSpPr>
        <p:spPr>
          <a:xfrm>
            <a:off x="10684440" y="19184400"/>
            <a:ext cx="3354840" cy="1424880"/>
          </a:xfrm>
          <a:prstGeom prst="rect">
            <a:avLst/>
          </a:prstGeom>
        </p:spPr>
        <p:txBody>
          <a:bodyPr wrap="none" lIns="0" tIns="0" rIns="0" bIns="0"/>
          <a:lstStyle/>
          <a:p>
            <a:pPr algn="r"/>
            <a:fld id="{26E22631-9A9D-45B6-B1D0-1BDAC3C9CBF9}" type="slidenum">
              <a:rPr lang="en-US" sz="1400"/>
              <a:pPr algn="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github.com/SemihAsln/Turk-Mytholog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
        <p:cNvGrpSpPr/>
        <p:nvPr/>
      </p:nvGrpSpPr>
      <p:grpSpPr>
        <a:xfrm>
          <a:off x="0" y="0"/>
          <a:ext cx="0" cy="0"/>
          <a:chOff x="0" y="0"/>
          <a:chExt cx="0" cy="0"/>
        </a:xfrm>
      </p:grpSpPr>
      <p:sp>
        <p:nvSpPr>
          <p:cNvPr id="116" name="CustomShape 11"/>
          <p:cNvSpPr/>
          <p:nvPr/>
        </p:nvSpPr>
        <p:spPr>
          <a:xfrm>
            <a:off x="10105933" y="15517255"/>
            <a:ext cx="4572000" cy="3403600"/>
          </a:xfrm>
          <a:prstGeom prst="rect">
            <a:avLst/>
          </a:prstGeom>
          <a:solidFill>
            <a:srgbClr val="E6E6E6"/>
          </a:solidFill>
          <a:ln>
            <a:solidFill>
              <a:srgbClr val="C5000B"/>
            </a:solidFill>
          </a:ln>
        </p:spPr>
        <p:txBody>
          <a:bodyPr/>
          <a:lstStyle/>
          <a:p>
            <a:endParaRPr lang="tr-TR" dirty="0"/>
          </a:p>
        </p:txBody>
      </p:sp>
      <p:sp>
        <p:nvSpPr>
          <p:cNvPr id="37" name="CustomShape 1"/>
          <p:cNvSpPr/>
          <p:nvPr/>
        </p:nvSpPr>
        <p:spPr>
          <a:xfrm>
            <a:off x="360000" y="360000"/>
            <a:ext cx="14400000" cy="3240000"/>
          </a:xfrm>
          <a:prstGeom prst="rect">
            <a:avLst/>
          </a:prstGeom>
          <a:solidFill>
            <a:schemeClr val="tx1"/>
          </a:solidFill>
          <a:ln>
            <a:solidFill>
              <a:srgbClr val="FFFF00"/>
            </a:solidFill>
          </a:ln>
        </p:spPr>
        <p:txBody>
          <a:bodyPr wrap="none" lIns="90000" tIns="45000" rIns="90000" bIns="45000" anchor="ctr"/>
          <a:lstStyle/>
          <a:p>
            <a:pPr algn="ctr"/>
            <a:endParaRPr lang="tr-TR" sz="2800" b="1" dirty="0">
              <a:ln>
                <a:solidFill>
                  <a:srgbClr val="FFFF00"/>
                </a:solidFill>
              </a:ln>
              <a:solidFill>
                <a:schemeClr val="bg1">
                  <a:lumMod val="95000"/>
                </a:schemeClr>
              </a:solidFill>
              <a:highlight>
                <a:srgbClr val="000080"/>
              </a:highlight>
              <a:latin typeface="+mj-lt"/>
            </a:endParaRPr>
          </a:p>
          <a:p>
            <a:pPr algn="ctr"/>
            <a:r>
              <a:rPr lang="en-US" sz="3200" b="1" dirty="0">
                <a:ln>
                  <a:solidFill>
                    <a:srgbClr val="FFFF00"/>
                  </a:solidFill>
                </a:ln>
                <a:solidFill>
                  <a:schemeClr val="bg1">
                    <a:lumMod val="95000"/>
                  </a:schemeClr>
                </a:solidFill>
                <a:highlight>
                  <a:srgbClr val="000080"/>
                </a:highlight>
                <a:latin typeface="+mj-lt"/>
              </a:rPr>
              <a:t>E</a:t>
            </a:r>
            <a:r>
              <a:rPr lang="tr-TR" sz="3200" b="1" dirty="0">
                <a:ln>
                  <a:solidFill>
                    <a:srgbClr val="FFFF00"/>
                  </a:solidFill>
                </a:ln>
                <a:solidFill>
                  <a:schemeClr val="bg1">
                    <a:lumMod val="95000"/>
                  </a:schemeClr>
                </a:solidFill>
                <a:highlight>
                  <a:srgbClr val="000080"/>
                </a:highlight>
                <a:latin typeface="+mj-lt"/>
              </a:rPr>
              <a:t>DERİŞ: GÖK-KAL</a:t>
            </a:r>
          </a:p>
          <a:p>
            <a:pPr algn="ctr"/>
            <a:endParaRPr lang="tr-TR" sz="2800" b="1" dirty="0">
              <a:ln>
                <a:solidFill>
                  <a:srgbClr val="FFFF00"/>
                </a:solidFill>
              </a:ln>
              <a:solidFill>
                <a:schemeClr val="bg1">
                  <a:lumMod val="95000"/>
                </a:schemeClr>
              </a:solidFill>
              <a:highlight>
                <a:srgbClr val="000080"/>
              </a:highlight>
              <a:latin typeface="+mj-lt"/>
            </a:endParaRPr>
          </a:p>
          <a:p>
            <a:pPr algn="ctr"/>
            <a:r>
              <a:rPr lang="en-US" sz="2800" b="1" dirty="0">
                <a:ln>
                  <a:solidFill>
                    <a:srgbClr val="FFFF00"/>
                  </a:solidFill>
                </a:ln>
                <a:solidFill>
                  <a:schemeClr val="bg1">
                    <a:lumMod val="95000"/>
                  </a:schemeClr>
                </a:solidFill>
                <a:highlight>
                  <a:srgbClr val="000080"/>
                </a:highlight>
                <a:latin typeface="+mj-lt"/>
              </a:rPr>
              <a:t>CENG </a:t>
            </a:r>
            <a:r>
              <a:rPr lang="tr-TR" sz="2800" b="1" dirty="0">
                <a:ln>
                  <a:solidFill>
                    <a:srgbClr val="FFFF00"/>
                  </a:solidFill>
                </a:ln>
                <a:solidFill>
                  <a:schemeClr val="bg1">
                    <a:lumMod val="95000"/>
                  </a:schemeClr>
                </a:solidFill>
                <a:highlight>
                  <a:srgbClr val="000080"/>
                </a:highlight>
                <a:latin typeface="+mj-lt"/>
              </a:rPr>
              <a:t>447</a:t>
            </a:r>
            <a:r>
              <a:rPr lang="en-US" sz="2800" b="1" dirty="0">
                <a:ln>
                  <a:solidFill>
                    <a:srgbClr val="FFFF00"/>
                  </a:solidFill>
                </a:ln>
                <a:solidFill>
                  <a:schemeClr val="bg1">
                    <a:lumMod val="95000"/>
                  </a:schemeClr>
                </a:solidFill>
                <a:highlight>
                  <a:srgbClr val="000080"/>
                </a:highlight>
                <a:latin typeface="+mj-lt"/>
              </a:rPr>
              <a:t> GAME </a:t>
            </a:r>
            <a:r>
              <a:rPr lang="tr-TR" sz="2800" b="1" dirty="0">
                <a:ln>
                  <a:solidFill>
                    <a:srgbClr val="FFFF00"/>
                  </a:solidFill>
                </a:ln>
                <a:solidFill>
                  <a:schemeClr val="bg1">
                    <a:lumMod val="95000"/>
                  </a:schemeClr>
                </a:solidFill>
                <a:highlight>
                  <a:srgbClr val="000080"/>
                </a:highlight>
                <a:latin typeface="+mj-lt"/>
              </a:rPr>
              <a:t>DEVELOPMENT</a:t>
            </a:r>
            <a:endParaRPr sz="2800" dirty="0">
              <a:ln>
                <a:solidFill>
                  <a:srgbClr val="FFFF00"/>
                </a:solidFill>
              </a:ln>
              <a:solidFill>
                <a:schemeClr val="bg1">
                  <a:lumMod val="95000"/>
                </a:schemeClr>
              </a:solidFill>
              <a:highlight>
                <a:srgbClr val="000080"/>
              </a:highlight>
              <a:latin typeface="+mj-lt"/>
            </a:endParaRPr>
          </a:p>
          <a:p>
            <a:pPr algn="ctr"/>
            <a:r>
              <a:rPr lang="tr-TR" sz="2800" dirty="0">
                <a:ln>
                  <a:solidFill>
                    <a:srgbClr val="FFFF00"/>
                  </a:solidFill>
                </a:ln>
                <a:solidFill>
                  <a:schemeClr val="bg1">
                    <a:lumMod val="95000"/>
                  </a:schemeClr>
                </a:solidFill>
                <a:highlight>
                  <a:srgbClr val="000080"/>
                </a:highlight>
                <a:latin typeface="+mj-lt"/>
              </a:rPr>
              <a:t>Mehmet Semih ASLAN – Cansu ŞAHİN</a:t>
            </a:r>
          </a:p>
          <a:p>
            <a:pPr algn="ctr"/>
            <a:r>
              <a:rPr lang="en-US" sz="2800" dirty="0">
                <a:ln>
                  <a:solidFill>
                    <a:srgbClr val="FFFF00"/>
                  </a:solidFill>
                </a:ln>
                <a:solidFill>
                  <a:schemeClr val="bg1">
                    <a:lumMod val="95000"/>
                  </a:schemeClr>
                </a:solidFill>
                <a:highlight>
                  <a:srgbClr val="000080"/>
                </a:highlight>
                <a:latin typeface="+mj-lt"/>
              </a:rPr>
              <a:t>Lecturer</a:t>
            </a:r>
            <a:r>
              <a:rPr lang="tr-TR" sz="2800" dirty="0">
                <a:ln>
                  <a:solidFill>
                    <a:srgbClr val="FFFF00"/>
                  </a:solidFill>
                </a:ln>
                <a:solidFill>
                  <a:schemeClr val="bg1">
                    <a:lumMod val="95000"/>
                  </a:schemeClr>
                </a:solidFill>
                <a:highlight>
                  <a:srgbClr val="000080"/>
                </a:highlight>
                <a:latin typeface="+mj-lt"/>
              </a:rPr>
              <a:t>: Dr. Murat YILMAZ</a:t>
            </a:r>
          </a:p>
          <a:p>
            <a:pPr algn="ctr"/>
            <a:r>
              <a:rPr lang="tr-TR" sz="2800" dirty="0">
                <a:ln>
                  <a:solidFill>
                    <a:srgbClr val="FFFF00"/>
                  </a:solidFill>
                </a:ln>
                <a:solidFill>
                  <a:schemeClr val="bg1">
                    <a:lumMod val="95000"/>
                  </a:schemeClr>
                </a:solidFill>
                <a:highlight>
                  <a:srgbClr val="000080"/>
                </a:highlight>
                <a:latin typeface="+mj-lt"/>
              </a:rPr>
              <a:t>GAZİ UNİVERSİTESİ – BİLGİSAYAR MÜHENDİSLİĞİ</a:t>
            </a:r>
            <a:endParaRPr sz="2800" dirty="0">
              <a:ln>
                <a:solidFill>
                  <a:srgbClr val="FFFF00"/>
                </a:solidFill>
              </a:ln>
              <a:solidFill>
                <a:schemeClr val="bg1">
                  <a:lumMod val="95000"/>
                </a:schemeClr>
              </a:solidFill>
              <a:highlight>
                <a:srgbClr val="000080"/>
              </a:highlight>
              <a:latin typeface="+mj-lt"/>
            </a:endParaRPr>
          </a:p>
          <a:p>
            <a:pPr algn="ctr"/>
            <a:endParaRPr dirty="0">
              <a:solidFill>
                <a:schemeClr val="bg1">
                  <a:lumMod val="95000"/>
                </a:schemeClr>
              </a:solidFill>
              <a:highlight>
                <a:srgbClr val="000080"/>
              </a:highlight>
              <a:latin typeface="+mj-lt"/>
            </a:endParaRPr>
          </a:p>
        </p:txBody>
      </p:sp>
      <p:sp>
        <p:nvSpPr>
          <p:cNvPr id="42" name="CustomShape 4"/>
          <p:cNvSpPr/>
          <p:nvPr/>
        </p:nvSpPr>
        <p:spPr>
          <a:xfrm>
            <a:off x="360000" y="4510962"/>
            <a:ext cx="4572000" cy="3298819"/>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mj-lt"/>
              </a:rPr>
              <a:t>Introduction</a:t>
            </a:r>
            <a:endParaRPr dirty="0">
              <a:latin typeface="+mj-lt"/>
            </a:endParaRPr>
          </a:p>
          <a:p>
            <a:pPr algn="just"/>
            <a:r>
              <a:rPr lang="tr-TR" dirty="0">
                <a:latin typeface="+mj-lt"/>
              </a:rPr>
              <a:t>‘’</a:t>
            </a:r>
            <a:r>
              <a:rPr lang="tr-TR" dirty="0" err="1">
                <a:latin typeface="+mj-lt"/>
              </a:rPr>
              <a:t>Ederiş:Gök-Kal</a:t>
            </a:r>
            <a:r>
              <a:rPr lang="tr-TR" dirty="0">
                <a:latin typeface="+mj-lt"/>
              </a:rPr>
              <a:t>’’</a:t>
            </a:r>
            <a:r>
              <a:rPr lang="en-US" dirty="0">
                <a:latin typeface="+mj-lt"/>
              </a:rPr>
              <a:t> will work with 3D models in isometric view. The main character's basic movement scheme will be walking, dodge roll, melee attack and ranged attack.</a:t>
            </a:r>
            <a:r>
              <a:rPr lang="tr-TR" dirty="0">
                <a:latin typeface="+mj-lt"/>
              </a:rPr>
              <a:t> </a:t>
            </a:r>
            <a:r>
              <a:rPr lang="en-US" dirty="0">
                <a:latin typeface="+mj-lt"/>
              </a:rPr>
              <a:t>The player accompanies the journey of a main character searching for the meaning of life while exploring different layers of the sky.</a:t>
            </a:r>
            <a:endParaRPr lang="tr-TR" dirty="0">
              <a:latin typeface="+mj-lt"/>
            </a:endParaRPr>
          </a:p>
        </p:txBody>
      </p:sp>
      <p:sp>
        <p:nvSpPr>
          <p:cNvPr id="43" name="CustomShape 5"/>
          <p:cNvSpPr/>
          <p:nvPr/>
        </p:nvSpPr>
        <p:spPr>
          <a:xfrm>
            <a:off x="360000" y="8581090"/>
            <a:ext cx="4572000" cy="3245305"/>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mj-lt"/>
              </a:rPr>
              <a:t>Problem</a:t>
            </a:r>
            <a:endParaRPr dirty="0">
              <a:latin typeface="+mj-lt"/>
            </a:endParaRPr>
          </a:p>
          <a:p>
            <a:endParaRPr lang="en-US" dirty="0">
              <a:latin typeface="+mj-lt"/>
            </a:endParaRPr>
          </a:p>
          <a:p>
            <a:pPr algn="just"/>
            <a:r>
              <a:rPr lang="en-US" sz="2000" b="1" dirty="0">
                <a:solidFill>
                  <a:srgbClr val="C5000B"/>
                </a:solidFill>
                <a:latin typeface="+mj-lt"/>
              </a:rPr>
              <a:t>Objectives:</a:t>
            </a:r>
            <a:r>
              <a:rPr lang="tr-TR" sz="2000" b="1" dirty="0">
                <a:solidFill>
                  <a:srgbClr val="C5000B"/>
                </a:solidFill>
                <a:latin typeface="+mj-lt"/>
              </a:rPr>
              <a:t> </a:t>
            </a:r>
            <a:r>
              <a:rPr lang="tr-TR" dirty="0" err="1">
                <a:latin typeface="+mj-lt"/>
              </a:rPr>
              <a:t>The</a:t>
            </a:r>
            <a:r>
              <a:rPr lang="tr-TR" dirty="0">
                <a:latin typeface="+mj-lt"/>
              </a:rPr>
              <a:t> main </a:t>
            </a:r>
            <a:r>
              <a:rPr lang="tr-TR" dirty="0" err="1">
                <a:latin typeface="+mj-lt"/>
              </a:rPr>
              <a:t>objective</a:t>
            </a:r>
            <a:r>
              <a:rPr lang="tr-TR" dirty="0">
                <a:latin typeface="+mj-lt"/>
              </a:rPr>
              <a:t> of </a:t>
            </a:r>
            <a:r>
              <a:rPr lang="tr-TR" dirty="0" err="1">
                <a:latin typeface="+mj-lt"/>
              </a:rPr>
              <a:t>the</a:t>
            </a:r>
            <a:r>
              <a:rPr lang="tr-TR" dirty="0">
                <a:latin typeface="+mj-lt"/>
              </a:rPr>
              <a:t> </a:t>
            </a:r>
            <a:r>
              <a:rPr lang="tr-TR" dirty="0" err="1">
                <a:latin typeface="+mj-lt"/>
              </a:rPr>
              <a:t>game</a:t>
            </a:r>
            <a:r>
              <a:rPr lang="tr-TR" dirty="0">
                <a:latin typeface="+mj-lt"/>
              </a:rPr>
              <a:t> is </a:t>
            </a:r>
            <a:r>
              <a:rPr lang="tr-TR" dirty="0" err="1">
                <a:latin typeface="+mj-lt"/>
              </a:rPr>
              <a:t>survive</a:t>
            </a:r>
            <a:r>
              <a:rPr lang="tr-TR" dirty="0">
                <a:latin typeface="+mj-lt"/>
              </a:rPr>
              <a:t> </a:t>
            </a:r>
            <a:r>
              <a:rPr lang="tr-TR" dirty="0" err="1">
                <a:latin typeface="+mj-lt"/>
              </a:rPr>
              <a:t>and</a:t>
            </a:r>
            <a:r>
              <a:rPr lang="tr-TR" dirty="0">
                <a:latin typeface="+mj-lt"/>
              </a:rPr>
              <a:t> </a:t>
            </a:r>
            <a:r>
              <a:rPr lang="tr-TR" dirty="0" err="1">
                <a:latin typeface="+mj-lt"/>
              </a:rPr>
              <a:t>ascend</a:t>
            </a:r>
            <a:r>
              <a:rPr lang="tr-TR" dirty="0">
                <a:latin typeface="+mj-lt"/>
              </a:rPr>
              <a:t> </a:t>
            </a:r>
            <a:r>
              <a:rPr lang="tr-TR" dirty="0" err="1">
                <a:latin typeface="+mj-lt"/>
              </a:rPr>
              <a:t>to</a:t>
            </a:r>
            <a:r>
              <a:rPr lang="tr-TR" dirty="0">
                <a:latin typeface="+mj-lt"/>
              </a:rPr>
              <a:t> </a:t>
            </a:r>
            <a:r>
              <a:rPr lang="tr-TR" dirty="0" err="1">
                <a:latin typeface="+mj-lt"/>
              </a:rPr>
              <a:t>the</a:t>
            </a:r>
            <a:r>
              <a:rPr lang="tr-TR" dirty="0">
                <a:latin typeface="+mj-lt"/>
              </a:rPr>
              <a:t> </a:t>
            </a:r>
            <a:r>
              <a:rPr lang="tr-TR" dirty="0" err="1">
                <a:latin typeface="+mj-lt"/>
              </a:rPr>
              <a:t>heavens</a:t>
            </a:r>
            <a:r>
              <a:rPr lang="tr-TR" dirty="0">
                <a:latin typeface="+mj-lt"/>
              </a:rPr>
              <a:t> </a:t>
            </a:r>
            <a:r>
              <a:rPr lang="tr-TR" dirty="0" err="1">
                <a:latin typeface="+mj-lt"/>
              </a:rPr>
              <a:t>to</a:t>
            </a:r>
            <a:r>
              <a:rPr lang="tr-TR" dirty="0">
                <a:latin typeface="+mj-lt"/>
              </a:rPr>
              <a:t> </a:t>
            </a:r>
            <a:r>
              <a:rPr lang="tr-TR" dirty="0" err="1">
                <a:latin typeface="+mj-lt"/>
              </a:rPr>
              <a:t>find</a:t>
            </a:r>
            <a:r>
              <a:rPr lang="tr-TR" dirty="0">
                <a:latin typeface="+mj-lt"/>
              </a:rPr>
              <a:t> </a:t>
            </a:r>
            <a:r>
              <a:rPr lang="tr-TR" dirty="0" err="1">
                <a:latin typeface="+mj-lt"/>
              </a:rPr>
              <a:t>the</a:t>
            </a:r>
            <a:r>
              <a:rPr lang="tr-TR" dirty="0">
                <a:latin typeface="+mj-lt"/>
              </a:rPr>
              <a:t> </a:t>
            </a:r>
            <a:r>
              <a:rPr lang="tr-TR" dirty="0" err="1">
                <a:latin typeface="+mj-lt"/>
              </a:rPr>
              <a:t>truth</a:t>
            </a:r>
            <a:r>
              <a:rPr lang="tr-TR" dirty="0">
                <a:latin typeface="+mj-lt"/>
              </a:rPr>
              <a:t> </a:t>
            </a:r>
            <a:r>
              <a:rPr lang="tr-TR" dirty="0" err="1">
                <a:latin typeface="+mj-lt"/>
              </a:rPr>
              <a:t>about</a:t>
            </a:r>
            <a:r>
              <a:rPr lang="tr-TR" dirty="0">
                <a:latin typeface="+mj-lt"/>
              </a:rPr>
              <a:t> life. </a:t>
            </a:r>
            <a:r>
              <a:rPr lang="tr-TR" dirty="0" err="1">
                <a:latin typeface="+mj-lt"/>
              </a:rPr>
              <a:t>Each</a:t>
            </a:r>
            <a:r>
              <a:rPr lang="tr-TR" dirty="0">
                <a:latin typeface="+mj-lt"/>
              </a:rPr>
              <a:t> </a:t>
            </a:r>
            <a:r>
              <a:rPr lang="tr-TR" dirty="0" err="1">
                <a:latin typeface="+mj-lt"/>
              </a:rPr>
              <a:t>floor</a:t>
            </a:r>
            <a:r>
              <a:rPr lang="tr-TR" dirty="0">
                <a:latin typeface="+mj-lt"/>
              </a:rPr>
              <a:t> of </a:t>
            </a:r>
            <a:r>
              <a:rPr lang="tr-TR" dirty="0" err="1">
                <a:latin typeface="+mj-lt"/>
              </a:rPr>
              <a:t>the</a:t>
            </a:r>
            <a:r>
              <a:rPr lang="tr-TR" dirty="0">
                <a:latin typeface="+mj-lt"/>
              </a:rPr>
              <a:t> </a:t>
            </a:r>
            <a:r>
              <a:rPr lang="tr-TR" dirty="0" err="1">
                <a:latin typeface="+mj-lt"/>
              </a:rPr>
              <a:t>heaven</a:t>
            </a:r>
            <a:r>
              <a:rPr lang="tr-TR" dirty="0">
                <a:latin typeface="+mj-lt"/>
              </a:rPr>
              <a:t> has </a:t>
            </a:r>
            <a:r>
              <a:rPr lang="tr-TR" dirty="0" err="1">
                <a:latin typeface="+mj-lt"/>
              </a:rPr>
              <a:t>enemies</a:t>
            </a:r>
            <a:r>
              <a:rPr lang="tr-TR" dirty="0">
                <a:latin typeface="+mj-lt"/>
              </a:rPr>
              <a:t> </a:t>
            </a:r>
            <a:r>
              <a:rPr lang="tr-TR" dirty="0" err="1">
                <a:latin typeface="+mj-lt"/>
              </a:rPr>
              <a:t>and</a:t>
            </a:r>
            <a:r>
              <a:rPr lang="tr-TR" dirty="0">
                <a:latin typeface="+mj-lt"/>
              </a:rPr>
              <a:t> </a:t>
            </a:r>
            <a:r>
              <a:rPr lang="tr-TR" dirty="0" err="1">
                <a:latin typeface="+mj-lt"/>
              </a:rPr>
              <a:t>bosses</a:t>
            </a:r>
            <a:r>
              <a:rPr lang="tr-TR" dirty="0">
                <a:latin typeface="+mj-lt"/>
              </a:rPr>
              <a:t> on it. </a:t>
            </a:r>
            <a:r>
              <a:rPr lang="tr-TR" dirty="0" err="1">
                <a:latin typeface="+mj-lt"/>
              </a:rPr>
              <a:t>When</a:t>
            </a:r>
            <a:r>
              <a:rPr lang="tr-TR" dirty="0">
                <a:latin typeface="+mj-lt"/>
              </a:rPr>
              <a:t> </a:t>
            </a:r>
            <a:r>
              <a:rPr lang="tr-TR" dirty="0" err="1">
                <a:latin typeface="+mj-lt"/>
              </a:rPr>
              <a:t>you</a:t>
            </a:r>
            <a:r>
              <a:rPr lang="tr-TR" dirty="0">
                <a:latin typeface="+mj-lt"/>
              </a:rPr>
              <a:t> </a:t>
            </a:r>
            <a:r>
              <a:rPr lang="tr-TR" dirty="0" err="1">
                <a:latin typeface="+mj-lt"/>
              </a:rPr>
              <a:t>clear</a:t>
            </a:r>
            <a:r>
              <a:rPr lang="tr-TR" dirty="0">
                <a:latin typeface="+mj-lt"/>
              </a:rPr>
              <a:t> a </a:t>
            </a:r>
            <a:r>
              <a:rPr lang="tr-TR" dirty="0" err="1">
                <a:latin typeface="+mj-lt"/>
              </a:rPr>
              <a:t>floor</a:t>
            </a:r>
            <a:r>
              <a:rPr lang="tr-TR" dirty="0">
                <a:latin typeface="+mj-lt"/>
              </a:rPr>
              <a:t>, </a:t>
            </a:r>
            <a:r>
              <a:rPr lang="tr-TR" dirty="0" err="1">
                <a:latin typeface="+mj-lt"/>
              </a:rPr>
              <a:t>you</a:t>
            </a:r>
            <a:r>
              <a:rPr lang="tr-TR" dirty="0">
                <a:latin typeface="+mj-lt"/>
              </a:rPr>
              <a:t> </a:t>
            </a:r>
            <a:r>
              <a:rPr lang="tr-TR" dirty="0" err="1">
                <a:latin typeface="+mj-lt"/>
              </a:rPr>
              <a:t>may</a:t>
            </a:r>
            <a:r>
              <a:rPr lang="tr-TR" dirty="0">
                <a:latin typeface="+mj-lt"/>
              </a:rPr>
              <a:t> talk </a:t>
            </a:r>
            <a:r>
              <a:rPr lang="tr-TR" dirty="0" err="1">
                <a:latin typeface="+mj-lt"/>
              </a:rPr>
              <a:t>to</a:t>
            </a:r>
            <a:r>
              <a:rPr lang="tr-TR" dirty="0">
                <a:latin typeface="+mj-lt"/>
              </a:rPr>
              <a:t> a </a:t>
            </a:r>
            <a:r>
              <a:rPr lang="tr-TR" dirty="0" err="1">
                <a:latin typeface="+mj-lt"/>
              </a:rPr>
              <a:t>Turkish</a:t>
            </a:r>
            <a:r>
              <a:rPr lang="tr-TR" dirty="0">
                <a:latin typeface="+mj-lt"/>
              </a:rPr>
              <a:t> Mythology </a:t>
            </a:r>
            <a:r>
              <a:rPr lang="tr-TR" dirty="0" err="1">
                <a:latin typeface="+mj-lt"/>
              </a:rPr>
              <a:t>god</a:t>
            </a:r>
            <a:r>
              <a:rPr lang="tr-TR" dirty="0">
                <a:latin typeface="+mj-lt"/>
              </a:rPr>
              <a:t> </a:t>
            </a:r>
            <a:r>
              <a:rPr lang="tr-TR" dirty="0" err="1">
                <a:latin typeface="+mj-lt"/>
              </a:rPr>
              <a:t>and</a:t>
            </a:r>
            <a:r>
              <a:rPr lang="tr-TR" dirty="0">
                <a:latin typeface="+mj-lt"/>
              </a:rPr>
              <a:t> ask </a:t>
            </a:r>
            <a:r>
              <a:rPr lang="tr-TR" dirty="0" err="1">
                <a:latin typeface="+mj-lt"/>
              </a:rPr>
              <a:t>them</a:t>
            </a:r>
            <a:r>
              <a:rPr lang="tr-TR" dirty="0">
                <a:latin typeface="+mj-lt"/>
              </a:rPr>
              <a:t> </a:t>
            </a:r>
            <a:r>
              <a:rPr lang="tr-TR" dirty="0" err="1">
                <a:latin typeface="+mj-lt"/>
              </a:rPr>
              <a:t>about</a:t>
            </a:r>
            <a:r>
              <a:rPr lang="tr-TR" dirty="0">
                <a:latin typeface="+mj-lt"/>
              </a:rPr>
              <a:t> </a:t>
            </a:r>
            <a:r>
              <a:rPr lang="tr-TR" dirty="0" err="1">
                <a:latin typeface="+mj-lt"/>
              </a:rPr>
              <a:t>the</a:t>
            </a:r>
            <a:r>
              <a:rPr lang="tr-TR" dirty="0">
                <a:latin typeface="+mj-lt"/>
              </a:rPr>
              <a:t> </a:t>
            </a:r>
            <a:r>
              <a:rPr lang="tr-TR" dirty="0" err="1">
                <a:latin typeface="+mj-lt"/>
              </a:rPr>
              <a:t>meaning</a:t>
            </a:r>
            <a:r>
              <a:rPr lang="tr-TR" dirty="0">
                <a:latin typeface="+mj-lt"/>
              </a:rPr>
              <a:t> of </a:t>
            </a:r>
            <a:r>
              <a:rPr lang="tr-TR" dirty="0" err="1">
                <a:latin typeface="+mj-lt"/>
              </a:rPr>
              <a:t>human</a:t>
            </a:r>
            <a:r>
              <a:rPr lang="tr-TR" dirty="0">
                <a:latin typeface="+mj-lt"/>
              </a:rPr>
              <a:t> life. </a:t>
            </a:r>
            <a:endParaRPr lang="en-US" sz="2000" dirty="0">
              <a:latin typeface="+mj-lt"/>
            </a:endParaRPr>
          </a:p>
          <a:p>
            <a:endParaRPr lang="en-US" sz="2000" b="1" dirty="0">
              <a:solidFill>
                <a:srgbClr val="C5000B"/>
              </a:solidFill>
              <a:latin typeface="+mj-lt"/>
            </a:endParaRPr>
          </a:p>
          <a:p>
            <a:endParaRPr lang="en-US" sz="2000" b="1" dirty="0">
              <a:solidFill>
                <a:srgbClr val="C5000B"/>
              </a:solidFill>
              <a:latin typeface="+mj-lt"/>
            </a:endParaRPr>
          </a:p>
          <a:p>
            <a:endParaRPr lang="en-US" sz="2000" b="1" dirty="0">
              <a:solidFill>
                <a:srgbClr val="C5000B"/>
              </a:solidFill>
              <a:latin typeface="+mj-lt"/>
            </a:endParaRPr>
          </a:p>
          <a:p>
            <a:endParaRPr lang="en-US" sz="2000" b="1" dirty="0">
              <a:solidFill>
                <a:srgbClr val="C5000B"/>
              </a:solidFill>
              <a:latin typeface="+mj-lt"/>
            </a:endParaRPr>
          </a:p>
        </p:txBody>
      </p:sp>
      <p:sp>
        <p:nvSpPr>
          <p:cNvPr id="45" name="CustomShape 7"/>
          <p:cNvSpPr/>
          <p:nvPr/>
        </p:nvSpPr>
        <p:spPr>
          <a:xfrm>
            <a:off x="10105933" y="4073532"/>
            <a:ext cx="4572000" cy="8622052"/>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mj-lt"/>
              </a:rPr>
              <a:t>Recommendations &amp; Conclusion</a:t>
            </a:r>
            <a:endParaRPr lang="tr-TR" sz="3000" b="1" dirty="0">
              <a:solidFill>
                <a:srgbClr val="C5000B"/>
              </a:solidFill>
              <a:latin typeface="+mj-lt"/>
            </a:endParaRPr>
          </a:p>
          <a:p>
            <a:r>
              <a:rPr lang="tr-TR" dirty="0" err="1">
                <a:latin typeface="+mj-lt"/>
              </a:rPr>
              <a:t>Recommendations</a:t>
            </a:r>
            <a:r>
              <a:rPr lang="tr-TR" dirty="0">
                <a:latin typeface="+mj-lt"/>
              </a:rPr>
              <a:t>: </a:t>
            </a:r>
          </a:p>
          <a:p>
            <a:pPr algn="just"/>
            <a:r>
              <a:rPr lang="tr-TR" dirty="0">
                <a:latin typeface="+mj-lt"/>
              </a:rPr>
              <a:t>-A </a:t>
            </a:r>
            <a:r>
              <a:rPr lang="tr-TR" dirty="0" err="1">
                <a:latin typeface="+mj-lt"/>
              </a:rPr>
              <a:t>currency</a:t>
            </a:r>
            <a:r>
              <a:rPr lang="tr-TR" dirty="0">
                <a:latin typeface="+mj-lt"/>
              </a:rPr>
              <a:t> </a:t>
            </a:r>
            <a:r>
              <a:rPr lang="tr-TR" dirty="0" err="1">
                <a:latin typeface="+mj-lt"/>
              </a:rPr>
              <a:t>system</a:t>
            </a:r>
            <a:r>
              <a:rPr lang="tr-TR" dirty="0">
                <a:latin typeface="+mj-lt"/>
              </a:rPr>
              <a:t> can be </a:t>
            </a:r>
            <a:r>
              <a:rPr lang="tr-TR" dirty="0" err="1">
                <a:latin typeface="+mj-lt"/>
              </a:rPr>
              <a:t>created</a:t>
            </a:r>
            <a:r>
              <a:rPr lang="tr-TR" dirty="0">
                <a:latin typeface="+mj-lt"/>
              </a:rPr>
              <a:t> </a:t>
            </a:r>
            <a:r>
              <a:rPr lang="tr-TR" dirty="0" err="1">
                <a:latin typeface="+mj-lt"/>
              </a:rPr>
              <a:t>for</a:t>
            </a:r>
            <a:r>
              <a:rPr lang="tr-TR" dirty="0">
                <a:latin typeface="+mj-lt"/>
              </a:rPr>
              <a:t> </a:t>
            </a:r>
            <a:r>
              <a:rPr lang="tr-TR" dirty="0" err="1">
                <a:latin typeface="+mj-lt"/>
              </a:rPr>
              <a:t>enemies</a:t>
            </a:r>
            <a:r>
              <a:rPr lang="tr-TR" dirty="0">
                <a:latin typeface="+mj-lt"/>
              </a:rPr>
              <a:t> </a:t>
            </a:r>
            <a:r>
              <a:rPr lang="tr-TR" dirty="0" err="1">
                <a:latin typeface="+mj-lt"/>
              </a:rPr>
              <a:t>to</a:t>
            </a:r>
            <a:r>
              <a:rPr lang="tr-TR" dirty="0">
                <a:latin typeface="+mj-lt"/>
              </a:rPr>
              <a:t> </a:t>
            </a:r>
            <a:r>
              <a:rPr lang="tr-TR" dirty="0" err="1">
                <a:latin typeface="+mj-lt"/>
              </a:rPr>
              <a:t>drop</a:t>
            </a:r>
            <a:r>
              <a:rPr lang="tr-TR" dirty="0">
                <a:latin typeface="+mj-lt"/>
              </a:rPr>
              <a:t>, </a:t>
            </a:r>
            <a:r>
              <a:rPr lang="tr-TR" dirty="0" err="1">
                <a:latin typeface="+mj-lt"/>
              </a:rPr>
              <a:t>that</a:t>
            </a:r>
            <a:r>
              <a:rPr lang="tr-TR" dirty="0">
                <a:latin typeface="+mj-lt"/>
              </a:rPr>
              <a:t> </a:t>
            </a:r>
            <a:r>
              <a:rPr lang="tr-TR" dirty="0" err="1">
                <a:latin typeface="+mj-lt"/>
              </a:rPr>
              <a:t>way</a:t>
            </a:r>
            <a:r>
              <a:rPr lang="tr-TR" dirty="0">
                <a:latin typeface="+mj-lt"/>
              </a:rPr>
              <a:t> </a:t>
            </a:r>
            <a:r>
              <a:rPr lang="tr-TR" dirty="0" err="1">
                <a:latin typeface="+mj-lt"/>
              </a:rPr>
              <a:t>there</a:t>
            </a:r>
            <a:r>
              <a:rPr lang="tr-TR" dirty="0">
                <a:latin typeface="+mj-lt"/>
              </a:rPr>
              <a:t> can be </a:t>
            </a:r>
            <a:r>
              <a:rPr lang="tr-TR" dirty="0" err="1">
                <a:latin typeface="+mj-lt"/>
              </a:rPr>
              <a:t>developed</a:t>
            </a:r>
            <a:r>
              <a:rPr lang="tr-TR" dirty="0">
                <a:latin typeface="+mj-lt"/>
              </a:rPr>
              <a:t> a </a:t>
            </a:r>
            <a:r>
              <a:rPr lang="tr-TR" dirty="0" err="1">
                <a:latin typeface="+mj-lt"/>
              </a:rPr>
              <a:t>store</a:t>
            </a:r>
            <a:r>
              <a:rPr lang="tr-TR" dirty="0">
                <a:latin typeface="+mj-lt"/>
              </a:rPr>
              <a:t> </a:t>
            </a:r>
            <a:r>
              <a:rPr lang="tr-TR" dirty="0" err="1">
                <a:latin typeface="+mj-lt"/>
              </a:rPr>
              <a:t>system</a:t>
            </a:r>
            <a:r>
              <a:rPr lang="tr-TR" dirty="0">
                <a:latin typeface="+mj-lt"/>
              </a:rPr>
              <a:t> </a:t>
            </a:r>
            <a:r>
              <a:rPr lang="tr-TR" dirty="0" err="1">
                <a:latin typeface="+mj-lt"/>
              </a:rPr>
              <a:t>or</a:t>
            </a:r>
            <a:r>
              <a:rPr lang="tr-TR" dirty="0">
                <a:latin typeface="+mj-lt"/>
              </a:rPr>
              <a:t> an </a:t>
            </a:r>
            <a:r>
              <a:rPr lang="tr-TR" dirty="0" err="1">
                <a:latin typeface="+mj-lt"/>
              </a:rPr>
              <a:t>upgrading</a:t>
            </a:r>
            <a:r>
              <a:rPr lang="tr-TR" dirty="0">
                <a:latin typeface="+mj-lt"/>
              </a:rPr>
              <a:t> </a:t>
            </a:r>
            <a:r>
              <a:rPr lang="tr-TR" dirty="0" err="1">
                <a:latin typeface="+mj-lt"/>
              </a:rPr>
              <a:t>system</a:t>
            </a:r>
            <a:r>
              <a:rPr lang="tr-TR" dirty="0">
                <a:latin typeface="+mj-lt"/>
              </a:rPr>
              <a:t> </a:t>
            </a:r>
            <a:r>
              <a:rPr lang="tr-TR" dirty="0" err="1">
                <a:latin typeface="+mj-lt"/>
              </a:rPr>
              <a:t>based</a:t>
            </a:r>
            <a:r>
              <a:rPr lang="tr-TR" dirty="0">
                <a:latin typeface="+mj-lt"/>
              </a:rPr>
              <a:t> on </a:t>
            </a:r>
            <a:r>
              <a:rPr lang="tr-TR" dirty="0" err="1">
                <a:latin typeface="+mj-lt"/>
              </a:rPr>
              <a:t>the</a:t>
            </a:r>
            <a:r>
              <a:rPr lang="tr-TR" dirty="0">
                <a:latin typeface="+mj-lt"/>
              </a:rPr>
              <a:t> </a:t>
            </a:r>
            <a:r>
              <a:rPr lang="tr-TR" dirty="0" err="1">
                <a:latin typeface="+mj-lt"/>
              </a:rPr>
              <a:t>currency</a:t>
            </a:r>
            <a:r>
              <a:rPr lang="tr-TR" dirty="0">
                <a:latin typeface="+mj-lt"/>
              </a:rPr>
              <a:t>. </a:t>
            </a:r>
          </a:p>
          <a:p>
            <a:pPr algn="just"/>
            <a:r>
              <a:rPr lang="tr-TR" dirty="0">
                <a:latin typeface="+mj-lt"/>
              </a:rPr>
              <a:t>-Upgrade </a:t>
            </a:r>
            <a:r>
              <a:rPr lang="tr-TR" dirty="0" err="1">
                <a:latin typeface="+mj-lt"/>
              </a:rPr>
              <a:t>systems</a:t>
            </a:r>
            <a:r>
              <a:rPr lang="tr-TR" dirty="0">
                <a:latin typeface="+mj-lt"/>
              </a:rPr>
              <a:t> can </a:t>
            </a:r>
            <a:r>
              <a:rPr lang="tr-TR" dirty="0" err="1">
                <a:latin typeface="+mj-lt"/>
              </a:rPr>
              <a:t>give</a:t>
            </a:r>
            <a:r>
              <a:rPr lang="tr-TR" dirty="0">
                <a:latin typeface="+mj-lt"/>
              </a:rPr>
              <a:t> </a:t>
            </a:r>
            <a:r>
              <a:rPr lang="tr-TR" dirty="0" err="1">
                <a:latin typeface="+mj-lt"/>
              </a:rPr>
              <a:t>the</a:t>
            </a:r>
            <a:r>
              <a:rPr lang="tr-TR" dirty="0">
                <a:latin typeface="+mj-lt"/>
              </a:rPr>
              <a:t> </a:t>
            </a:r>
            <a:r>
              <a:rPr lang="tr-TR" dirty="0" err="1">
                <a:latin typeface="+mj-lt"/>
              </a:rPr>
              <a:t>game</a:t>
            </a:r>
            <a:r>
              <a:rPr lang="tr-TR" dirty="0">
                <a:latin typeface="+mj-lt"/>
              </a:rPr>
              <a:t> role </a:t>
            </a:r>
            <a:r>
              <a:rPr lang="tr-TR" dirty="0" err="1">
                <a:latin typeface="+mj-lt"/>
              </a:rPr>
              <a:t>playing</a:t>
            </a:r>
            <a:r>
              <a:rPr lang="tr-TR" dirty="0">
                <a:latin typeface="+mj-lt"/>
              </a:rPr>
              <a:t> </a:t>
            </a:r>
            <a:r>
              <a:rPr lang="tr-TR" dirty="0" err="1">
                <a:latin typeface="+mj-lt"/>
              </a:rPr>
              <a:t>elements</a:t>
            </a:r>
            <a:r>
              <a:rPr lang="tr-TR" dirty="0">
                <a:latin typeface="+mj-lt"/>
              </a:rPr>
              <a:t>, </a:t>
            </a:r>
            <a:r>
              <a:rPr lang="tr-TR" dirty="0" err="1">
                <a:latin typeface="+mj-lt"/>
              </a:rPr>
              <a:t>such</a:t>
            </a:r>
            <a:r>
              <a:rPr lang="tr-TR" dirty="0">
                <a:latin typeface="+mj-lt"/>
              </a:rPr>
              <a:t> as </a:t>
            </a:r>
            <a:r>
              <a:rPr lang="tr-TR" dirty="0" err="1">
                <a:latin typeface="+mj-lt"/>
              </a:rPr>
              <a:t>creating</a:t>
            </a:r>
            <a:r>
              <a:rPr lang="tr-TR" dirty="0">
                <a:latin typeface="+mj-lt"/>
              </a:rPr>
              <a:t> </a:t>
            </a:r>
            <a:r>
              <a:rPr lang="tr-TR" dirty="0" err="1">
                <a:latin typeface="+mj-lt"/>
              </a:rPr>
              <a:t>builds</a:t>
            </a:r>
            <a:r>
              <a:rPr lang="tr-TR" dirty="0">
                <a:latin typeface="+mj-lt"/>
              </a:rPr>
              <a:t>, </a:t>
            </a:r>
            <a:r>
              <a:rPr lang="tr-TR" dirty="0" err="1">
                <a:latin typeface="+mj-lt"/>
              </a:rPr>
              <a:t>upgrading</a:t>
            </a:r>
            <a:r>
              <a:rPr lang="tr-TR" dirty="0">
                <a:latin typeface="+mj-lt"/>
              </a:rPr>
              <a:t> </a:t>
            </a:r>
            <a:r>
              <a:rPr lang="tr-TR" dirty="0" err="1">
                <a:latin typeface="+mj-lt"/>
              </a:rPr>
              <a:t>stats</a:t>
            </a:r>
            <a:r>
              <a:rPr lang="tr-TR" dirty="0">
                <a:latin typeface="+mj-lt"/>
              </a:rPr>
              <a:t> </a:t>
            </a:r>
            <a:r>
              <a:rPr lang="tr-TR" dirty="0" err="1">
                <a:latin typeface="+mj-lt"/>
              </a:rPr>
              <a:t>etc</a:t>
            </a:r>
            <a:r>
              <a:rPr lang="tr-TR" dirty="0">
                <a:latin typeface="+mj-lt"/>
              </a:rPr>
              <a:t>. </a:t>
            </a:r>
          </a:p>
          <a:p>
            <a:pPr algn="just"/>
            <a:r>
              <a:rPr lang="tr-TR" dirty="0">
                <a:latin typeface="+mj-lt"/>
              </a:rPr>
              <a:t>-</a:t>
            </a:r>
            <a:r>
              <a:rPr lang="tr-TR" dirty="0" err="1">
                <a:latin typeface="+mj-lt"/>
              </a:rPr>
              <a:t>Enemy</a:t>
            </a:r>
            <a:r>
              <a:rPr lang="tr-TR" dirty="0">
                <a:latin typeface="+mj-lt"/>
              </a:rPr>
              <a:t> </a:t>
            </a:r>
            <a:r>
              <a:rPr lang="tr-TR" dirty="0" err="1">
                <a:latin typeface="+mj-lt"/>
              </a:rPr>
              <a:t>types</a:t>
            </a:r>
            <a:r>
              <a:rPr lang="tr-TR" dirty="0">
                <a:latin typeface="+mj-lt"/>
              </a:rPr>
              <a:t> can be </a:t>
            </a:r>
            <a:r>
              <a:rPr lang="tr-TR" dirty="0" err="1">
                <a:latin typeface="+mj-lt"/>
              </a:rPr>
              <a:t>increased</a:t>
            </a:r>
            <a:r>
              <a:rPr lang="tr-TR" dirty="0">
                <a:latin typeface="+mj-lt"/>
              </a:rPr>
              <a:t>, </a:t>
            </a:r>
            <a:r>
              <a:rPr lang="tr-TR" dirty="0" err="1">
                <a:latin typeface="+mj-lt"/>
              </a:rPr>
              <a:t>gives</a:t>
            </a:r>
            <a:r>
              <a:rPr lang="tr-TR" dirty="0">
                <a:latin typeface="+mj-lt"/>
              </a:rPr>
              <a:t> </a:t>
            </a:r>
            <a:r>
              <a:rPr lang="tr-TR" dirty="0" err="1">
                <a:latin typeface="+mj-lt"/>
              </a:rPr>
              <a:t>the</a:t>
            </a:r>
            <a:r>
              <a:rPr lang="tr-TR" dirty="0">
                <a:latin typeface="+mj-lt"/>
              </a:rPr>
              <a:t> </a:t>
            </a:r>
            <a:r>
              <a:rPr lang="tr-TR" dirty="0" err="1">
                <a:latin typeface="+mj-lt"/>
              </a:rPr>
              <a:t>game</a:t>
            </a:r>
            <a:r>
              <a:rPr lang="tr-TR" dirty="0">
                <a:latin typeface="+mj-lt"/>
              </a:rPr>
              <a:t> </a:t>
            </a:r>
            <a:r>
              <a:rPr lang="tr-TR" dirty="0" err="1">
                <a:latin typeface="+mj-lt"/>
              </a:rPr>
              <a:t>more</a:t>
            </a:r>
            <a:r>
              <a:rPr lang="tr-TR" dirty="0">
                <a:latin typeface="+mj-lt"/>
              </a:rPr>
              <a:t> </a:t>
            </a:r>
            <a:r>
              <a:rPr lang="tr-TR" dirty="0" err="1">
                <a:latin typeface="+mj-lt"/>
              </a:rPr>
              <a:t>diversity</a:t>
            </a:r>
            <a:r>
              <a:rPr lang="tr-TR" dirty="0">
                <a:latin typeface="+mj-lt"/>
              </a:rPr>
              <a:t>. </a:t>
            </a:r>
          </a:p>
          <a:p>
            <a:pPr algn="just"/>
            <a:r>
              <a:rPr lang="tr-TR" dirty="0">
                <a:latin typeface="+mj-lt"/>
              </a:rPr>
              <a:t>-Combat </a:t>
            </a:r>
            <a:r>
              <a:rPr lang="tr-TR" dirty="0" err="1">
                <a:latin typeface="+mj-lt"/>
              </a:rPr>
              <a:t>system</a:t>
            </a:r>
            <a:r>
              <a:rPr lang="tr-TR" dirty="0">
                <a:latin typeface="+mj-lt"/>
              </a:rPr>
              <a:t> can be </a:t>
            </a:r>
            <a:r>
              <a:rPr lang="tr-TR" dirty="0" err="1">
                <a:latin typeface="+mj-lt"/>
              </a:rPr>
              <a:t>elevated</a:t>
            </a:r>
            <a:r>
              <a:rPr lang="tr-TR" dirty="0">
                <a:latin typeface="+mj-lt"/>
              </a:rPr>
              <a:t> </a:t>
            </a:r>
            <a:r>
              <a:rPr lang="tr-TR" dirty="0" err="1">
                <a:latin typeface="+mj-lt"/>
              </a:rPr>
              <a:t>with</a:t>
            </a:r>
            <a:r>
              <a:rPr lang="tr-TR" dirty="0">
                <a:latin typeface="+mj-lt"/>
              </a:rPr>
              <a:t> a </a:t>
            </a:r>
            <a:r>
              <a:rPr lang="tr-TR" dirty="0" err="1">
                <a:latin typeface="+mj-lt"/>
              </a:rPr>
              <a:t>stagger</a:t>
            </a:r>
            <a:r>
              <a:rPr lang="tr-TR" dirty="0">
                <a:latin typeface="+mj-lt"/>
              </a:rPr>
              <a:t> </a:t>
            </a:r>
            <a:r>
              <a:rPr lang="tr-TR" dirty="0" err="1">
                <a:latin typeface="+mj-lt"/>
              </a:rPr>
              <a:t>mechanic</a:t>
            </a:r>
            <a:r>
              <a:rPr lang="tr-TR" dirty="0">
                <a:latin typeface="+mj-lt"/>
              </a:rPr>
              <a:t>, </a:t>
            </a:r>
            <a:r>
              <a:rPr lang="tr-TR" dirty="0" err="1">
                <a:latin typeface="+mj-lt"/>
              </a:rPr>
              <a:t>power</a:t>
            </a:r>
            <a:r>
              <a:rPr lang="tr-TR" dirty="0">
                <a:latin typeface="+mj-lt"/>
              </a:rPr>
              <a:t> </a:t>
            </a:r>
            <a:r>
              <a:rPr lang="tr-TR" dirty="0" err="1">
                <a:latin typeface="+mj-lt"/>
              </a:rPr>
              <a:t>ups</a:t>
            </a:r>
            <a:r>
              <a:rPr lang="tr-TR" dirty="0">
                <a:latin typeface="+mj-lt"/>
              </a:rPr>
              <a:t>, </a:t>
            </a:r>
            <a:r>
              <a:rPr lang="tr-TR" dirty="0" err="1">
                <a:latin typeface="+mj-lt"/>
              </a:rPr>
              <a:t>or</a:t>
            </a:r>
            <a:r>
              <a:rPr lang="tr-TR" dirty="0">
                <a:latin typeface="+mj-lt"/>
              </a:rPr>
              <a:t> a </a:t>
            </a:r>
            <a:r>
              <a:rPr lang="tr-TR" dirty="0" err="1">
                <a:latin typeface="+mj-lt"/>
              </a:rPr>
              <a:t>slowing</a:t>
            </a:r>
            <a:r>
              <a:rPr lang="tr-TR" dirty="0">
                <a:latin typeface="+mj-lt"/>
              </a:rPr>
              <a:t> </a:t>
            </a:r>
            <a:r>
              <a:rPr lang="tr-TR" dirty="0" err="1">
                <a:latin typeface="+mj-lt"/>
              </a:rPr>
              <a:t>down</a:t>
            </a:r>
            <a:r>
              <a:rPr lang="tr-TR" dirty="0">
                <a:latin typeface="+mj-lt"/>
              </a:rPr>
              <a:t> time </a:t>
            </a:r>
            <a:r>
              <a:rPr lang="tr-TR" dirty="0" err="1">
                <a:latin typeface="+mj-lt"/>
              </a:rPr>
              <a:t>mechanic</a:t>
            </a:r>
            <a:r>
              <a:rPr lang="tr-TR" dirty="0">
                <a:latin typeface="+mj-lt"/>
              </a:rPr>
              <a:t>.</a:t>
            </a:r>
          </a:p>
          <a:p>
            <a:pPr algn="just"/>
            <a:r>
              <a:rPr lang="tr-TR" dirty="0">
                <a:latin typeface="+mj-lt"/>
              </a:rPr>
              <a:t>-</a:t>
            </a:r>
            <a:r>
              <a:rPr lang="tr-TR" dirty="0" err="1">
                <a:latin typeface="+mj-lt"/>
              </a:rPr>
              <a:t>The</a:t>
            </a:r>
            <a:r>
              <a:rPr lang="tr-TR" dirty="0">
                <a:latin typeface="+mj-lt"/>
              </a:rPr>
              <a:t> </a:t>
            </a:r>
            <a:r>
              <a:rPr lang="tr-TR" dirty="0" err="1">
                <a:latin typeface="+mj-lt"/>
              </a:rPr>
              <a:t>game</a:t>
            </a:r>
            <a:r>
              <a:rPr lang="tr-TR" dirty="0">
                <a:latin typeface="+mj-lt"/>
              </a:rPr>
              <a:t> </a:t>
            </a:r>
            <a:r>
              <a:rPr lang="tr-TR" dirty="0" err="1">
                <a:latin typeface="+mj-lt"/>
              </a:rPr>
              <a:t>dialogues</a:t>
            </a:r>
            <a:r>
              <a:rPr lang="tr-TR" dirty="0">
                <a:latin typeface="+mj-lt"/>
              </a:rPr>
              <a:t> can be </a:t>
            </a:r>
            <a:r>
              <a:rPr lang="tr-TR" dirty="0" err="1">
                <a:latin typeface="+mj-lt"/>
              </a:rPr>
              <a:t>different</a:t>
            </a:r>
            <a:r>
              <a:rPr lang="tr-TR" dirty="0">
                <a:latin typeface="+mj-lt"/>
              </a:rPr>
              <a:t> </a:t>
            </a:r>
            <a:r>
              <a:rPr lang="tr-TR" dirty="0" err="1">
                <a:latin typeface="+mj-lt"/>
              </a:rPr>
              <a:t>with</a:t>
            </a:r>
            <a:r>
              <a:rPr lang="tr-TR" dirty="0">
                <a:latin typeface="+mj-lt"/>
              </a:rPr>
              <a:t> </a:t>
            </a:r>
            <a:r>
              <a:rPr lang="tr-TR" dirty="0" err="1">
                <a:latin typeface="+mj-lt"/>
              </a:rPr>
              <a:t>each</a:t>
            </a:r>
            <a:r>
              <a:rPr lang="tr-TR" dirty="0">
                <a:latin typeface="+mj-lt"/>
              </a:rPr>
              <a:t> </a:t>
            </a:r>
            <a:r>
              <a:rPr lang="tr-TR" dirty="0" err="1">
                <a:latin typeface="+mj-lt"/>
              </a:rPr>
              <a:t>encounter</a:t>
            </a:r>
            <a:r>
              <a:rPr lang="tr-TR" dirty="0">
                <a:latin typeface="+mj-lt"/>
              </a:rPr>
              <a:t> </a:t>
            </a:r>
            <a:r>
              <a:rPr lang="tr-TR" dirty="0" err="1">
                <a:latin typeface="+mj-lt"/>
              </a:rPr>
              <a:t>with</a:t>
            </a:r>
            <a:r>
              <a:rPr lang="tr-TR" dirty="0">
                <a:latin typeface="+mj-lt"/>
              </a:rPr>
              <a:t> a </a:t>
            </a:r>
            <a:r>
              <a:rPr lang="tr-TR" dirty="0" err="1">
                <a:latin typeface="+mj-lt"/>
              </a:rPr>
              <a:t>god</a:t>
            </a:r>
            <a:r>
              <a:rPr lang="tr-TR" dirty="0">
                <a:latin typeface="+mj-lt"/>
              </a:rPr>
              <a:t>. </a:t>
            </a:r>
          </a:p>
          <a:p>
            <a:endParaRPr lang="tr-TR" dirty="0">
              <a:latin typeface="+mj-lt"/>
            </a:endParaRPr>
          </a:p>
          <a:p>
            <a:r>
              <a:rPr lang="tr-TR" dirty="0" err="1">
                <a:latin typeface="+mj-lt"/>
              </a:rPr>
              <a:t>Conclusion</a:t>
            </a:r>
            <a:r>
              <a:rPr lang="tr-TR" dirty="0">
                <a:latin typeface="+mj-lt"/>
              </a:rPr>
              <a:t>:</a:t>
            </a:r>
          </a:p>
          <a:p>
            <a:pPr algn="just"/>
            <a:r>
              <a:rPr lang="tr-TR" dirty="0" err="1">
                <a:latin typeface="+mj-lt"/>
              </a:rPr>
              <a:t>Based</a:t>
            </a:r>
            <a:r>
              <a:rPr lang="tr-TR" dirty="0">
                <a:latin typeface="+mj-lt"/>
              </a:rPr>
              <a:t> on </a:t>
            </a:r>
            <a:r>
              <a:rPr lang="tr-TR" dirty="0" err="1">
                <a:latin typeface="+mj-lt"/>
              </a:rPr>
              <a:t>the</a:t>
            </a:r>
            <a:r>
              <a:rPr lang="tr-TR" dirty="0">
                <a:latin typeface="+mj-lt"/>
              </a:rPr>
              <a:t> </a:t>
            </a:r>
            <a:r>
              <a:rPr lang="tr-TR" dirty="0" err="1">
                <a:latin typeface="+mj-lt"/>
              </a:rPr>
              <a:t>limited</a:t>
            </a:r>
            <a:r>
              <a:rPr lang="tr-TR" dirty="0">
                <a:latin typeface="+mj-lt"/>
              </a:rPr>
              <a:t> </a:t>
            </a:r>
            <a:r>
              <a:rPr lang="tr-TR" dirty="0" err="1">
                <a:latin typeface="+mj-lt"/>
              </a:rPr>
              <a:t>given</a:t>
            </a:r>
            <a:r>
              <a:rPr lang="tr-TR" dirty="0">
                <a:latin typeface="+mj-lt"/>
              </a:rPr>
              <a:t> time </a:t>
            </a:r>
            <a:r>
              <a:rPr lang="tr-TR" dirty="0" err="1">
                <a:latin typeface="+mj-lt"/>
              </a:rPr>
              <a:t>the</a:t>
            </a:r>
            <a:r>
              <a:rPr lang="tr-TR" dirty="0">
                <a:latin typeface="+mj-lt"/>
              </a:rPr>
              <a:t> </a:t>
            </a:r>
            <a:r>
              <a:rPr lang="tr-TR" dirty="0" err="1">
                <a:latin typeface="+mj-lt"/>
              </a:rPr>
              <a:t>project</a:t>
            </a:r>
            <a:r>
              <a:rPr lang="tr-TR" dirty="0">
                <a:latin typeface="+mj-lt"/>
              </a:rPr>
              <a:t> </a:t>
            </a:r>
            <a:r>
              <a:rPr lang="tr-TR" dirty="0" err="1">
                <a:latin typeface="+mj-lt"/>
              </a:rPr>
              <a:t>results</a:t>
            </a:r>
            <a:r>
              <a:rPr lang="tr-TR" dirty="0">
                <a:latin typeface="+mj-lt"/>
              </a:rPr>
              <a:t> </a:t>
            </a:r>
            <a:r>
              <a:rPr lang="tr-TR" dirty="0" err="1">
                <a:latin typeface="+mj-lt"/>
              </a:rPr>
              <a:t>positively</a:t>
            </a:r>
            <a:r>
              <a:rPr lang="tr-TR" dirty="0">
                <a:latin typeface="+mj-lt"/>
              </a:rPr>
              <a:t>. A</a:t>
            </a:r>
            <a:r>
              <a:rPr lang="en-US" dirty="0" err="1">
                <a:latin typeface="+mj-lt"/>
              </a:rPr>
              <a:t>ll</a:t>
            </a:r>
            <a:r>
              <a:rPr lang="en-US" dirty="0">
                <a:latin typeface="+mj-lt"/>
              </a:rPr>
              <a:t> the members of the</a:t>
            </a:r>
          </a:p>
          <a:p>
            <a:pPr algn="just"/>
            <a:r>
              <a:rPr lang="tr-TR" dirty="0">
                <a:latin typeface="+mj-lt"/>
              </a:rPr>
              <a:t>g</a:t>
            </a:r>
            <a:r>
              <a:rPr lang="en-US" dirty="0" err="1">
                <a:latin typeface="+mj-lt"/>
              </a:rPr>
              <a:t>roup</a:t>
            </a:r>
            <a:r>
              <a:rPr lang="tr-TR" dirty="0">
                <a:latin typeface="+mj-lt"/>
              </a:rPr>
              <a:t> </a:t>
            </a:r>
            <a:r>
              <a:rPr lang="tr-TR" dirty="0" err="1">
                <a:latin typeface="+mj-lt"/>
              </a:rPr>
              <a:t>and</a:t>
            </a:r>
            <a:r>
              <a:rPr lang="tr-TR" dirty="0">
                <a:latin typeface="+mj-lt"/>
              </a:rPr>
              <a:t> </a:t>
            </a:r>
            <a:r>
              <a:rPr lang="tr-TR" dirty="0" err="1">
                <a:latin typeface="+mj-lt"/>
              </a:rPr>
              <a:t>the</a:t>
            </a:r>
            <a:r>
              <a:rPr lang="tr-TR" dirty="0">
                <a:latin typeface="+mj-lt"/>
              </a:rPr>
              <a:t> </a:t>
            </a:r>
            <a:r>
              <a:rPr lang="tr-TR" dirty="0" err="1">
                <a:latin typeface="+mj-lt"/>
              </a:rPr>
              <a:t>focus</a:t>
            </a:r>
            <a:r>
              <a:rPr lang="tr-TR" dirty="0">
                <a:latin typeface="+mj-lt"/>
              </a:rPr>
              <a:t> </a:t>
            </a:r>
            <a:r>
              <a:rPr lang="tr-TR" dirty="0" err="1">
                <a:latin typeface="+mj-lt"/>
              </a:rPr>
              <a:t>groups</a:t>
            </a:r>
            <a:r>
              <a:rPr lang="en-US" dirty="0">
                <a:latin typeface="+mj-lt"/>
              </a:rPr>
              <a:t> were gamers so that it allowed us to</a:t>
            </a:r>
          </a:p>
          <a:p>
            <a:pPr algn="just"/>
            <a:r>
              <a:rPr lang="en-US" dirty="0">
                <a:latin typeface="+mj-lt"/>
              </a:rPr>
              <a:t>improve the game more easily as we get</a:t>
            </a:r>
          </a:p>
          <a:p>
            <a:pPr algn="just"/>
            <a:r>
              <a:rPr lang="en-US" dirty="0">
                <a:latin typeface="+mj-lt"/>
              </a:rPr>
              <a:t>feedbacks. We definitely saw that the more we</a:t>
            </a:r>
            <a:r>
              <a:rPr lang="tr-TR" dirty="0">
                <a:latin typeface="+mj-lt"/>
              </a:rPr>
              <a:t> </a:t>
            </a:r>
            <a:r>
              <a:rPr lang="en-US" dirty="0">
                <a:latin typeface="+mj-lt"/>
              </a:rPr>
              <a:t>tested the game,</a:t>
            </a:r>
            <a:r>
              <a:rPr lang="tr-TR" dirty="0" err="1">
                <a:latin typeface="+mj-lt"/>
              </a:rPr>
              <a:t>more</a:t>
            </a:r>
            <a:r>
              <a:rPr lang="tr-TR" dirty="0">
                <a:latin typeface="+mj-lt"/>
              </a:rPr>
              <a:t> it </a:t>
            </a:r>
            <a:r>
              <a:rPr lang="tr-TR" dirty="0" err="1">
                <a:latin typeface="+mj-lt"/>
              </a:rPr>
              <a:t>needs</a:t>
            </a:r>
            <a:r>
              <a:rPr lang="tr-TR" dirty="0">
                <a:latin typeface="+mj-lt"/>
              </a:rPr>
              <a:t> </a:t>
            </a:r>
            <a:r>
              <a:rPr lang="tr-TR" dirty="0" err="1">
                <a:latin typeface="+mj-lt"/>
              </a:rPr>
              <a:t>feedbacks</a:t>
            </a:r>
            <a:r>
              <a:rPr lang="tr-TR" dirty="0">
                <a:latin typeface="+mj-lt"/>
              </a:rPr>
              <a:t>, </a:t>
            </a:r>
            <a:r>
              <a:rPr lang="tr-TR" dirty="0" err="1">
                <a:latin typeface="+mj-lt"/>
              </a:rPr>
              <a:t>fixes</a:t>
            </a:r>
            <a:r>
              <a:rPr lang="tr-TR" dirty="0">
                <a:latin typeface="+mj-lt"/>
              </a:rPr>
              <a:t> </a:t>
            </a:r>
            <a:r>
              <a:rPr lang="tr-TR" dirty="0" err="1">
                <a:latin typeface="+mj-lt"/>
              </a:rPr>
              <a:t>and</a:t>
            </a:r>
            <a:r>
              <a:rPr lang="tr-TR" dirty="0">
                <a:latin typeface="+mj-lt"/>
              </a:rPr>
              <a:t> </a:t>
            </a:r>
            <a:r>
              <a:rPr lang="tr-TR" dirty="0" err="1">
                <a:latin typeface="+mj-lt"/>
              </a:rPr>
              <a:t>improvements</a:t>
            </a:r>
            <a:r>
              <a:rPr lang="en-US" dirty="0">
                <a:latin typeface="+mj-lt"/>
              </a:rPr>
              <a:t>.</a:t>
            </a:r>
            <a:endParaRPr dirty="0">
              <a:latin typeface="+mj-lt"/>
            </a:endParaRPr>
          </a:p>
        </p:txBody>
      </p:sp>
      <p:sp>
        <p:nvSpPr>
          <p:cNvPr id="46" name="CustomShape 8"/>
          <p:cNvSpPr/>
          <p:nvPr/>
        </p:nvSpPr>
        <p:spPr>
          <a:xfrm>
            <a:off x="10105933" y="12960626"/>
            <a:ext cx="4572000" cy="2187684"/>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mj-lt"/>
              </a:rPr>
              <a:t>Acknowledgement</a:t>
            </a:r>
            <a:endParaRPr dirty="0">
              <a:latin typeface="+mj-lt"/>
            </a:endParaRPr>
          </a:p>
          <a:p>
            <a:pPr algn="just"/>
            <a:endParaRPr dirty="0">
              <a:latin typeface="+mj-lt"/>
            </a:endParaRPr>
          </a:p>
          <a:p>
            <a:r>
              <a:rPr lang="tr-TR" dirty="0" err="1">
                <a:solidFill>
                  <a:srgbClr val="000000"/>
                </a:solidFill>
                <a:latin typeface="+mj-lt"/>
                <a:ea typeface="Times New Roman"/>
              </a:rPr>
              <a:t>Special</a:t>
            </a:r>
            <a:r>
              <a:rPr lang="tr-TR" dirty="0">
                <a:solidFill>
                  <a:srgbClr val="000000"/>
                </a:solidFill>
                <a:latin typeface="+mj-lt"/>
                <a:ea typeface="Times New Roman"/>
              </a:rPr>
              <a:t> </a:t>
            </a:r>
            <a:r>
              <a:rPr lang="tr-TR" dirty="0" err="1">
                <a:solidFill>
                  <a:srgbClr val="000000"/>
                </a:solidFill>
                <a:latin typeface="+mj-lt"/>
                <a:ea typeface="Times New Roman"/>
              </a:rPr>
              <a:t>thanks</a:t>
            </a:r>
            <a:r>
              <a:rPr lang="tr-TR" dirty="0">
                <a:solidFill>
                  <a:srgbClr val="000000"/>
                </a:solidFill>
                <a:latin typeface="+mj-lt"/>
                <a:ea typeface="Times New Roman"/>
              </a:rPr>
              <a:t> </a:t>
            </a:r>
            <a:r>
              <a:rPr lang="tr-TR" dirty="0" err="1">
                <a:solidFill>
                  <a:srgbClr val="000000"/>
                </a:solidFill>
                <a:latin typeface="+mj-lt"/>
                <a:ea typeface="Times New Roman"/>
              </a:rPr>
              <a:t>to</a:t>
            </a:r>
            <a:r>
              <a:rPr lang="tr-TR" dirty="0">
                <a:solidFill>
                  <a:srgbClr val="000000"/>
                </a:solidFill>
                <a:latin typeface="+mj-lt"/>
                <a:ea typeface="Times New Roman"/>
              </a:rPr>
              <a:t> Murat YILMAZ, </a:t>
            </a:r>
            <a:r>
              <a:rPr lang="tr-TR" dirty="0" err="1">
                <a:solidFill>
                  <a:srgbClr val="000000"/>
                </a:solidFill>
                <a:latin typeface="+mj-lt"/>
                <a:ea typeface="Times New Roman"/>
              </a:rPr>
              <a:t>and</a:t>
            </a:r>
            <a:r>
              <a:rPr lang="tr-TR" dirty="0">
                <a:solidFill>
                  <a:srgbClr val="000000"/>
                </a:solidFill>
                <a:latin typeface="+mj-lt"/>
                <a:ea typeface="Times New Roman"/>
              </a:rPr>
              <a:t> </a:t>
            </a:r>
            <a:r>
              <a:rPr lang="tr-TR" dirty="0" err="1">
                <a:solidFill>
                  <a:srgbClr val="000000"/>
                </a:solidFill>
                <a:latin typeface="+mj-lt"/>
                <a:ea typeface="Times New Roman"/>
              </a:rPr>
              <a:t>our</a:t>
            </a:r>
            <a:r>
              <a:rPr lang="tr-TR" dirty="0">
                <a:solidFill>
                  <a:srgbClr val="000000"/>
                </a:solidFill>
                <a:latin typeface="+mj-lt"/>
                <a:ea typeface="Times New Roman"/>
              </a:rPr>
              <a:t> </a:t>
            </a:r>
            <a:r>
              <a:rPr lang="tr-TR" dirty="0" err="1">
                <a:solidFill>
                  <a:srgbClr val="000000"/>
                </a:solidFill>
                <a:latin typeface="+mj-lt"/>
                <a:ea typeface="Times New Roman"/>
              </a:rPr>
              <a:t>friends</a:t>
            </a:r>
            <a:r>
              <a:rPr lang="tr-TR" dirty="0">
                <a:solidFill>
                  <a:srgbClr val="000000"/>
                </a:solidFill>
                <a:latin typeface="+mj-lt"/>
                <a:ea typeface="Times New Roman"/>
              </a:rPr>
              <a:t> </a:t>
            </a:r>
            <a:r>
              <a:rPr lang="tr-TR" dirty="0" err="1">
                <a:solidFill>
                  <a:srgbClr val="000000"/>
                </a:solidFill>
                <a:latin typeface="+mj-lt"/>
                <a:ea typeface="Times New Roman"/>
              </a:rPr>
              <a:t>for</a:t>
            </a:r>
            <a:r>
              <a:rPr lang="tr-TR" dirty="0">
                <a:solidFill>
                  <a:srgbClr val="000000"/>
                </a:solidFill>
                <a:latin typeface="+mj-lt"/>
                <a:ea typeface="Times New Roman"/>
              </a:rPr>
              <a:t> </a:t>
            </a:r>
            <a:r>
              <a:rPr lang="tr-TR" dirty="0" err="1">
                <a:solidFill>
                  <a:srgbClr val="000000"/>
                </a:solidFill>
                <a:latin typeface="+mj-lt"/>
                <a:ea typeface="Times New Roman"/>
              </a:rPr>
              <a:t>their</a:t>
            </a:r>
            <a:r>
              <a:rPr lang="tr-TR" dirty="0">
                <a:solidFill>
                  <a:srgbClr val="000000"/>
                </a:solidFill>
                <a:latin typeface="+mj-lt"/>
                <a:ea typeface="Times New Roman"/>
              </a:rPr>
              <a:t> </a:t>
            </a:r>
            <a:r>
              <a:rPr lang="tr-TR" dirty="0" err="1">
                <a:solidFill>
                  <a:srgbClr val="000000"/>
                </a:solidFill>
                <a:latin typeface="+mj-lt"/>
                <a:ea typeface="Times New Roman"/>
              </a:rPr>
              <a:t>feedbacks</a:t>
            </a:r>
            <a:r>
              <a:rPr lang="tr-TR" dirty="0">
                <a:solidFill>
                  <a:srgbClr val="000000"/>
                </a:solidFill>
                <a:latin typeface="+mj-lt"/>
                <a:ea typeface="Times New Roman"/>
              </a:rPr>
              <a:t>. </a:t>
            </a:r>
            <a:r>
              <a:rPr lang="tr-TR" dirty="0" err="1">
                <a:solidFill>
                  <a:srgbClr val="000000"/>
                </a:solidFill>
                <a:latin typeface="+mj-lt"/>
                <a:ea typeface="Times New Roman"/>
              </a:rPr>
              <a:t>We</a:t>
            </a:r>
            <a:r>
              <a:rPr lang="tr-TR" dirty="0">
                <a:solidFill>
                  <a:srgbClr val="000000"/>
                </a:solidFill>
                <a:latin typeface="+mj-lt"/>
                <a:ea typeface="Times New Roman"/>
              </a:rPr>
              <a:t> </a:t>
            </a:r>
            <a:r>
              <a:rPr lang="tr-TR" dirty="0" err="1">
                <a:solidFill>
                  <a:srgbClr val="000000"/>
                </a:solidFill>
                <a:latin typeface="+mj-lt"/>
                <a:ea typeface="Times New Roman"/>
              </a:rPr>
              <a:t>also</a:t>
            </a:r>
            <a:r>
              <a:rPr lang="tr-TR" dirty="0">
                <a:solidFill>
                  <a:srgbClr val="000000"/>
                </a:solidFill>
                <a:latin typeface="+mj-lt"/>
                <a:ea typeface="Times New Roman"/>
              </a:rPr>
              <a:t> </a:t>
            </a:r>
            <a:r>
              <a:rPr lang="tr-TR" dirty="0" err="1">
                <a:solidFill>
                  <a:srgbClr val="000000"/>
                </a:solidFill>
                <a:latin typeface="+mj-lt"/>
                <a:ea typeface="Times New Roman"/>
              </a:rPr>
              <a:t>thank</a:t>
            </a:r>
            <a:r>
              <a:rPr lang="tr-TR" dirty="0">
                <a:solidFill>
                  <a:srgbClr val="000000"/>
                </a:solidFill>
                <a:latin typeface="+mj-lt"/>
                <a:ea typeface="Times New Roman"/>
              </a:rPr>
              <a:t> </a:t>
            </a:r>
            <a:r>
              <a:rPr lang="tr-TR" dirty="0" err="1">
                <a:solidFill>
                  <a:srgbClr val="000000"/>
                </a:solidFill>
                <a:latin typeface="+mj-lt"/>
                <a:ea typeface="Times New Roman"/>
              </a:rPr>
              <a:t>to</a:t>
            </a:r>
            <a:r>
              <a:rPr lang="tr-TR" dirty="0">
                <a:solidFill>
                  <a:srgbClr val="000000"/>
                </a:solidFill>
                <a:latin typeface="+mj-lt"/>
                <a:ea typeface="Times New Roman"/>
              </a:rPr>
              <a:t> </a:t>
            </a:r>
            <a:r>
              <a:rPr lang="tr-TR" dirty="0" err="1">
                <a:solidFill>
                  <a:srgbClr val="000000"/>
                </a:solidFill>
                <a:latin typeface="+mj-lt"/>
                <a:ea typeface="Times New Roman"/>
              </a:rPr>
              <a:t>our</a:t>
            </a:r>
            <a:r>
              <a:rPr lang="tr-TR" dirty="0">
                <a:solidFill>
                  <a:srgbClr val="000000"/>
                </a:solidFill>
                <a:latin typeface="+mj-lt"/>
                <a:ea typeface="Times New Roman"/>
              </a:rPr>
              <a:t> </a:t>
            </a:r>
            <a:r>
              <a:rPr lang="tr-TR" dirty="0" err="1">
                <a:solidFill>
                  <a:srgbClr val="000000"/>
                </a:solidFill>
                <a:latin typeface="+mj-lt"/>
                <a:ea typeface="Times New Roman"/>
              </a:rPr>
              <a:t>playtesters</a:t>
            </a:r>
            <a:r>
              <a:rPr lang="tr-TR" dirty="0">
                <a:solidFill>
                  <a:srgbClr val="000000"/>
                </a:solidFill>
                <a:latin typeface="+mj-lt"/>
                <a:ea typeface="Times New Roman"/>
              </a:rPr>
              <a:t> </a:t>
            </a:r>
            <a:r>
              <a:rPr lang="tr-TR" dirty="0" err="1">
                <a:solidFill>
                  <a:srgbClr val="000000"/>
                </a:solidFill>
                <a:latin typeface="+mj-lt"/>
                <a:ea typeface="Times New Roman"/>
              </a:rPr>
              <a:t>who</a:t>
            </a:r>
            <a:r>
              <a:rPr lang="tr-TR" dirty="0">
                <a:solidFill>
                  <a:srgbClr val="000000"/>
                </a:solidFill>
                <a:latin typeface="+mj-lt"/>
                <a:ea typeface="Times New Roman"/>
              </a:rPr>
              <a:t> </a:t>
            </a:r>
            <a:r>
              <a:rPr lang="tr-TR" dirty="0" err="1">
                <a:solidFill>
                  <a:srgbClr val="000000"/>
                </a:solidFill>
                <a:latin typeface="+mj-lt"/>
                <a:ea typeface="Times New Roman"/>
              </a:rPr>
              <a:t>gave</a:t>
            </a:r>
            <a:r>
              <a:rPr lang="tr-TR" dirty="0">
                <a:solidFill>
                  <a:srgbClr val="000000"/>
                </a:solidFill>
                <a:latin typeface="+mj-lt"/>
                <a:ea typeface="Times New Roman"/>
              </a:rPr>
              <a:t> </a:t>
            </a:r>
            <a:r>
              <a:rPr lang="tr-TR" dirty="0" err="1">
                <a:solidFill>
                  <a:srgbClr val="000000"/>
                </a:solidFill>
                <a:latin typeface="+mj-lt"/>
                <a:ea typeface="Times New Roman"/>
              </a:rPr>
              <a:t>all</a:t>
            </a:r>
            <a:r>
              <a:rPr lang="tr-TR" dirty="0">
                <a:solidFill>
                  <a:srgbClr val="000000"/>
                </a:solidFill>
                <a:latin typeface="+mj-lt"/>
                <a:ea typeface="Times New Roman"/>
              </a:rPr>
              <a:t> of </a:t>
            </a:r>
            <a:r>
              <a:rPr lang="tr-TR" dirty="0" err="1">
                <a:solidFill>
                  <a:srgbClr val="000000"/>
                </a:solidFill>
                <a:latin typeface="+mj-lt"/>
                <a:ea typeface="Times New Roman"/>
              </a:rPr>
              <a:t>feedbacks</a:t>
            </a:r>
            <a:r>
              <a:rPr lang="tr-TR" dirty="0">
                <a:solidFill>
                  <a:srgbClr val="000000"/>
                </a:solidFill>
                <a:latin typeface="+mj-lt"/>
                <a:ea typeface="Times New Roman"/>
              </a:rPr>
              <a:t> </a:t>
            </a:r>
            <a:r>
              <a:rPr lang="tr-TR" dirty="0" err="1">
                <a:solidFill>
                  <a:srgbClr val="000000"/>
                </a:solidFill>
                <a:latin typeface="+mj-lt"/>
                <a:ea typeface="Times New Roman"/>
              </a:rPr>
              <a:t>during</a:t>
            </a:r>
            <a:r>
              <a:rPr lang="tr-TR" dirty="0">
                <a:solidFill>
                  <a:srgbClr val="000000"/>
                </a:solidFill>
                <a:latin typeface="+mj-lt"/>
                <a:ea typeface="Times New Roman"/>
              </a:rPr>
              <a:t> </a:t>
            </a:r>
            <a:r>
              <a:rPr lang="tr-TR" dirty="0" err="1">
                <a:solidFill>
                  <a:srgbClr val="000000"/>
                </a:solidFill>
                <a:latin typeface="+mj-lt"/>
                <a:ea typeface="Times New Roman"/>
              </a:rPr>
              <a:t>this</a:t>
            </a:r>
            <a:r>
              <a:rPr lang="tr-TR" dirty="0">
                <a:solidFill>
                  <a:srgbClr val="000000"/>
                </a:solidFill>
                <a:latin typeface="+mj-lt"/>
                <a:ea typeface="Times New Roman"/>
              </a:rPr>
              <a:t> </a:t>
            </a:r>
            <a:r>
              <a:rPr lang="tr-TR" dirty="0" err="1">
                <a:solidFill>
                  <a:srgbClr val="000000"/>
                </a:solidFill>
                <a:latin typeface="+mj-lt"/>
                <a:ea typeface="Times New Roman"/>
              </a:rPr>
              <a:t>process</a:t>
            </a:r>
            <a:r>
              <a:rPr lang="tr-TR" dirty="0">
                <a:solidFill>
                  <a:srgbClr val="000000"/>
                </a:solidFill>
                <a:latin typeface="+mj-lt"/>
                <a:ea typeface="Times New Roman"/>
              </a:rPr>
              <a:t>.</a:t>
            </a:r>
            <a:endParaRPr dirty="0">
              <a:latin typeface="+mj-lt"/>
            </a:endParaRPr>
          </a:p>
        </p:txBody>
      </p:sp>
      <p:sp>
        <p:nvSpPr>
          <p:cNvPr id="114" name="CustomShape 6"/>
          <p:cNvSpPr/>
          <p:nvPr/>
        </p:nvSpPr>
        <p:spPr>
          <a:xfrm>
            <a:off x="5274000" y="4073531"/>
            <a:ext cx="4572000" cy="8622052"/>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mj-lt"/>
              </a:rPr>
              <a:t>Design Idea(s)</a:t>
            </a:r>
            <a:endParaRPr lang="tr-TR" sz="3000" b="1" dirty="0">
              <a:solidFill>
                <a:srgbClr val="C5000B"/>
              </a:solidFill>
              <a:latin typeface="+mj-lt"/>
            </a:endParaRPr>
          </a:p>
          <a:p>
            <a:pPr algn="ctr"/>
            <a:endParaRPr lang="en-US" dirty="0">
              <a:latin typeface="+mj-lt"/>
            </a:endParaRPr>
          </a:p>
          <a:p>
            <a:r>
              <a:rPr lang="en-US" dirty="0">
                <a:latin typeface="+mj-lt"/>
              </a:rPr>
              <a:t>The game designs are shown below:</a:t>
            </a:r>
          </a:p>
          <a:p>
            <a:pPr algn="ctr"/>
            <a:r>
              <a:rPr lang="en-US" sz="2400" b="1" dirty="0">
                <a:solidFill>
                  <a:srgbClr val="C5000B"/>
                </a:solidFill>
                <a:latin typeface="+mj-lt"/>
              </a:rPr>
              <a:t>Initial Design Idea</a:t>
            </a:r>
          </a:p>
          <a:p>
            <a:pPr algn="just" fontAlgn="t"/>
            <a:r>
              <a:rPr lang="en-US" dirty="0"/>
              <a:t>The challenge of the game is to discover the unique enemy types and difficulty levels found in each layer of the heavens. The multi-layered structure, enhanced by a mythological theme, provides players with a sense of continuous progression. This single-player experience is driven by the goal of completing layers to uncover the meaning of life. Players must abide by the rule that a new layer cannot be accessed until all enemies in the current layer have been defeated. Each layer acts as a self-contained area with distinct boundaries that shape the player's journey.</a:t>
            </a:r>
            <a:endParaRPr lang="en-US" dirty="0">
              <a:latin typeface="+mj-lt"/>
            </a:endParaRPr>
          </a:p>
          <a:p>
            <a:pPr algn="ctr"/>
            <a:r>
              <a:rPr lang="en-US" sz="2400" b="1" dirty="0">
                <a:solidFill>
                  <a:srgbClr val="C5000B"/>
                </a:solidFill>
                <a:latin typeface="+mj-lt"/>
              </a:rPr>
              <a:t>Final Design Idea</a:t>
            </a:r>
          </a:p>
          <a:p>
            <a:r>
              <a:rPr lang="tr-TR" dirty="0">
                <a:latin typeface="+mj-lt"/>
              </a:rPr>
              <a:t>Final </a:t>
            </a:r>
            <a:r>
              <a:rPr lang="tr-TR" dirty="0" err="1">
                <a:latin typeface="+mj-lt"/>
              </a:rPr>
              <a:t>design</a:t>
            </a:r>
            <a:r>
              <a:rPr lang="tr-TR" dirty="0">
                <a:latin typeface="+mj-lt"/>
              </a:rPr>
              <a:t> is not </a:t>
            </a:r>
            <a:r>
              <a:rPr lang="tr-TR" dirty="0" err="1">
                <a:latin typeface="+mj-lt"/>
              </a:rPr>
              <a:t>too</a:t>
            </a:r>
            <a:r>
              <a:rPr lang="tr-TR" dirty="0">
                <a:latin typeface="+mj-lt"/>
              </a:rPr>
              <a:t> far </a:t>
            </a:r>
            <a:r>
              <a:rPr lang="tr-TR" dirty="0" err="1">
                <a:latin typeface="+mj-lt"/>
              </a:rPr>
              <a:t>from</a:t>
            </a:r>
            <a:r>
              <a:rPr lang="tr-TR" dirty="0">
                <a:latin typeface="+mj-lt"/>
              </a:rPr>
              <a:t> </a:t>
            </a:r>
            <a:r>
              <a:rPr lang="tr-TR" dirty="0" err="1">
                <a:latin typeface="+mj-lt"/>
              </a:rPr>
              <a:t>the</a:t>
            </a:r>
            <a:r>
              <a:rPr lang="tr-TR" dirty="0">
                <a:latin typeface="+mj-lt"/>
              </a:rPr>
              <a:t> </a:t>
            </a:r>
            <a:r>
              <a:rPr lang="tr-TR" dirty="0" err="1">
                <a:latin typeface="+mj-lt"/>
              </a:rPr>
              <a:t>beginning</a:t>
            </a:r>
            <a:r>
              <a:rPr lang="tr-TR" dirty="0">
                <a:latin typeface="+mj-lt"/>
              </a:rPr>
              <a:t>. </a:t>
            </a:r>
            <a:r>
              <a:rPr lang="tr-TR" dirty="0" err="1">
                <a:latin typeface="+mj-lt"/>
              </a:rPr>
              <a:t>Enemy</a:t>
            </a:r>
            <a:r>
              <a:rPr lang="tr-TR" dirty="0">
                <a:latin typeface="+mj-lt"/>
              </a:rPr>
              <a:t> </a:t>
            </a:r>
            <a:r>
              <a:rPr lang="tr-TR" dirty="0" err="1">
                <a:latin typeface="+mj-lt"/>
              </a:rPr>
              <a:t>types</a:t>
            </a:r>
            <a:r>
              <a:rPr lang="tr-TR" dirty="0">
                <a:latin typeface="+mj-lt"/>
              </a:rPr>
              <a:t> </a:t>
            </a:r>
            <a:r>
              <a:rPr lang="tr-TR" dirty="0" err="1">
                <a:latin typeface="+mj-lt"/>
              </a:rPr>
              <a:t>are</a:t>
            </a:r>
            <a:r>
              <a:rPr lang="tr-TR" dirty="0">
                <a:latin typeface="+mj-lt"/>
              </a:rPr>
              <a:t> not </a:t>
            </a:r>
            <a:r>
              <a:rPr lang="tr-TR" dirty="0" err="1">
                <a:latin typeface="+mj-lt"/>
              </a:rPr>
              <a:t>variable</a:t>
            </a:r>
            <a:r>
              <a:rPr lang="tr-TR" dirty="0">
                <a:latin typeface="+mj-lt"/>
              </a:rPr>
              <a:t> as </a:t>
            </a:r>
            <a:r>
              <a:rPr lang="tr-TR" dirty="0" err="1">
                <a:latin typeface="+mj-lt"/>
              </a:rPr>
              <a:t>the</a:t>
            </a:r>
            <a:r>
              <a:rPr lang="tr-TR" dirty="0">
                <a:latin typeface="+mj-lt"/>
              </a:rPr>
              <a:t> </a:t>
            </a:r>
            <a:r>
              <a:rPr lang="tr-TR" dirty="0" err="1">
                <a:latin typeface="+mj-lt"/>
              </a:rPr>
              <a:t>planned</a:t>
            </a:r>
            <a:r>
              <a:rPr lang="tr-TR" dirty="0">
                <a:latin typeface="+mj-lt"/>
              </a:rPr>
              <a:t> </a:t>
            </a:r>
            <a:r>
              <a:rPr lang="tr-TR" dirty="0" err="1">
                <a:latin typeface="+mj-lt"/>
              </a:rPr>
              <a:t>count</a:t>
            </a:r>
            <a:r>
              <a:rPr lang="tr-TR" dirty="0">
                <a:latin typeface="+mj-lt"/>
              </a:rPr>
              <a:t>, but </a:t>
            </a:r>
            <a:r>
              <a:rPr lang="tr-TR" dirty="0" err="1">
                <a:latin typeface="+mj-lt"/>
              </a:rPr>
              <a:t>each</a:t>
            </a:r>
            <a:r>
              <a:rPr lang="tr-TR" dirty="0">
                <a:latin typeface="+mj-lt"/>
              </a:rPr>
              <a:t> </a:t>
            </a:r>
            <a:r>
              <a:rPr lang="tr-TR" dirty="0" err="1">
                <a:latin typeface="+mj-lt"/>
              </a:rPr>
              <a:t>enemy</a:t>
            </a:r>
            <a:r>
              <a:rPr lang="tr-TR" dirty="0">
                <a:latin typeface="+mj-lt"/>
              </a:rPr>
              <a:t> has </a:t>
            </a:r>
            <a:r>
              <a:rPr lang="tr-TR" dirty="0" err="1">
                <a:latin typeface="+mj-lt"/>
              </a:rPr>
              <a:t>its</a:t>
            </a:r>
            <a:r>
              <a:rPr lang="tr-TR" dirty="0">
                <a:latin typeface="+mj-lt"/>
              </a:rPr>
              <a:t> </a:t>
            </a:r>
            <a:r>
              <a:rPr lang="tr-TR" dirty="0" err="1">
                <a:latin typeface="+mj-lt"/>
              </a:rPr>
              <a:t>differences</a:t>
            </a:r>
            <a:r>
              <a:rPr lang="tr-TR" dirty="0">
                <a:latin typeface="+mj-lt"/>
              </a:rPr>
              <a:t>. </a:t>
            </a:r>
            <a:r>
              <a:rPr lang="tr-TR" dirty="0" err="1">
                <a:latin typeface="+mj-lt"/>
              </a:rPr>
              <a:t>The</a:t>
            </a:r>
            <a:r>
              <a:rPr lang="tr-TR" dirty="0">
                <a:latin typeface="+mj-lt"/>
              </a:rPr>
              <a:t> </a:t>
            </a:r>
            <a:r>
              <a:rPr lang="tr-TR" dirty="0" err="1">
                <a:latin typeface="+mj-lt"/>
              </a:rPr>
              <a:t>mythological</a:t>
            </a:r>
            <a:r>
              <a:rPr lang="tr-TR" dirty="0">
                <a:latin typeface="+mj-lt"/>
              </a:rPr>
              <a:t> </a:t>
            </a:r>
            <a:r>
              <a:rPr lang="tr-TR" dirty="0" err="1">
                <a:latin typeface="+mj-lt"/>
              </a:rPr>
              <a:t>themes</a:t>
            </a:r>
            <a:r>
              <a:rPr lang="tr-TR" dirty="0">
                <a:latin typeface="+mj-lt"/>
              </a:rPr>
              <a:t> </a:t>
            </a:r>
            <a:r>
              <a:rPr lang="tr-TR" dirty="0" err="1">
                <a:latin typeface="+mj-lt"/>
              </a:rPr>
              <a:t>are</a:t>
            </a:r>
            <a:r>
              <a:rPr lang="tr-TR" dirty="0">
                <a:latin typeface="+mj-lt"/>
              </a:rPr>
              <a:t> </a:t>
            </a:r>
            <a:r>
              <a:rPr lang="tr-TR" dirty="0" err="1">
                <a:latin typeface="+mj-lt"/>
              </a:rPr>
              <a:t>mixed</a:t>
            </a:r>
            <a:r>
              <a:rPr lang="tr-TR" dirty="0">
                <a:latin typeface="+mj-lt"/>
              </a:rPr>
              <a:t> </a:t>
            </a:r>
            <a:r>
              <a:rPr lang="tr-TR" dirty="0" err="1">
                <a:latin typeface="+mj-lt"/>
              </a:rPr>
              <a:t>with</a:t>
            </a:r>
            <a:r>
              <a:rPr lang="tr-TR" dirty="0">
                <a:latin typeface="+mj-lt"/>
              </a:rPr>
              <a:t> </a:t>
            </a:r>
            <a:r>
              <a:rPr lang="tr-TR" dirty="0" err="1">
                <a:latin typeface="+mj-lt"/>
              </a:rPr>
              <a:t>psychological</a:t>
            </a:r>
            <a:r>
              <a:rPr lang="tr-TR" dirty="0">
                <a:latin typeface="+mj-lt"/>
              </a:rPr>
              <a:t> </a:t>
            </a:r>
            <a:r>
              <a:rPr lang="tr-TR" dirty="0" err="1">
                <a:latin typeface="+mj-lt"/>
              </a:rPr>
              <a:t>themes</a:t>
            </a:r>
            <a:r>
              <a:rPr lang="tr-TR" dirty="0">
                <a:latin typeface="+mj-lt"/>
              </a:rPr>
              <a:t>, </a:t>
            </a:r>
            <a:r>
              <a:rPr lang="tr-TR" dirty="0" err="1">
                <a:latin typeface="+mj-lt"/>
              </a:rPr>
              <a:t>brings</a:t>
            </a:r>
            <a:r>
              <a:rPr lang="tr-TR" dirty="0">
                <a:latin typeface="+mj-lt"/>
              </a:rPr>
              <a:t> an </a:t>
            </a:r>
            <a:r>
              <a:rPr lang="tr-TR" dirty="0" err="1">
                <a:latin typeface="+mj-lt"/>
              </a:rPr>
              <a:t>immersive</a:t>
            </a:r>
            <a:r>
              <a:rPr lang="tr-TR" dirty="0">
                <a:latin typeface="+mj-lt"/>
              </a:rPr>
              <a:t> </a:t>
            </a:r>
            <a:r>
              <a:rPr lang="tr-TR" dirty="0" err="1">
                <a:latin typeface="+mj-lt"/>
              </a:rPr>
              <a:t>story</a:t>
            </a:r>
            <a:r>
              <a:rPr lang="tr-TR" dirty="0">
                <a:latin typeface="+mj-lt"/>
              </a:rPr>
              <a:t> </a:t>
            </a:r>
            <a:r>
              <a:rPr lang="tr-TR" dirty="0" err="1">
                <a:latin typeface="+mj-lt"/>
              </a:rPr>
              <a:t>and</a:t>
            </a:r>
            <a:r>
              <a:rPr lang="tr-TR" dirty="0">
                <a:latin typeface="+mj-lt"/>
              </a:rPr>
              <a:t> an </a:t>
            </a:r>
            <a:r>
              <a:rPr lang="tr-TR" dirty="0" err="1">
                <a:latin typeface="+mj-lt"/>
              </a:rPr>
              <a:t>interesting</a:t>
            </a:r>
            <a:r>
              <a:rPr lang="tr-TR" dirty="0">
                <a:latin typeface="+mj-lt"/>
              </a:rPr>
              <a:t> </a:t>
            </a:r>
            <a:r>
              <a:rPr lang="tr-TR" dirty="0" err="1">
                <a:latin typeface="+mj-lt"/>
              </a:rPr>
              <a:t>character</a:t>
            </a:r>
            <a:r>
              <a:rPr lang="tr-TR" dirty="0">
                <a:latin typeface="+mj-lt"/>
              </a:rPr>
              <a:t> </a:t>
            </a:r>
            <a:r>
              <a:rPr lang="tr-TR" dirty="0" err="1">
                <a:latin typeface="+mj-lt"/>
              </a:rPr>
              <a:t>arc</a:t>
            </a:r>
            <a:r>
              <a:rPr lang="tr-TR" dirty="0">
                <a:latin typeface="+mj-lt"/>
              </a:rPr>
              <a:t>. </a:t>
            </a:r>
            <a:r>
              <a:rPr lang="tr-TR" dirty="0" err="1">
                <a:latin typeface="+mj-lt"/>
              </a:rPr>
              <a:t>The</a:t>
            </a:r>
            <a:r>
              <a:rPr lang="tr-TR" dirty="0">
                <a:latin typeface="+mj-lt"/>
              </a:rPr>
              <a:t> </a:t>
            </a:r>
            <a:r>
              <a:rPr lang="tr-TR" dirty="0" err="1">
                <a:latin typeface="+mj-lt"/>
              </a:rPr>
              <a:t>floor</a:t>
            </a:r>
            <a:r>
              <a:rPr lang="tr-TR" dirty="0">
                <a:latin typeface="+mj-lt"/>
              </a:rPr>
              <a:t> </a:t>
            </a:r>
            <a:r>
              <a:rPr lang="tr-TR" dirty="0" err="1">
                <a:latin typeface="+mj-lt"/>
              </a:rPr>
              <a:t>must</a:t>
            </a:r>
            <a:r>
              <a:rPr lang="tr-TR" dirty="0">
                <a:latin typeface="+mj-lt"/>
              </a:rPr>
              <a:t> be </a:t>
            </a:r>
            <a:r>
              <a:rPr lang="tr-TR" dirty="0" err="1">
                <a:latin typeface="+mj-lt"/>
              </a:rPr>
              <a:t>cleared</a:t>
            </a:r>
            <a:r>
              <a:rPr lang="tr-TR" dirty="0">
                <a:latin typeface="+mj-lt"/>
              </a:rPr>
              <a:t> </a:t>
            </a:r>
            <a:r>
              <a:rPr lang="tr-TR" dirty="0" err="1">
                <a:latin typeface="+mj-lt"/>
              </a:rPr>
              <a:t>for</a:t>
            </a:r>
            <a:r>
              <a:rPr lang="tr-TR" dirty="0">
                <a:latin typeface="+mj-lt"/>
              </a:rPr>
              <a:t> </a:t>
            </a:r>
            <a:r>
              <a:rPr lang="tr-TR" dirty="0" err="1">
                <a:latin typeface="+mj-lt"/>
              </a:rPr>
              <a:t>proceeding</a:t>
            </a:r>
            <a:r>
              <a:rPr lang="tr-TR" dirty="0">
                <a:latin typeface="+mj-lt"/>
              </a:rPr>
              <a:t> </a:t>
            </a:r>
            <a:r>
              <a:rPr lang="tr-TR" dirty="0" err="1">
                <a:latin typeface="+mj-lt"/>
              </a:rPr>
              <a:t>to</a:t>
            </a:r>
            <a:r>
              <a:rPr lang="tr-TR" dirty="0">
                <a:latin typeface="+mj-lt"/>
              </a:rPr>
              <a:t> </a:t>
            </a:r>
            <a:r>
              <a:rPr lang="tr-TR" dirty="0" err="1">
                <a:latin typeface="+mj-lt"/>
              </a:rPr>
              <a:t>the</a:t>
            </a:r>
            <a:r>
              <a:rPr lang="tr-TR" dirty="0">
                <a:latin typeface="+mj-lt"/>
              </a:rPr>
              <a:t> </a:t>
            </a:r>
            <a:r>
              <a:rPr lang="tr-TR" dirty="0" err="1">
                <a:latin typeface="+mj-lt"/>
              </a:rPr>
              <a:t>next</a:t>
            </a:r>
            <a:r>
              <a:rPr lang="tr-TR" dirty="0">
                <a:latin typeface="+mj-lt"/>
              </a:rPr>
              <a:t> </a:t>
            </a:r>
            <a:r>
              <a:rPr lang="tr-TR" dirty="0" err="1">
                <a:latin typeface="+mj-lt"/>
              </a:rPr>
              <a:t>floor</a:t>
            </a:r>
            <a:r>
              <a:rPr lang="tr-TR" dirty="0">
                <a:latin typeface="+mj-lt"/>
              </a:rPr>
              <a:t>, but </a:t>
            </a:r>
            <a:r>
              <a:rPr lang="tr-TR" dirty="0" err="1">
                <a:latin typeface="+mj-lt"/>
              </a:rPr>
              <a:t>death</a:t>
            </a:r>
            <a:r>
              <a:rPr lang="tr-TR" dirty="0">
                <a:latin typeface="+mj-lt"/>
              </a:rPr>
              <a:t> </a:t>
            </a:r>
            <a:r>
              <a:rPr lang="tr-TR" dirty="0" err="1">
                <a:latin typeface="+mj-lt"/>
              </a:rPr>
              <a:t>penalty</a:t>
            </a:r>
            <a:r>
              <a:rPr lang="tr-TR" dirty="0">
                <a:latin typeface="+mj-lt"/>
              </a:rPr>
              <a:t> is not </a:t>
            </a:r>
            <a:r>
              <a:rPr lang="tr-TR" dirty="0" err="1">
                <a:latin typeface="+mj-lt"/>
              </a:rPr>
              <a:t>cruel</a:t>
            </a:r>
            <a:r>
              <a:rPr lang="tr-TR" dirty="0">
                <a:latin typeface="+mj-lt"/>
              </a:rPr>
              <a:t> as </a:t>
            </a:r>
            <a:r>
              <a:rPr lang="tr-TR" dirty="0" err="1">
                <a:latin typeface="+mj-lt"/>
              </a:rPr>
              <a:t>the</a:t>
            </a:r>
            <a:r>
              <a:rPr lang="tr-TR" dirty="0">
                <a:latin typeface="+mj-lt"/>
              </a:rPr>
              <a:t> </a:t>
            </a:r>
            <a:r>
              <a:rPr lang="tr-TR" dirty="0" err="1">
                <a:latin typeface="+mj-lt"/>
              </a:rPr>
              <a:t>initial</a:t>
            </a:r>
            <a:r>
              <a:rPr lang="tr-TR" dirty="0">
                <a:latin typeface="+mj-lt"/>
              </a:rPr>
              <a:t> plan. </a:t>
            </a:r>
            <a:endParaRPr lang="en-US" dirty="0">
              <a:latin typeface="+mj-lt"/>
            </a:endParaRPr>
          </a:p>
        </p:txBody>
      </p:sp>
      <p:sp>
        <p:nvSpPr>
          <p:cNvPr id="115" name="CustomShape 6"/>
          <p:cNvSpPr/>
          <p:nvPr/>
        </p:nvSpPr>
        <p:spPr>
          <a:xfrm>
            <a:off x="360000" y="12894642"/>
            <a:ext cx="4572000" cy="8130646"/>
          </a:xfrm>
          <a:prstGeom prst="rect">
            <a:avLst/>
          </a:prstGeom>
          <a:solidFill>
            <a:srgbClr val="E6E6E6"/>
          </a:solidFill>
          <a:ln>
            <a:solidFill>
              <a:srgbClr val="C5000B"/>
            </a:solidFill>
          </a:ln>
        </p:spPr>
        <p:txBody>
          <a:bodyPr lIns="90000" tIns="45000" rIns="90000" bIns="45000"/>
          <a:lstStyle/>
          <a:p>
            <a:pPr algn="ctr"/>
            <a:r>
              <a:rPr lang="tr-TR" sz="3000" b="1" dirty="0">
                <a:solidFill>
                  <a:srgbClr val="C5000B"/>
                </a:solidFill>
                <a:latin typeface="+mj-lt"/>
              </a:rPr>
              <a:t>Analysis</a:t>
            </a:r>
            <a:endParaRPr dirty="0">
              <a:latin typeface="+mj-lt"/>
            </a:endParaRPr>
          </a:p>
          <a:p>
            <a:pPr algn="just" fontAlgn="t"/>
            <a:r>
              <a:rPr lang="tr-TR" dirty="0" err="1"/>
              <a:t>The</a:t>
            </a:r>
            <a:r>
              <a:rPr lang="tr-TR" dirty="0"/>
              <a:t> </a:t>
            </a:r>
            <a:r>
              <a:rPr lang="tr-TR" dirty="0" err="1"/>
              <a:t>sources</a:t>
            </a:r>
            <a:r>
              <a:rPr lang="tr-TR" dirty="0"/>
              <a:t> of </a:t>
            </a:r>
            <a:r>
              <a:rPr lang="tr-TR" dirty="0" err="1"/>
              <a:t>the</a:t>
            </a:r>
            <a:r>
              <a:rPr lang="tr-TR" dirty="0"/>
              <a:t> </a:t>
            </a:r>
            <a:r>
              <a:rPr lang="tr-TR" dirty="0" err="1"/>
              <a:t>game</a:t>
            </a:r>
            <a:r>
              <a:rPr lang="tr-TR" dirty="0"/>
              <a:t> </a:t>
            </a:r>
            <a:r>
              <a:rPr lang="tr-TR" dirty="0" err="1"/>
              <a:t>are</a:t>
            </a:r>
            <a:r>
              <a:rPr lang="tr-TR" dirty="0"/>
              <a:t> </a:t>
            </a:r>
            <a:r>
              <a:rPr lang="tr-TR" dirty="0" err="1"/>
              <a:t>very</a:t>
            </a:r>
            <a:r>
              <a:rPr lang="tr-TR" dirty="0"/>
              <a:t> </a:t>
            </a:r>
            <a:r>
              <a:rPr lang="tr-TR" dirty="0" err="1"/>
              <a:t>simple</a:t>
            </a:r>
            <a:r>
              <a:rPr lang="tr-TR" dirty="0"/>
              <a:t>. </a:t>
            </a:r>
            <a:r>
              <a:rPr lang="tr-TR" dirty="0" err="1"/>
              <a:t>The</a:t>
            </a:r>
            <a:r>
              <a:rPr lang="tr-TR" dirty="0"/>
              <a:t> </a:t>
            </a:r>
            <a:r>
              <a:rPr lang="tr-TR" dirty="0" err="1"/>
              <a:t>player</a:t>
            </a:r>
            <a:r>
              <a:rPr lang="tr-TR" dirty="0"/>
              <a:t> has a </a:t>
            </a:r>
            <a:r>
              <a:rPr lang="tr-TR" dirty="0" err="1"/>
              <a:t>sword</a:t>
            </a:r>
            <a:r>
              <a:rPr lang="tr-TR" dirty="0"/>
              <a:t> </a:t>
            </a:r>
            <a:r>
              <a:rPr lang="tr-TR" dirty="0" err="1"/>
              <a:t>for</a:t>
            </a:r>
            <a:r>
              <a:rPr lang="tr-TR" dirty="0"/>
              <a:t> </a:t>
            </a:r>
            <a:r>
              <a:rPr lang="tr-TR" dirty="0" err="1"/>
              <a:t>close</a:t>
            </a:r>
            <a:r>
              <a:rPr lang="tr-TR" dirty="0"/>
              <a:t> </a:t>
            </a:r>
            <a:r>
              <a:rPr lang="tr-TR" dirty="0" err="1"/>
              <a:t>combat</a:t>
            </a:r>
            <a:r>
              <a:rPr lang="tr-TR" dirty="0"/>
              <a:t>, </a:t>
            </a:r>
            <a:r>
              <a:rPr lang="tr-TR" dirty="0" err="1"/>
              <a:t>and</a:t>
            </a:r>
            <a:r>
              <a:rPr lang="tr-TR" dirty="0"/>
              <a:t> a </a:t>
            </a:r>
            <a:r>
              <a:rPr lang="tr-TR" dirty="0" err="1"/>
              <a:t>bow</a:t>
            </a:r>
            <a:r>
              <a:rPr lang="tr-TR" dirty="0"/>
              <a:t> </a:t>
            </a:r>
            <a:r>
              <a:rPr lang="tr-TR" dirty="0" err="1"/>
              <a:t>for</a:t>
            </a:r>
            <a:r>
              <a:rPr lang="tr-TR" dirty="0"/>
              <a:t> </a:t>
            </a:r>
            <a:r>
              <a:rPr lang="tr-TR" dirty="0" err="1"/>
              <a:t>ranged</a:t>
            </a:r>
            <a:r>
              <a:rPr lang="tr-TR" dirty="0"/>
              <a:t> </a:t>
            </a:r>
            <a:r>
              <a:rPr lang="tr-TR" dirty="0" err="1"/>
              <a:t>attack</a:t>
            </a:r>
            <a:r>
              <a:rPr lang="tr-TR" dirty="0"/>
              <a:t>. </a:t>
            </a:r>
            <a:r>
              <a:rPr lang="tr-TR" dirty="0" err="1"/>
              <a:t>With</a:t>
            </a:r>
            <a:r>
              <a:rPr lang="tr-TR" dirty="0"/>
              <a:t> </a:t>
            </a:r>
            <a:r>
              <a:rPr lang="tr-TR" dirty="0" err="1"/>
              <a:t>sword</a:t>
            </a:r>
            <a:r>
              <a:rPr lang="tr-TR" dirty="0"/>
              <a:t>, </a:t>
            </a:r>
            <a:r>
              <a:rPr lang="tr-TR" dirty="0" err="1"/>
              <a:t>the</a:t>
            </a:r>
            <a:r>
              <a:rPr lang="tr-TR" dirty="0"/>
              <a:t> </a:t>
            </a:r>
            <a:r>
              <a:rPr lang="tr-TR" dirty="0" err="1"/>
              <a:t>player</a:t>
            </a:r>
            <a:r>
              <a:rPr lang="tr-TR" dirty="0"/>
              <a:t> has normal </a:t>
            </a:r>
            <a:r>
              <a:rPr lang="tr-TR" dirty="0" err="1"/>
              <a:t>attacks</a:t>
            </a:r>
            <a:r>
              <a:rPr lang="tr-TR" dirty="0"/>
              <a:t> </a:t>
            </a:r>
            <a:r>
              <a:rPr lang="tr-TR" dirty="0" err="1"/>
              <a:t>and</a:t>
            </a:r>
            <a:r>
              <a:rPr lang="tr-TR" dirty="0"/>
              <a:t> a 4- step </a:t>
            </a:r>
            <a:r>
              <a:rPr lang="tr-TR" dirty="0" err="1"/>
              <a:t>attack</a:t>
            </a:r>
            <a:r>
              <a:rPr lang="tr-TR" dirty="0"/>
              <a:t> </a:t>
            </a:r>
            <a:r>
              <a:rPr lang="tr-TR" dirty="0" err="1"/>
              <a:t>combo</a:t>
            </a:r>
            <a:r>
              <a:rPr lang="tr-TR" dirty="0"/>
              <a:t>. </a:t>
            </a:r>
            <a:r>
              <a:rPr lang="tr-TR" dirty="0" err="1"/>
              <a:t>Each</a:t>
            </a:r>
            <a:r>
              <a:rPr lang="tr-TR" dirty="0"/>
              <a:t> step of </a:t>
            </a:r>
            <a:r>
              <a:rPr lang="tr-TR" dirty="0" err="1"/>
              <a:t>the</a:t>
            </a:r>
            <a:r>
              <a:rPr lang="tr-TR" dirty="0"/>
              <a:t> </a:t>
            </a:r>
            <a:r>
              <a:rPr lang="tr-TR" dirty="0" err="1"/>
              <a:t>combo</a:t>
            </a:r>
            <a:r>
              <a:rPr lang="tr-TR" dirty="0"/>
              <a:t> </a:t>
            </a:r>
            <a:r>
              <a:rPr lang="tr-TR" dirty="0" err="1"/>
              <a:t>gives</a:t>
            </a:r>
            <a:r>
              <a:rPr lang="tr-TR" dirty="0"/>
              <a:t> </a:t>
            </a:r>
            <a:r>
              <a:rPr lang="tr-TR" dirty="0" err="1"/>
              <a:t>more</a:t>
            </a:r>
            <a:r>
              <a:rPr lang="tr-TR" dirty="0"/>
              <a:t> </a:t>
            </a:r>
            <a:r>
              <a:rPr lang="tr-TR" dirty="0" err="1"/>
              <a:t>damage</a:t>
            </a:r>
            <a:r>
              <a:rPr lang="tr-TR" dirty="0"/>
              <a:t> </a:t>
            </a:r>
            <a:r>
              <a:rPr lang="tr-TR" dirty="0" err="1"/>
              <a:t>than</a:t>
            </a:r>
            <a:r>
              <a:rPr lang="tr-TR" dirty="0"/>
              <a:t> </a:t>
            </a:r>
            <a:r>
              <a:rPr lang="tr-TR" dirty="0" err="1"/>
              <a:t>the</a:t>
            </a:r>
            <a:r>
              <a:rPr lang="tr-TR" dirty="0"/>
              <a:t> </a:t>
            </a:r>
            <a:r>
              <a:rPr lang="tr-TR" dirty="0" err="1"/>
              <a:t>previous</a:t>
            </a:r>
            <a:r>
              <a:rPr lang="tr-TR" dirty="0"/>
              <a:t> </a:t>
            </a:r>
            <a:r>
              <a:rPr lang="tr-TR" dirty="0" err="1"/>
              <a:t>attack</a:t>
            </a:r>
            <a:r>
              <a:rPr lang="tr-TR" dirty="0"/>
              <a:t>. </a:t>
            </a:r>
            <a:r>
              <a:rPr lang="tr-TR" dirty="0" err="1"/>
              <a:t>The</a:t>
            </a:r>
            <a:r>
              <a:rPr lang="tr-TR" dirty="0"/>
              <a:t> </a:t>
            </a:r>
            <a:r>
              <a:rPr lang="tr-TR" dirty="0" err="1"/>
              <a:t>last</a:t>
            </a:r>
            <a:r>
              <a:rPr lang="tr-TR" dirty="0"/>
              <a:t> step of </a:t>
            </a:r>
            <a:r>
              <a:rPr lang="tr-TR" dirty="0" err="1"/>
              <a:t>the</a:t>
            </a:r>
            <a:r>
              <a:rPr lang="tr-TR" dirty="0"/>
              <a:t> </a:t>
            </a:r>
            <a:r>
              <a:rPr lang="tr-TR" dirty="0" err="1"/>
              <a:t>attack</a:t>
            </a:r>
            <a:r>
              <a:rPr lang="tr-TR" dirty="0"/>
              <a:t> is </a:t>
            </a:r>
            <a:r>
              <a:rPr lang="tr-TR" dirty="0" err="1"/>
              <a:t>different</a:t>
            </a:r>
            <a:r>
              <a:rPr lang="tr-TR" dirty="0"/>
              <a:t> </a:t>
            </a:r>
            <a:r>
              <a:rPr lang="tr-TR" dirty="0" err="1"/>
              <a:t>from</a:t>
            </a:r>
            <a:r>
              <a:rPr lang="tr-TR" dirty="0"/>
              <a:t> </a:t>
            </a:r>
            <a:r>
              <a:rPr lang="tr-TR" dirty="0" err="1"/>
              <a:t>the</a:t>
            </a:r>
            <a:r>
              <a:rPr lang="tr-TR" dirty="0"/>
              <a:t> </a:t>
            </a:r>
            <a:r>
              <a:rPr lang="tr-TR" dirty="0" err="1"/>
              <a:t>three</a:t>
            </a:r>
            <a:r>
              <a:rPr lang="tr-TR" dirty="0"/>
              <a:t>. </a:t>
            </a:r>
            <a:r>
              <a:rPr lang="tr-TR" dirty="0" err="1"/>
              <a:t>The</a:t>
            </a:r>
            <a:r>
              <a:rPr lang="tr-TR" dirty="0"/>
              <a:t> </a:t>
            </a:r>
            <a:r>
              <a:rPr lang="tr-TR" dirty="0" err="1"/>
              <a:t>last</a:t>
            </a:r>
            <a:r>
              <a:rPr lang="tr-TR" dirty="0"/>
              <a:t> </a:t>
            </a:r>
            <a:r>
              <a:rPr lang="tr-TR" dirty="0" err="1"/>
              <a:t>attack</a:t>
            </a:r>
            <a:r>
              <a:rPr lang="tr-TR" dirty="0"/>
              <a:t> </a:t>
            </a:r>
            <a:r>
              <a:rPr lang="tr-TR" dirty="0" err="1"/>
              <a:t>gives</a:t>
            </a:r>
            <a:r>
              <a:rPr lang="tr-TR" dirty="0"/>
              <a:t> </a:t>
            </a:r>
            <a:r>
              <a:rPr lang="tr-TR" dirty="0" err="1"/>
              <a:t>aoe</a:t>
            </a:r>
            <a:r>
              <a:rPr lang="tr-TR" dirty="0"/>
              <a:t> (</a:t>
            </a:r>
            <a:r>
              <a:rPr lang="tr-TR" dirty="0" err="1"/>
              <a:t>area</a:t>
            </a:r>
            <a:r>
              <a:rPr lang="tr-TR" dirty="0"/>
              <a:t> of </a:t>
            </a:r>
            <a:r>
              <a:rPr lang="tr-TR" dirty="0" err="1"/>
              <a:t>effect</a:t>
            </a:r>
            <a:r>
              <a:rPr lang="tr-TR" dirty="0"/>
              <a:t>) </a:t>
            </a:r>
            <a:r>
              <a:rPr lang="tr-TR" dirty="0" err="1"/>
              <a:t>damage</a:t>
            </a:r>
            <a:r>
              <a:rPr lang="tr-TR" dirty="0"/>
              <a:t>, </a:t>
            </a:r>
            <a:r>
              <a:rPr lang="tr-TR" dirty="0" err="1"/>
              <a:t>means</a:t>
            </a:r>
            <a:r>
              <a:rPr lang="tr-TR" dirty="0"/>
              <a:t> </a:t>
            </a:r>
            <a:r>
              <a:rPr lang="tr-TR" dirty="0" err="1"/>
              <a:t>that</a:t>
            </a:r>
            <a:r>
              <a:rPr lang="tr-TR" dirty="0"/>
              <a:t> </a:t>
            </a:r>
            <a:r>
              <a:rPr lang="tr-TR" dirty="0" err="1"/>
              <a:t>multiple</a:t>
            </a:r>
            <a:r>
              <a:rPr lang="tr-TR" dirty="0"/>
              <a:t> </a:t>
            </a:r>
            <a:r>
              <a:rPr lang="tr-TR" dirty="0" err="1"/>
              <a:t>enemies</a:t>
            </a:r>
            <a:r>
              <a:rPr lang="tr-TR" dirty="0"/>
              <a:t> can be hit. </a:t>
            </a:r>
            <a:r>
              <a:rPr lang="tr-TR" dirty="0" err="1"/>
              <a:t>Bow</a:t>
            </a:r>
            <a:r>
              <a:rPr lang="tr-TR" dirty="0"/>
              <a:t> </a:t>
            </a:r>
            <a:r>
              <a:rPr lang="tr-TR" dirty="0" err="1"/>
              <a:t>gives</a:t>
            </a:r>
            <a:r>
              <a:rPr lang="tr-TR" dirty="0"/>
              <a:t> </a:t>
            </a:r>
            <a:r>
              <a:rPr lang="tr-TR" dirty="0" err="1"/>
              <a:t>the</a:t>
            </a:r>
            <a:r>
              <a:rPr lang="tr-TR" dirty="0"/>
              <a:t> </a:t>
            </a:r>
            <a:r>
              <a:rPr lang="tr-TR" dirty="0" err="1"/>
              <a:t>player</a:t>
            </a:r>
            <a:r>
              <a:rPr lang="tr-TR" dirty="0"/>
              <a:t> an </a:t>
            </a:r>
            <a:r>
              <a:rPr lang="tr-TR" dirty="0" err="1"/>
              <a:t>advantage</a:t>
            </a:r>
            <a:r>
              <a:rPr lang="tr-TR" dirty="0"/>
              <a:t> </a:t>
            </a:r>
            <a:r>
              <a:rPr lang="tr-TR" dirty="0" err="1"/>
              <a:t>to</a:t>
            </a:r>
            <a:r>
              <a:rPr lang="tr-TR" dirty="0"/>
              <a:t> </a:t>
            </a:r>
            <a:r>
              <a:rPr lang="tr-TR" dirty="0" err="1"/>
              <a:t>enemies</a:t>
            </a:r>
            <a:r>
              <a:rPr lang="tr-TR" dirty="0"/>
              <a:t> </a:t>
            </a:r>
            <a:r>
              <a:rPr lang="tr-TR" dirty="0" err="1"/>
              <a:t>with</a:t>
            </a:r>
            <a:r>
              <a:rPr lang="tr-TR" dirty="0"/>
              <a:t> </a:t>
            </a:r>
            <a:r>
              <a:rPr lang="tr-TR" dirty="0" err="1"/>
              <a:t>melee</a:t>
            </a:r>
            <a:r>
              <a:rPr lang="tr-TR" dirty="0"/>
              <a:t> </a:t>
            </a:r>
            <a:r>
              <a:rPr lang="tr-TR" dirty="0" err="1"/>
              <a:t>attack</a:t>
            </a:r>
            <a:r>
              <a:rPr lang="tr-TR" dirty="0"/>
              <a:t>. But </a:t>
            </a:r>
            <a:r>
              <a:rPr lang="tr-TR" dirty="0" err="1"/>
              <a:t>attacking</a:t>
            </a:r>
            <a:r>
              <a:rPr lang="tr-TR" dirty="0"/>
              <a:t> </a:t>
            </a:r>
            <a:r>
              <a:rPr lang="tr-TR" dirty="0" err="1"/>
              <a:t>with</a:t>
            </a:r>
            <a:r>
              <a:rPr lang="tr-TR" dirty="0"/>
              <a:t> </a:t>
            </a:r>
            <a:r>
              <a:rPr lang="tr-TR" dirty="0" err="1"/>
              <a:t>the</a:t>
            </a:r>
            <a:r>
              <a:rPr lang="tr-TR" dirty="0"/>
              <a:t> </a:t>
            </a:r>
            <a:r>
              <a:rPr lang="tr-TR" dirty="0" err="1"/>
              <a:t>bow</a:t>
            </a:r>
            <a:r>
              <a:rPr lang="tr-TR" dirty="0"/>
              <a:t> has </a:t>
            </a:r>
            <a:r>
              <a:rPr lang="tr-TR" dirty="0" err="1"/>
              <a:t>less</a:t>
            </a:r>
            <a:r>
              <a:rPr lang="tr-TR" dirty="0"/>
              <a:t> </a:t>
            </a:r>
            <a:r>
              <a:rPr lang="tr-TR" dirty="0" err="1"/>
              <a:t>accuracy</a:t>
            </a:r>
            <a:r>
              <a:rPr lang="tr-TR" dirty="0"/>
              <a:t>. </a:t>
            </a:r>
            <a:r>
              <a:rPr lang="tr-TR" dirty="0" err="1"/>
              <a:t>Also</a:t>
            </a:r>
            <a:r>
              <a:rPr lang="tr-TR" dirty="0"/>
              <a:t>, </a:t>
            </a:r>
            <a:r>
              <a:rPr lang="tr-TR" dirty="0" err="1"/>
              <a:t>when</a:t>
            </a:r>
            <a:r>
              <a:rPr lang="tr-TR" dirty="0"/>
              <a:t> </a:t>
            </a:r>
            <a:r>
              <a:rPr lang="tr-TR" dirty="0" err="1"/>
              <a:t>attacking</a:t>
            </a:r>
            <a:r>
              <a:rPr lang="tr-TR" dirty="0"/>
              <a:t> </a:t>
            </a:r>
            <a:r>
              <a:rPr lang="tr-TR" dirty="0" err="1"/>
              <a:t>player</a:t>
            </a:r>
            <a:r>
              <a:rPr lang="tr-TR" dirty="0"/>
              <a:t> </a:t>
            </a:r>
            <a:r>
              <a:rPr lang="tr-TR" dirty="0" err="1"/>
              <a:t>stops</a:t>
            </a:r>
            <a:r>
              <a:rPr lang="tr-TR" dirty="0"/>
              <a:t> </a:t>
            </a:r>
            <a:r>
              <a:rPr lang="tr-TR" dirty="0" err="1"/>
              <a:t>moving</a:t>
            </a:r>
            <a:r>
              <a:rPr lang="tr-TR" dirty="0"/>
              <a:t>. </a:t>
            </a:r>
            <a:r>
              <a:rPr lang="tr-TR" dirty="0" err="1"/>
              <a:t>This</a:t>
            </a:r>
            <a:r>
              <a:rPr lang="tr-TR" dirty="0"/>
              <a:t> </a:t>
            </a:r>
            <a:r>
              <a:rPr lang="tr-TR" dirty="0" err="1"/>
              <a:t>resets</a:t>
            </a:r>
            <a:r>
              <a:rPr lang="tr-TR" dirty="0"/>
              <a:t> </a:t>
            </a:r>
            <a:r>
              <a:rPr lang="tr-TR" dirty="0" err="1"/>
              <a:t>after</a:t>
            </a:r>
            <a:r>
              <a:rPr lang="tr-TR" dirty="0"/>
              <a:t> </a:t>
            </a:r>
            <a:r>
              <a:rPr lang="tr-TR" dirty="0" err="1"/>
              <a:t>finishing</a:t>
            </a:r>
            <a:r>
              <a:rPr lang="tr-TR" dirty="0"/>
              <a:t> </a:t>
            </a:r>
            <a:r>
              <a:rPr lang="tr-TR" dirty="0" err="1"/>
              <a:t>the</a:t>
            </a:r>
            <a:r>
              <a:rPr lang="tr-TR" dirty="0"/>
              <a:t> </a:t>
            </a:r>
            <a:r>
              <a:rPr lang="tr-TR" dirty="0" err="1"/>
              <a:t>attack</a:t>
            </a:r>
            <a:r>
              <a:rPr lang="tr-TR" dirty="0"/>
              <a:t>. </a:t>
            </a:r>
            <a:r>
              <a:rPr lang="tr-TR" dirty="0" err="1"/>
              <a:t>Attacking</a:t>
            </a:r>
            <a:r>
              <a:rPr lang="tr-TR" dirty="0"/>
              <a:t> </a:t>
            </a:r>
            <a:r>
              <a:rPr lang="tr-TR" dirty="0" err="1"/>
              <a:t>with</a:t>
            </a:r>
            <a:r>
              <a:rPr lang="tr-TR" dirty="0"/>
              <a:t> </a:t>
            </a:r>
            <a:r>
              <a:rPr lang="tr-TR" dirty="0" err="1"/>
              <a:t>bow</a:t>
            </a:r>
            <a:r>
              <a:rPr lang="tr-TR" dirty="0"/>
              <a:t> has </a:t>
            </a:r>
            <a:r>
              <a:rPr lang="tr-TR" dirty="0" err="1"/>
              <a:t>auto-turning</a:t>
            </a:r>
            <a:r>
              <a:rPr lang="tr-TR" dirty="0"/>
              <a:t> </a:t>
            </a:r>
            <a:r>
              <a:rPr lang="tr-TR" dirty="0" err="1"/>
              <a:t>to</a:t>
            </a:r>
            <a:r>
              <a:rPr lang="tr-TR" dirty="0"/>
              <a:t> </a:t>
            </a:r>
            <a:r>
              <a:rPr lang="tr-TR" dirty="0" err="1"/>
              <a:t>the</a:t>
            </a:r>
            <a:r>
              <a:rPr lang="tr-TR" dirty="0"/>
              <a:t> </a:t>
            </a:r>
            <a:r>
              <a:rPr lang="tr-TR" dirty="0" err="1"/>
              <a:t>point</a:t>
            </a:r>
            <a:r>
              <a:rPr lang="tr-TR" dirty="0"/>
              <a:t> of a </a:t>
            </a:r>
            <a:r>
              <a:rPr lang="tr-TR" dirty="0" err="1"/>
              <a:t>mouse</a:t>
            </a:r>
            <a:r>
              <a:rPr lang="tr-TR" dirty="0"/>
              <a:t> </a:t>
            </a:r>
            <a:r>
              <a:rPr lang="tr-TR" dirty="0" err="1"/>
              <a:t>click</a:t>
            </a:r>
            <a:r>
              <a:rPr lang="tr-TR" dirty="0"/>
              <a:t>. </a:t>
            </a:r>
            <a:r>
              <a:rPr lang="tr-TR" dirty="0" err="1"/>
              <a:t>Attacking</a:t>
            </a:r>
            <a:r>
              <a:rPr lang="tr-TR" dirty="0"/>
              <a:t> </a:t>
            </a:r>
            <a:r>
              <a:rPr lang="tr-TR" dirty="0" err="1"/>
              <a:t>with</a:t>
            </a:r>
            <a:r>
              <a:rPr lang="tr-TR" dirty="0"/>
              <a:t> </a:t>
            </a:r>
            <a:r>
              <a:rPr lang="tr-TR" dirty="0" err="1"/>
              <a:t>sword</a:t>
            </a:r>
            <a:r>
              <a:rPr lang="tr-TR" dirty="0"/>
              <a:t> </a:t>
            </a:r>
            <a:r>
              <a:rPr lang="tr-TR" dirty="0" err="1"/>
              <a:t>does</a:t>
            </a:r>
            <a:r>
              <a:rPr lang="tr-TR" dirty="0"/>
              <a:t> not </a:t>
            </a:r>
            <a:r>
              <a:rPr lang="tr-TR" dirty="0" err="1"/>
              <a:t>have</a:t>
            </a:r>
            <a:r>
              <a:rPr lang="tr-TR" dirty="0"/>
              <a:t> </a:t>
            </a:r>
            <a:r>
              <a:rPr lang="tr-TR" dirty="0" err="1"/>
              <a:t>auto</a:t>
            </a:r>
            <a:r>
              <a:rPr lang="tr-TR" dirty="0"/>
              <a:t> </a:t>
            </a:r>
            <a:r>
              <a:rPr lang="tr-TR" dirty="0" err="1"/>
              <a:t>turning</a:t>
            </a:r>
            <a:r>
              <a:rPr lang="tr-TR" dirty="0"/>
              <a:t>. </a:t>
            </a:r>
            <a:r>
              <a:rPr lang="tr-TR" dirty="0" err="1"/>
              <a:t>The</a:t>
            </a:r>
            <a:r>
              <a:rPr lang="tr-TR" dirty="0"/>
              <a:t> </a:t>
            </a:r>
            <a:r>
              <a:rPr lang="tr-TR" dirty="0" err="1"/>
              <a:t>last</a:t>
            </a:r>
            <a:r>
              <a:rPr lang="tr-TR" dirty="0"/>
              <a:t> </a:t>
            </a:r>
            <a:r>
              <a:rPr lang="tr-TR" dirty="0" err="1"/>
              <a:t>ability</a:t>
            </a:r>
            <a:r>
              <a:rPr lang="tr-TR" dirty="0"/>
              <a:t> of </a:t>
            </a:r>
            <a:r>
              <a:rPr lang="tr-TR" dirty="0" err="1"/>
              <a:t>the</a:t>
            </a:r>
            <a:r>
              <a:rPr lang="tr-TR" dirty="0"/>
              <a:t> </a:t>
            </a:r>
            <a:r>
              <a:rPr lang="tr-TR" dirty="0" err="1"/>
              <a:t>player</a:t>
            </a:r>
            <a:r>
              <a:rPr lang="tr-TR" dirty="0"/>
              <a:t> is </a:t>
            </a:r>
            <a:r>
              <a:rPr lang="tr-TR" dirty="0" err="1"/>
              <a:t>the</a:t>
            </a:r>
            <a:r>
              <a:rPr lang="tr-TR" dirty="0"/>
              <a:t> Dodge </a:t>
            </a:r>
            <a:r>
              <a:rPr lang="tr-TR" dirty="0" err="1"/>
              <a:t>roll</a:t>
            </a:r>
            <a:r>
              <a:rPr lang="tr-TR" dirty="0"/>
              <a:t> </a:t>
            </a:r>
            <a:r>
              <a:rPr lang="tr-TR" dirty="0" err="1"/>
              <a:t>ability</a:t>
            </a:r>
            <a:r>
              <a:rPr lang="tr-TR" dirty="0"/>
              <a:t> </a:t>
            </a:r>
            <a:r>
              <a:rPr lang="tr-TR" dirty="0" err="1"/>
              <a:t>which</a:t>
            </a:r>
            <a:r>
              <a:rPr lang="tr-TR" dirty="0"/>
              <a:t> can </a:t>
            </a:r>
            <a:r>
              <a:rPr lang="tr-TR" dirty="0" err="1"/>
              <a:t>make</a:t>
            </a:r>
            <a:r>
              <a:rPr lang="tr-TR" dirty="0"/>
              <a:t> </a:t>
            </a:r>
            <a:r>
              <a:rPr lang="tr-TR" dirty="0" err="1"/>
              <a:t>the</a:t>
            </a:r>
            <a:r>
              <a:rPr lang="tr-TR" dirty="0"/>
              <a:t> </a:t>
            </a:r>
            <a:r>
              <a:rPr lang="tr-TR" dirty="0" err="1"/>
              <a:t>player</a:t>
            </a:r>
            <a:r>
              <a:rPr lang="tr-TR" dirty="0"/>
              <a:t> </a:t>
            </a:r>
            <a:r>
              <a:rPr lang="tr-TR" dirty="0" err="1"/>
              <a:t>invincible</a:t>
            </a:r>
            <a:r>
              <a:rPr lang="tr-TR" dirty="0"/>
              <a:t> </a:t>
            </a:r>
            <a:r>
              <a:rPr lang="tr-TR" dirty="0" err="1"/>
              <a:t>for</a:t>
            </a:r>
            <a:r>
              <a:rPr lang="tr-TR" dirty="0"/>
              <a:t> a </a:t>
            </a:r>
            <a:r>
              <a:rPr lang="tr-TR" dirty="0" err="1"/>
              <a:t>few</a:t>
            </a:r>
            <a:r>
              <a:rPr lang="tr-TR" dirty="0"/>
              <a:t> </a:t>
            </a:r>
            <a:r>
              <a:rPr lang="tr-TR" dirty="0" err="1"/>
              <a:t>frames</a:t>
            </a:r>
            <a:r>
              <a:rPr lang="tr-TR" dirty="0"/>
              <a:t>. Player has a </a:t>
            </a:r>
            <a:r>
              <a:rPr lang="tr-TR" dirty="0" err="1"/>
              <a:t>healthbar</a:t>
            </a:r>
            <a:r>
              <a:rPr lang="tr-TR" dirty="0"/>
              <a:t>, but how </a:t>
            </a:r>
            <a:r>
              <a:rPr lang="tr-TR" dirty="0" err="1"/>
              <a:t>much</a:t>
            </a:r>
            <a:r>
              <a:rPr lang="tr-TR" dirty="0"/>
              <a:t> </a:t>
            </a:r>
            <a:r>
              <a:rPr lang="tr-TR" dirty="0" err="1"/>
              <a:t>health</a:t>
            </a:r>
            <a:r>
              <a:rPr lang="tr-TR" dirty="0"/>
              <a:t> he has </a:t>
            </a:r>
            <a:r>
              <a:rPr lang="tr-TR" dirty="0" err="1"/>
              <a:t>left</a:t>
            </a:r>
            <a:r>
              <a:rPr lang="tr-TR" dirty="0"/>
              <a:t> is not </a:t>
            </a:r>
            <a:r>
              <a:rPr lang="tr-TR" dirty="0" err="1"/>
              <a:t>fully</a:t>
            </a:r>
            <a:r>
              <a:rPr lang="tr-TR" dirty="0"/>
              <a:t> </a:t>
            </a:r>
            <a:r>
              <a:rPr lang="tr-TR" dirty="0" err="1"/>
              <a:t>known</a:t>
            </a:r>
            <a:r>
              <a:rPr lang="tr-TR" dirty="0"/>
              <a:t> </a:t>
            </a:r>
            <a:r>
              <a:rPr lang="tr-TR" dirty="0" err="1"/>
              <a:t>by</a:t>
            </a:r>
            <a:r>
              <a:rPr lang="tr-TR" dirty="0"/>
              <a:t> </a:t>
            </a:r>
            <a:r>
              <a:rPr lang="tr-TR" dirty="0" err="1"/>
              <a:t>the</a:t>
            </a:r>
            <a:r>
              <a:rPr lang="tr-TR" dirty="0"/>
              <a:t> </a:t>
            </a:r>
            <a:r>
              <a:rPr lang="tr-TR" dirty="0" err="1"/>
              <a:t>player</a:t>
            </a:r>
            <a:r>
              <a:rPr lang="tr-TR" dirty="0"/>
              <a:t>. </a:t>
            </a:r>
            <a:r>
              <a:rPr lang="tr-TR" dirty="0" err="1"/>
              <a:t>When</a:t>
            </a:r>
            <a:r>
              <a:rPr lang="tr-TR" dirty="0"/>
              <a:t> </a:t>
            </a:r>
            <a:r>
              <a:rPr lang="tr-TR" dirty="0" err="1"/>
              <a:t>the</a:t>
            </a:r>
            <a:r>
              <a:rPr lang="tr-TR" dirty="0"/>
              <a:t> </a:t>
            </a:r>
            <a:r>
              <a:rPr lang="tr-TR" dirty="0" err="1"/>
              <a:t>healthbar</a:t>
            </a:r>
            <a:r>
              <a:rPr lang="tr-TR" dirty="0"/>
              <a:t> </a:t>
            </a:r>
            <a:r>
              <a:rPr lang="tr-TR" dirty="0" err="1"/>
              <a:t>drops</a:t>
            </a:r>
            <a:r>
              <a:rPr lang="tr-TR" dirty="0"/>
              <a:t> </a:t>
            </a:r>
            <a:r>
              <a:rPr lang="tr-TR" dirty="0" err="1"/>
              <a:t>to</a:t>
            </a:r>
            <a:r>
              <a:rPr lang="tr-TR" dirty="0"/>
              <a:t> 0, </a:t>
            </a:r>
            <a:r>
              <a:rPr lang="tr-TR" dirty="0" err="1"/>
              <a:t>player</a:t>
            </a:r>
            <a:r>
              <a:rPr lang="tr-TR" dirty="0"/>
              <a:t> </a:t>
            </a:r>
            <a:r>
              <a:rPr lang="tr-TR" dirty="0" err="1"/>
              <a:t>dies</a:t>
            </a:r>
            <a:r>
              <a:rPr lang="tr-TR" dirty="0"/>
              <a:t>. But </a:t>
            </a:r>
            <a:r>
              <a:rPr lang="tr-TR" dirty="0" err="1"/>
              <a:t>the</a:t>
            </a:r>
            <a:r>
              <a:rPr lang="tr-TR" dirty="0"/>
              <a:t> </a:t>
            </a:r>
            <a:r>
              <a:rPr lang="tr-TR" dirty="0" err="1"/>
              <a:t>game</a:t>
            </a:r>
            <a:r>
              <a:rPr lang="tr-TR" dirty="0"/>
              <a:t> </a:t>
            </a:r>
            <a:r>
              <a:rPr lang="tr-TR" dirty="0" err="1"/>
              <a:t>doesn’t</a:t>
            </a:r>
            <a:r>
              <a:rPr lang="tr-TR" dirty="0"/>
              <a:t> start </a:t>
            </a:r>
            <a:r>
              <a:rPr lang="tr-TR" dirty="0" err="1"/>
              <a:t>from</a:t>
            </a:r>
            <a:r>
              <a:rPr lang="tr-TR" dirty="0"/>
              <a:t> </a:t>
            </a:r>
            <a:r>
              <a:rPr lang="tr-TR" dirty="0" err="1"/>
              <a:t>the</a:t>
            </a:r>
            <a:r>
              <a:rPr lang="tr-TR" dirty="0"/>
              <a:t> </a:t>
            </a:r>
            <a:r>
              <a:rPr lang="tr-TR" dirty="0" err="1"/>
              <a:t>beginning</a:t>
            </a:r>
            <a:r>
              <a:rPr lang="tr-TR" dirty="0"/>
              <a:t>. </a:t>
            </a:r>
            <a:r>
              <a:rPr lang="tr-TR" dirty="0" err="1"/>
              <a:t>It</a:t>
            </a:r>
            <a:r>
              <a:rPr lang="tr-TR" dirty="0"/>
              <a:t> </a:t>
            </a:r>
            <a:r>
              <a:rPr lang="tr-TR" dirty="0" err="1"/>
              <a:t>stars</a:t>
            </a:r>
            <a:r>
              <a:rPr lang="tr-TR" dirty="0"/>
              <a:t> </a:t>
            </a:r>
            <a:r>
              <a:rPr lang="tr-TR" dirty="0" err="1"/>
              <a:t>from</a:t>
            </a:r>
            <a:r>
              <a:rPr lang="tr-TR" dirty="0"/>
              <a:t> </a:t>
            </a:r>
            <a:r>
              <a:rPr lang="tr-TR" dirty="0" err="1"/>
              <a:t>the</a:t>
            </a:r>
            <a:r>
              <a:rPr lang="tr-TR" dirty="0"/>
              <a:t> </a:t>
            </a:r>
            <a:r>
              <a:rPr lang="tr-TR" dirty="0" err="1"/>
              <a:t>beginning</a:t>
            </a:r>
            <a:r>
              <a:rPr lang="tr-TR" dirty="0"/>
              <a:t> of </a:t>
            </a:r>
            <a:r>
              <a:rPr lang="tr-TR" dirty="0" err="1"/>
              <a:t>that</a:t>
            </a:r>
            <a:r>
              <a:rPr lang="tr-TR" dirty="0"/>
              <a:t> </a:t>
            </a:r>
            <a:r>
              <a:rPr lang="tr-TR" dirty="0" err="1"/>
              <a:t>floor</a:t>
            </a:r>
            <a:r>
              <a:rPr lang="tr-TR" dirty="0"/>
              <a:t>.  </a:t>
            </a:r>
          </a:p>
        </p:txBody>
      </p:sp>
      <p:sp>
        <p:nvSpPr>
          <p:cNvPr id="93" name="TextShape 53"/>
          <p:cNvSpPr txBox="1"/>
          <p:nvPr/>
        </p:nvSpPr>
        <p:spPr>
          <a:xfrm>
            <a:off x="892938" y="20533371"/>
            <a:ext cx="3529080" cy="373680"/>
          </a:xfrm>
          <a:prstGeom prst="rect">
            <a:avLst/>
          </a:prstGeom>
        </p:spPr>
        <p:txBody>
          <a:bodyPr wrap="none" lIns="90000" tIns="45000" rIns="90000" bIns="45000"/>
          <a:lstStyle/>
          <a:p>
            <a:endParaRPr dirty="0">
              <a:latin typeface="+mj-lt"/>
            </a:endParaRPr>
          </a:p>
        </p:txBody>
      </p:sp>
      <p:sp>
        <p:nvSpPr>
          <p:cNvPr id="117" name="CustomShape 5"/>
          <p:cNvSpPr/>
          <p:nvPr/>
        </p:nvSpPr>
        <p:spPr>
          <a:xfrm>
            <a:off x="5274000" y="12960626"/>
            <a:ext cx="4572000" cy="8063373"/>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mj-lt"/>
              </a:rPr>
              <a:t>Evaluation</a:t>
            </a:r>
            <a:endParaRPr lang="en-US" dirty="0">
              <a:latin typeface="+mj-lt"/>
            </a:endParaRPr>
          </a:p>
          <a:p>
            <a:pPr algn="just"/>
            <a:r>
              <a:rPr lang="en-US" dirty="0"/>
              <a:t>The first prototype of the game was tested with a group of 5 friends. Players generally found the game visually appealing. Feedback was received from players about the mechanics, story, and difficulty level. We took these suggestions into account in the development of the game. While the story and theme were strong, the mechanics could use further improvements.</a:t>
            </a:r>
            <a:r>
              <a:rPr lang="tr-TR" dirty="0"/>
              <a:t>T</a:t>
            </a:r>
            <a:r>
              <a:rPr lang="en-US" dirty="0"/>
              <a:t>hey helped us a lot to develop our game in wide range. The game received generally positive feedback.</a:t>
            </a:r>
            <a:endParaRPr lang="tr-TR" dirty="0"/>
          </a:p>
          <a:p>
            <a:pPr algn="just"/>
            <a:r>
              <a:rPr lang="en-US" dirty="0"/>
              <a:t> </a:t>
            </a:r>
            <a:endParaRPr lang="tr-TR" dirty="0"/>
          </a:p>
          <a:p>
            <a:pPr algn="ctr"/>
            <a:r>
              <a:rPr lang="en-US" sz="2400" b="1" dirty="0">
                <a:solidFill>
                  <a:srgbClr val="C5000B"/>
                </a:solidFill>
                <a:latin typeface="+mj-lt"/>
              </a:rPr>
              <a:t>Results of Your Play Testing Session</a:t>
            </a:r>
            <a:endParaRPr lang="tr-TR" sz="2400" b="1" dirty="0">
              <a:solidFill>
                <a:srgbClr val="C5000B"/>
              </a:solidFill>
              <a:latin typeface="+mj-lt"/>
            </a:endParaRPr>
          </a:p>
          <a:p>
            <a:pPr algn="just"/>
            <a:r>
              <a:rPr lang="tr-TR" dirty="0" err="1">
                <a:latin typeface="+mj-lt"/>
              </a:rPr>
              <a:t>We</a:t>
            </a:r>
            <a:r>
              <a:rPr lang="tr-TR" dirty="0">
                <a:latin typeface="+mj-lt"/>
              </a:rPr>
              <a:t> </a:t>
            </a:r>
            <a:r>
              <a:rPr lang="tr-TR" dirty="0" err="1">
                <a:latin typeface="+mj-lt"/>
              </a:rPr>
              <a:t>discussed</a:t>
            </a:r>
            <a:r>
              <a:rPr lang="tr-TR" dirty="0">
                <a:latin typeface="+mj-lt"/>
              </a:rPr>
              <a:t> </a:t>
            </a:r>
            <a:r>
              <a:rPr lang="tr-TR" dirty="0" err="1">
                <a:latin typeface="+mj-lt"/>
              </a:rPr>
              <a:t>all</a:t>
            </a:r>
            <a:r>
              <a:rPr lang="tr-TR" dirty="0">
                <a:latin typeface="+mj-lt"/>
              </a:rPr>
              <a:t> </a:t>
            </a:r>
            <a:r>
              <a:rPr lang="tr-TR" dirty="0" err="1">
                <a:latin typeface="+mj-lt"/>
              </a:rPr>
              <a:t>the</a:t>
            </a:r>
            <a:r>
              <a:rPr lang="tr-TR" dirty="0">
                <a:latin typeface="+mj-lt"/>
              </a:rPr>
              <a:t> frank </a:t>
            </a:r>
            <a:r>
              <a:rPr lang="tr-TR" dirty="0" err="1">
                <a:latin typeface="+mj-lt"/>
              </a:rPr>
              <a:t>and</a:t>
            </a:r>
            <a:r>
              <a:rPr lang="tr-TR" dirty="0">
                <a:latin typeface="+mj-lt"/>
              </a:rPr>
              <a:t> </a:t>
            </a:r>
            <a:r>
              <a:rPr lang="tr-TR" dirty="0" err="1">
                <a:latin typeface="+mj-lt"/>
              </a:rPr>
              <a:t>interesting</a:t>
            </a:r>
            <a:r>
              <a:rPr lang="tr-TR" dirty="0">
                <a:latin typeface="+mj-lt"/>
              </a:rPr>
              <a:t> </a:t>
            </a:r>
            <a:r>
              <a:rPr lang="tr-TR" dirty="0" err="1">
                <a:latin typeface="+mj-lt"/>
              </a:rPr>
              <a:t>advices</a:t>
            </a:r>
            <a:r>
              <a:rPr lang="tr-TR" dirty="0">
                <a:latin typeface="+mj-lt"/>
              </a:rPr>
              <a:t> </a:t>
            </a:r>
            <a:r>
              <a:rPr lang="tr-TR" dirty="0" err="1">
                <a:latin typeface="+mj-lt"/>
              </a:rPr>
              <a:t>and</a:t>
            </a:r>
            <a:r>
              <a:rPr lang="tr-TR" dirty="0">
                <a:latin typeface="+mj-lt"/>
              </a:rPr>
              <a:t> </a:t>
            </a:r>
            <a:r>
              <a:rPr lang="tr-TR" dirty="0" err="1">
                <a:latin typeface="+mj-lt"/>
              </a:rPr>
              <a:t>comments</a:t>
            </a:r>
            <a:r>
              <a:rPr lang="tr-TR" dirty="0">
                <a:latin typeface="+mj-lt"/>
              </a:rPr>
              <a:t>. </a:t>
            </a:r>
            <a:r>
              <a:rPr lang="en-US" dirty="0">
                <a:latin typeface="+mj-lt"/>
              </a:rPr>
              <a:t>It was suggested that there should be a narrator in the game, we took this into consideration and added it to the game.</a:t>
            </a:r>
            <a:r>
              <a:rPr lang="tr-TR" dirty="0">
                <a:latin typeface="+mj-lt"/>
              </a:rPr>
              <a:t> </a:t>
            </a:r>
            <a:r>
              <a:rPr lang="en-US" dirty="0">
                <a:latin typeface="+mj-lt"/>
              </a:rPr>
              <a:t>Another suggestion was about the fluidity of character controls. The controls were also improved in line with this suggestion.</a:t>
            </a:r>
            <a:r>
              <a:rPr lang="tr-TR" dirty="0">
                <a:latin typeface="+mj-lt"/>
              </a:rPr>
              <a:t> </a:t>
            </a:r>
            <a:r>
              <a:rPr lang="en-US" dirty="0">
                <a:latin typeface="+mj-lt"/>
              </a:rPr>
              <a:t>Finally, feedback regarding the diversity of enemies has been taken into account and the variety has been increased.</a:t>
            </a:r>
            <a:r>
              <a:rPr lang="tr-TR" dirty="0">
                <a:latin typeface="+mj-lt"/>
              </a:rPr>
              <a:t> </a:t>
            </a:r>
          </a:p>
          <a:p>
            <a:endParaRPr lang="en-US" sz="2400" b="1" dirty="0">
              <a:solidFill>
                <a:srgbClr val="C5000B"/>
              </a:solidFill>
              <a:latin typeface="+mj-lt"/>
            </a:endParaRPr>
          </a:p>
          <a:p>
            <a:endParaRPr lang="en-US" sz="2000" b="1" dirty="0">
              <a:solidFill>
                <a:srgbClr val="C5000B"/>
              </a:solidFill>
              <a:latin typeface="+mj-lt"/>
            </a:endParaRPr>
          </a:p>
          <a:p>
            <a:endParaRPr lang="en-US" sz="2000" b="1" dirty="0">
              <a:solidFill>
                <a:srgbClr val="C5000B"/>
              </a:solidFill>
              <a:latin typeface="+mj-lt"/>
            </a:endParaRPr>
          </a:p>
          <a:p>
            <a:endParaRPr lang="en-US" sz="2000" b="1" dirty="0">
              <a:solidFill>
                <a:srgbClr val="C5000B"/>
              </a:solidFill>
              <a:latin typeface="+mj-lt"/>
            </a:endParaRPr>
          </a:p>
          <a:p>
            <a:endParaRPr lang="en-US" sz="2000" b="1" dirty="0">
              <a:solidFill>
                <a:srgbClr val="C5000B"/>
              </a:solidFill>
              <a:latin typeface="+mj-lt"/>
            </a:endParaRPr>
          </a:p>
        </p:txBody>
      </p:sp>
      <p:sp>
        <p:nvSpPr>
          <p:cNvPr id="118" name="TextShape 18"/>
          <p:cNvSpPr txBox="1"/>
          <p:nvPr/>
        </p:nvSpPr>
        <p:spPr>
          <a:xfrm>
            <a:off x="11214373" y="18139086"/>
            <a:ext cx="2355480" cy="346320"/>
          </a:xfrm>
          <a:prstGeom prst="rect">
            <a:avLst/>
          </a:prstGeom>
        </p:spPr>
        <p:txBody>
          <a:bodyPr wrap="none" lIns="90000" tIns="45000" rIns="90000" bIns="45000"/>
          <a:lstStyle/>
          <a:p>
            <a:pPr algn="ctr"/>
            <a:r>
              <a:rPr lang="en-US" b="1" dirty="0">
                <a:solidFill>
                  <a:srgbClr val="C5000B"/>
                </a:solidFill>
                <a:latin typeface="+mj-lt"/>
              </a:rPr>
              <a:t>Figure 3 – A picture from </a:t>
            </a:r>
          </a:p>
          <a:p>
            <a:pPr algn="ctr"/>
            <a:r>
              <a:rPr lang="en-US" b="1" dirty="0">
                <a:solidFill>
                  <a:srgbClr val="C5000B"/>
                </a:solidFill>
                <a:latin typeface="+mj-lt"/>
              </a:rPr>
              <a:t>your play testing</a:t>
            </a:r>
            <a:endParaRPr dirty="0">
              <a:latin typeface="+mj-lt"/>
            </a:endParaRPr>
          </a:p>
        </p:txBody>
      </p:sp>
      <p:pic>
        <p:nvPicPr>
          <p:cNvPr id="3" name="Resim 2">
            <a:extLst>
              <a:ext uri="{FF2B5EF4-FFF2-40B4-BE49-F238E27FC236}">
                <a16:creationId xmlns:a16="http://schemas.microsoft.com/office/drawing/2014/main" id="{8B054D9D-C17E-B727-42EF-411F634DE8B3}"/>
              </a:ext>
            </a:extLst>
          </p:cNvPr>
          <p:cNvPicPr>
            <a:picLocks noChangeAspect="1"/>
          </p:cNvPicPr>
          <p:nvPr/>
        </p:nvPicPr>
        <p:blipFill>
          <a:blip r:embed="rId2"/>
          <a:stretch>
            <a:fillRect/>
          </a:stretch>
        </p:blipFill>
        <p:spPr>
          <a:xfrm>
            <a:off x="728592" y="633611"/>
            <a:ext cx="2519683" cy="2519683"/>
          </a:xfrm>
          <a:prstGeom prst="rect">
            <a:avLst/>
          </a:prstGeom>
        </p:spPr>
      </p:pic>
      <p:pic>
        <p:nvPicPr>
          <p:cNvPr id="2" name="Resim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277347" y="15762846"/>
            <a:ext cx="4229171" cy="2355603"/>
          </a:xfrm>
          <a:prstGeom prst="rect">
            <a:avLst/>
          </a:prstGeom>
        </p:spPr>
      </p:pic>
      <p:sp>
        <p:nvSpPr>
          <p:cNvPr id="4" name="CustomShape 8">
            <a:extLst>
              <a:ext uri="{FF2B5EF4-FFF2-40B4-BE49-F238E27FC236}">
                <a16:creationId xmlns:a16="http://schemas.microsoft.com/office/drawing/2014/main" id="{09785522-E624-B6C0-E83F-435E0B9EC778}"/>
              </a:ext>
            </a:extLst>
          </p:cNvPr>
          <p:cNvSpPr/>
          <p:nvPr/>
        </p:nvSpPr>
        <p:spPr>
          <a:xfrm>
            <a:off x="10100862" y="19388122"/>
            <a:ext cx="4572000" cy="1633301"/>
          </a:xfrm>
          <a:prstGeom prst="rect">
            <a:avLst/>
          </a:prstGeom>
          <a:solidFill>
            <a:srgbClr val="E6E6E6"/>
          </a:solidFill>
          <a:ln>
            <a:solidFill>
              <a:srgbClr val="C5000B"/>
            </a:solidFill>
          </a:ln>
        </p:spPr>
        <p:txBody>
          <a:bodyPr lIns="90000" tIns="45000" rIns="90000" bIns="45000"/>
          <a:lstStyle/>
          <a:p>
            <a:pPr algn="ctr"/>
            <a:r>
              <a:rPr lang="tr-TR" sz="2800" b="1" dirty="0">
                <a:solidFill>
                  <a:srgbClr val="C5000B"/>
                </a:solidFill>
                <a:latin typeface="+mj-lt"/>
              </a:rPr>
              <a:t>Links</a:t>
            </a:r>
          </a:p>
          <a:p>
            <a:pPr algn="ctr"/>
            <a:endParaRPr dirty="0">
              <a:latin typeface="+mj-lt"/>
            </a:endParaRPr>
          </a:p>
          <a:p>
            <a:r>
              <a:rPr lang="tr-TR" b="0" i="0" dirty="0" err="1">
                <a:effectLst/>
              </a:rPr>
              <a:t>Github</a:t>
            </a:r>
            <a:r>
              <a:rPr lang="tr-TR" b="0" i="0" dirty="0">
                <a:effectLst/>
              </a:rPr>
              <a:t>: </a:t>
            </a:r>
            <a:r>
              <a:rPr lang="tr-TR" b="0" i="0" dirty="0">
                <a:effectLst/>
                <a:hlinkClick r:id="rId4"/>
              </a:rPr>
              <a:t>https://github.com/SemihAsln/Turk-Mythology</a:t>
            </a:r>
            <a:endParaRPr lang="tr-TR" b="0" i="0" dirty="0">
              <a:effectLst/>
            </a:endParaRPr>
          </a:p>
          <a:p>
            <a:r>
              <a:rPr lang="tr-TR" dirty="0" err="1">
                <a:latin typeface="+mj-lt"/>
              </a:rPr>
              <a:t>Trailer</a:t>
            </a:r>
            <a:r>
              <a:rPr lang="tr-TR" dirty="0">
                <a:latin typeface="+mj-lt"/>
              </a:rPr>
              <a:t>: https://youtu.be/3Bi9eLv4ZGk</a:t>
            </a:r>
            <a:endParaRPr lang="en-US" dirty="0">
              <a:latin typeface="+mj-l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536</TotalTime>
  <Words>939</Words>
  <Application>Microsoft Office PowerPoint</Application>
  <PresentationFormat>Özel</PresentationFormat>
  <Paragraphs>53</Paragraphs>
  <Slides>1</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vt:i4>
      </vt:variant>
    </vt:vector>
  </HeadingPairs>
  <TitlesOfParts>
    <vt:vector size="4" baseType="lpstr">
      <vt:lpstr>Arial</vt:lpstr>
      <vt:lpstr>StarSymbol</vt:lpstr>
      <vt:lpstr>Office Theme</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Semih Aslan</dc:creator>
  <cp:lastModifiedBy>cansu şahin</cp:lastModifiedBy>
  <cp:revision>59</cp:revision>
  <dcterms:modified xsi:type="dcterms:W3CDTF">2025-01-09T07:54:22Z</dcterms:modified>
</cp:coreProperties>
</file>