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4" r:id="rId2"/>
    <p:sldId id="263" r:id="rId3"/>
    <p:sldId id="256" r:id="rId4"/>
    <p:sldId id="271" r:id="rId5"/>
    <p:sldId id="267" r:id="rId6"/>
    <p:sldId id="269" r:id="rId7"/>
    <p:sldId id="270" r:id="rId8"/>
    <p:sldId id="264" r:id="rId9"/>
    <p:sldId id="265" r:id="rId10"/>
    <p:sldId id="266" r:id="rId11"/>
    <p:sldId id="272" r:id="rId12"/>
    <p:sldId id="27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179" autoAdjust="0"/>
  </p:normalViewPr>
  <p:slideViewPr>
    <p:cSldViewPr snapToGrid="0">
      <p:cViewPr varScale="1">
        <p:scale>
          <a:sx n="53" d="100"/>
          <a:sy n="53" d="100"/>
        </p:scale>
        <p:origin x="18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AA2FD-EA87-4F57-8CC4-6EBEB247E791}" type="datetimeFigureOut">
              <a:rPr lang="tr-TR" smtClean="0"/>
              <a:t>11.11.2020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F2E9C-9EE8-4E12-B14C-77F3B109355F}" type="slidenum">
              <a:rPr lang="tr-TR" smtClean="0"/>
              <a:t>‹#›</a:t>
            </a:fld>
            <a:endParaRPr lang="tr-TR"/>
          </a:p>
        </p:txBody>
      </p:sp>
    </p:spTree>
    <p:extLst>
      <p:ext uri="{BB962C8B-B14F-4D97-AF65-F5344CB8AC3E}">
        <p14:creationId xmlns:p14="http://schemas.microsoft.com/office/powerpoint/2010/main" val="189952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Bir web servisi; iki makinenin bir ağ üzerinden birbirleri ile iletişim kurmak için kullandığı bir yöntemdir.</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kern="1200" dirty="0" smtClean="0">
                <a:solidFill>
                  <a:schemeClr val="tx1"/>
                </a:solidFill>
                <a:effectLst/>
                <a:latin typeface="+mn-lt"/>
                <a:ea typeface="+mn-ea"/>
                <a:cs typeface="+mn-cs"/>
              </a:rPr>
              <a:t>Bu kaynak JSON, XML, HTML dosyası, Resimler, Ses Dosyaları vb. Olabilir.</a:t>
            </a:r>
            <a:endParaRPr lang="tr-TR" dirty="0" smtClean="0">
              <a:solidFill>
                <a:schemeClr val="bg1"/>
              </a:solidFill>
            </a:endParaRPr>
          </a:p>
          <a:p>
            <a:endParaRPr lang="tr-TR" dirty="0"/>
          </a:p>
        </p:txBody>
      </p:sp>
      <p:sp>
        <p:nvSpPr>
          <p:cNvPr id="4" name="Slayt Numarası Yer Tutucusu 3"/>
          <p:cNvSpPr>
            <a:spLocks noGrp="1"/>
          </p:cNvSpPr>
          <p:nvPr>
            <p:ph type="sldNum" sz="quarter" idx="10"/>
          </p:nvPr>
        </p:nvSpPr>
        <p:spPr/>
        <p:txBody>
          <a:bodyPr/>
          <a:lstStyle/>
          <a:p>
            <a:fld id="{7CBF2E9C-9EE8-4E12-B14C-77F3B109355F}" type="slidenum">
              <a:rPr lang="tr-TR" smtClean="0"/>
              <a:t>2</a:t>
            </a:fld>
            <a:endParaRPr lang="tr-TR"/>
          </a:p>
        </p:txBody>
      </p:sp>
    </p:spTree>
    <p:extLst>
      <p:ext uri="{BB962C8B-B14F-4D97-AF65-F5344CB8AC3E}">
        <p14:creationId xmlns:p14="http://schemas.microsoft.com/office/powerpoint/2010/main" val="137869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1" i="0" kern="1200" dirty="0" smtClean="0">
                <a:solidFill>
                  <a:schemeClr val="tx1"/>
                </a:solidFill>
                <a:effectLst/>
                <a:latin typeface="+mn-lt"/>
                <a:ea typeface="+mn-ea"/>
                <a:cs typeface="+mn-cs"/>
              </a:rPr>
              <a:t>API(Application Programming </a:t>
            </a:r>
            <a:r>
              <a:rPr lang="tr-TR" sz="1200" b="1" i="0" kern="1200" dirty="0" err="1" smtClean="0">
                <a:solidFill>
                  <a:schemeClr val="tx1"/>
                </a:solidFill>
                <a:effectLst/>
                <a:latin typeface="+mn-lt"/>
                <a:ea typeface="+mn-ea"/>
                <a:cs typeface="+mn-cs"/>
              </a:rPr>
              <a:t>Interface</a:t>
            </a:r>
            <a:r>
              <a:rPr lang="tr-TR" sz="1200" b="1" i="0" kern="1200" dirty="0" smtClean="0">
                <a:solidFill>
                  <a:schemeClr val="tx1"/>
                </a:solidFill>
                <a:effectLst/>
                <a:latin typeface="+mn-lt"/>
                <a:ea typeface="+mn-ea"/>
                <a:cs typeface="+mn-cs"/>
              </a:rPr>
              <a:t>)</a:t>
            </a:r>
            <a:r>
              <a:rPr lang="tr-TR" sz="1200" b="0" i="0" kern="1200" dirty="0" smtClean="0">
                <a:solidFill>
                  <a:schemeClr val="tx1"/>
                </a:solidFill>
                <a:effectLst/>
                <a:latin typeface="+mn-lt"/>
                <a:ea typeface="+mn-ea"/>
                <a:cs typeface="+mn-cs"/>
              </a:rPr>
              <a:t>, herhangi bir uygulamanın belli işlevlerini diğer uygulamalarında kullanabilmesi için oluşturulmuş </a:t>
            </a:r>
            <a:r>
              <a:rPr lang="tr-TR" sz="1200" b="0" i="0" kern="1200" dirty="0" err="1" smtClean="0">
                <a:solidFill>
                  <a:schemeClr val="tx1"/>
                </a:solidFill>
                <a:effectLst/>
                <a:latin typeface="+mn-lt"/>
                <a:ea typeface="+mn-ea"/>
                <a:cs typeface="+mn-cs"/>
              </a:rPr>
              <a:t>bi</a:t>
            </a:r>
            <a:r>
              <a:rPr lang="tr-TR" sz="1200" b="0" i="0" kern="1200" dirty="0" smtClean="0">
                <a:solidFill>
                  <a:schemeClr val="tx1"/>
                </a:solidFill>
                <a:effectLst/>
                <a:latin typeface="+mn-lt"/>
                <a:ea typeface="+mn-ea"/>
                <a:cs typeface="+mn-cs"/>
              </a:rPr>
              <a:t> modüldür. Uygulamaların birbirleriyle konuşmasını sağlar.</a:t>
            </a:r>
          </a:p>
        </p:txBody>
      </p:sp>
      <p:sp>
        <p:nvSpPr>
          <p:cNvPr id="4" name="Slayt Numarası Yer Tutucusu 3"/>
          <p:cNvSpPr>
            <a:spLocks noGrp="1"/>
          </p:cNvSpPr>
          <p:nvPr>
            <p:ph type="sldNum" sz="quarter" idx="10"/>
          </p:nvPr>
        </p:nvSpPr>
        <p:spPr/>
        <p:txBody>
          <a:bodyPr/>
          <a:lstStyle/>
          <a:p>
            <a:fld id="{7CBF2E9C-9EE8-4E12-B14C-77F3B109355F}" type="slidenum">
              <a:rPr lang="tr-TR" smtClean="0"/>
              <a:t>3</a:t>
            </a:fld>
            <a:endParaRPr lang="tr-TR"/>
          </a:p>
        </p:txBody>
      </p:sp>
    </p:spTree>
    <p:extLst>
      <p:ext uri="{BB962C8B-B14F-4D97-AF65-F5344CB8AC3E}">
        <p14:creationId xmlns:p14="http://schemas.microsoft.com/office/powerpoint/2010/main" val="230413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Uri</a:t>
            </a:r>
            <a:r>
              <a:rPr lang="tr-TR" dirty="0" smtClean="0"/>
              <a:t> : </a:t>
            </a:r>
            <a:r>
              <a:rPr lang="tr-TR" sz="1200" b="0" i="0" kern="1200" dirty="0" err="1" smtClean="0">
                <a:solidFill>
                  <a:schemeClr val="tx1"/>
                </a:solidFill>
                <a:effectLst/>
                <a:latin typeface="+mn-lt"/>
                <a:ea typeface="+mn-ea"/>
                <a:cs typeface="+mn-cs"/>
              </a:rPr>
              <a:t>Uniform</a:t>
            </a:r>
            <a:r>
              <a:rPr lang="tr-TR" sz="1200" b="0" i="0" kern="1200" dirty="0" smtClean="0">
                <a:solidFill>
                  <a:schemeClr val="tx1"/>
                </a:solidFill>
                <a:effectLst/>
                <a:latin typeface="+mn-lt"/>
                <a:ea typeface="+mn-ea"/>
                <a:cs typeface="+mn-cs"/>
              </a:rPr>
              <a:t> Resource </a:t>
            </a:r>
            <a:r>
              <a:rPr lang="tr-TR" sz="1200" b="0" i="0" kern="1200" dirty="0" err="1" smtClean="0">
                <a:solidFill>
                  <a:schemeClr val="tx1"/>
                </a:solidFill>
                <a:effectLst/>
                <a:latin typeface="+mn-lt"/>
                <a:ea typeface="+mn-ea"/>
                <a:cs typeface="+mn-cs"/>
              </a:rPr>
              <a:t>Identifier</a:t>
            </a:r>
            <a:r>
              <a:rPr lang="tr-TR" sz="1200" b="0" i="0" kern="1200" dirty="0" smtClean="0">
                <a:solidFill>
                  <a:schemeClr val="tx1"/>
                </a:solidFill>
                <a:effectLst/>
                <a:latin typeface="+mn-lt"/>
                <a:ea typeface="+mn-ea"/>
                <a:cs typeface="+mn-cs"/>
              </a:rPr>
              <a:t>  = Tekdüzen Kaynak Tanımlayıcısı</a:t>
            </a:r>
          </a:p>
          <a:p>
            <a:endParaRPr lang="tr-TR" sz="1200" b="0" i="0" kern="1200" dirty="0" smtClean="0">
              <a:solidFill>
                <a:schemeClr val="tx1"/>
              </a:solidFill>
              <a:effectLst/>
              <a:latin typeface="+mn-lt"/>
              <a:ea typeface="+mn-ea"/>
              <a:cs typeface="+mn-cs"/>
            </a:endParaRPr>
          </a:p>
          <a:p>
            <a:endParaRPr lang="tr-TR" sz="1200" b="0" i="0" kern="1200" dirty="0" smtClean="0">
              <a:solidFill>
                <a:schemeClr val="tx1"/>
              </a:solidFill>
              <a:effectLst/>
              <a:latin typeface="+mn-lt"/>
              <a:ea typeface="+mn-ea"/>
              <a:cs typeface="+mn-cs"/>
            </a:endParaRPr>
          </a:p>
          <a:p>
            <a:endParaRPr lang="tr-TR" sz="1200" b="0" i="0" kern="1200" dirty="0" smtClean="0">
              <a:solidFill>
                <a:schemeClr val="tx1"/>
              </a:solidFill>
              <a:effectLst/>
              <a:latin typeface="+mn-lt"/>
              <a:ea typeface="+mn-ea"/>
              <a:cs typeface="+mn-cs"/>
            </a:endParaRPr>
          </a:p>
          <a:p>
            <a:r>
              <a:rPr lang="tr-TR" sz="1200" b="0" i="0" kern="1200" dirty="0" smtClean="0">
                <a:solidFill>
                  <a:schemeClr val="tx1"/>
                </a:solidFill>
                <a:effectLst/>
                <a:latin typeface="+mn-lt"/>
                <a:ea typeface="+mn-ea"/>
                <a:cs typeface="+mn-cs"/>
              </a:rPr>
              <a:t>REST ile yazılmış bir servisle çalışmak için </a:t>
            </a:r>
            <a:r>
              <a:rPr lang="tr-TR" sz="1200" b="1" i="0" kern="1200" dirty="0" smtClean="0">
                <a:solidFill>
                  <a:schemeClr val="tx1"/>
                </a:solidFill>
                <a:effectLst/>
                <a:latin typeface="+mn-lt"/>
                <a:ea typeface="+mn-ea"/>
                <a:cs typeface="+mn-cs"/>
              </a:rPr>
              <a:t>ihtiyacınız olan tek şey URL.</a:t>
            </a:r>
            <a:r>
              <a:rPr lang="tr-TR" sz="1200" b="0" i="0" kern="1200" dirty="0" smtClean="0">
                <a:solidFill>
                  <a:schemeClr val="tx1"/>
                </a:solidFill>
                <a:effectLst/>
                <a:latin typeface="+mn-lt"/>
                <a:ea typeface="+mn-ea"/>
                <a:cs typeface="+mn-cs"/>
              </a:rPr>
              <a:t> Yani teorik olarak istemci uygulama REST bir servisin yapısını ve detaylarını bilmek zorunda değildir. </a:t>
            </a:r>
            <a:r>
              <a:rPr lang="tr-TR" sz="1200" b="0" i="0" kern="1200" dirty="0" err="1" smtClean="0">
                <a:solidFill>
                  <a:schemeClr val="tx1"/>
                </a:solidFill>
                <a:effectLst/>
                <a:latin typeface="+mn-lt"/>
                <a:ea typeface="+mn-ea"/>
                <a:cs typeface="+mn-cs"/>
              </a:rPr>
              <a:t>REST’in</a:t>
            </a:r>
            <a:r>
              <a:rPr lang="tr-TR" sz="1200" b="0" i="0" kern="1200" dirty="0" smtClean="0">
                <a:solidFill>
                  <a:schemeClr val="tx1"/>
                </a:solidFill>
                <a:effectLst/>
                <a:latin typeface="+mn-lt"/>
                <a:ea typeface="+mn-ea"/>
                <a:cs typeface="+mn-cs"/>
              </a:rPr>
              <a:t> bu basit standartları dışında uyulması gereken bir kural yoktur, son derece esnek bir yapısı vardır.</a:t>
            </a:r>
          </a:p>
          <a:p>
            <a:endParaRPr lang="tr-TR" sz="1200" b="0" i="0" kern="1200" dirty="0" smtClean="0">
              <a:solidFill>
                <a:schemeClr val="tx1"/>
              </a:solidFill>
              <a:effectLst/>
              <a:latin typeface="+mn-lt"/>
              <a:ea typeface="+mn-ea"/>
              <a:cs typeface="+mn-cs"/>
            </a:endParaRPr>
          </a:p>
          <a:p>
            <a:endParaRPr lang="tr-TR" sz="1200" b="0" i="0" kern="1200" dirty="0" smtClean="0">
              <a:solidFill>
                <a:schemeClr val="tx1"/>
              </a:solidFill>
              <a:effectLst/>
              <a:latin typeface="+mn-lt"/>
              <a:ea typeface="+mn-ea"/>
              <a:cs typeface="+mn-cs"/>
            </a:endParaRPr>
          </a:p>
          <a:p>
            <a:r>
              <a:rPr lang="tr-TR" sz="1200" b="0" i="0" kern="1200" dirty="0" err="1" smtClean="0">
                <a:solidFill>
                  <a:schemeClr val="tx1"/>
                </a:solidFill>
                <a:effectLst/>
                <a:latin typeface="+mn-lt"/>
                <a:ea typeface="+mn-ea"/>
                <a:cs typeface="+mn-cs"/>
              </a:rPr>
              <a:t>RESTful</a:t>
            </a:r>
            <a:r>
              <a:rPr lang="tr-TR" sz="1200" b="0" i="0" kern="1200" dirty="0" smtClean="0">
                <a:solidFill>
                  <a:schemeClr val="tx1"/>
                </a:solidFill>
                <a:effectLst/>
                <a:latin typeface="+mn-lt"/>
                <a:ea typeface="+mn-ea"/>
                <a:cs typeface="+mn-cs"/>
              </a:rPr>
              <a:t> bir servisi çağırmak için karşınızdaki kurum size </a:t>
            </a:r>
            <a:r>
              <a:rPr lang="tr-TR" sz="1200" b="0" i="1" kern="1200" dirty="0" smtClean="0">
                <a:solidFill>
                  <a:schemeClr val="tx1"/>
                </a:solidFill>
                <a:effectLst/>
                <a:latin typeface="+mn-lt"/>
                <a:ea typeface="+mn-ea"/>
                <a:cs typeface="+mn-cs"/>
              </a:rPr>
              <a:t>www.alanadi.com/product/123</a:t>
            </a:r>
            <a:r>
              <a:rPr lang="tr-TR" sz="1200" b="0" i="0" kern="1200" dirty="0" smtClean="0">
                <a:solidFill>
                  <a:schemeClr val="tx1"/>
                </a:solidFill>
                <a:effectLst/>
                <a:latin typeface="+mn-lt"/>
                <a:ea typeface="+mn-ea"/>
                <a:cs typeface="+mn-cs"/>
              </a:rPr>
              <a:t> gibi bir URL verir ve bu adresi çağırdığınızda ID değeri 123 olan ürünün detaylarının size JSON olarak döneceğini söyler. Size kalan tek iş bu URL’yi </a:t>
            </a:r>
            <a:r>
              <a:rPr lang="tr-TR" sz="1200" b="0" i="0" kern="1200" dirty="0" err="1" smtClean="0">
                <a:solidFill>
                  <a:schemeClr val="tx1"/>
                </a:solidFill>
                <a:effectLst/>
                <a:latin typeface="+mn-lt"/>
                <a:ea typeface="+mn-ea"/>
                <a:cs typeface="+mn-cs"/>
              </a:rPr>
              <a:t>back-end’de</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WebRequest</a:t>
            </a:r>
            <a:r>
              <a:rPr lang="tr-TR" sz="1200" b="0" i="0" kern="1200" dirty="0" smtClean="0">
                <a:solidFill>
                  <a:schemeClr val="tx1"/>
                </a:solidFill>
                <a:effectLst/>
                <a:latin typeface="+mn-lt"/>
                <a:ea typeface="+mn-ea"/>
                <a:cs typeface="+mn-cs"/>
              </a:rPr>
              <a:t> vb. sınıflarla ve ya istemcide AJAX fonksiyonları vasıtasıyla çağırmak ve gelen JSON verisini uygun formatta görüntülemek olacaktır.</a:t>
            </a:r>
            <a:endParaRPr lang="tr-TR" dirty="0" smtClean="0"/>
          </a:p>
          <a:p>
            <a:endParaRPr lang="tr-TR" dirty="0"/>
          </a:p>
        </p:txBody>
      </p:sp>
      <p:sp>
        <p:nvSpPr>
          <p:cNvPr id="4" name="Slayt Numarası Yer Tutucusu 3"/>
          <p:cNvSpPr>
            <a:spLocks noGrp="1"/>
          </p:cNvSpPr>
          <p:nvPr>
            <p:ph type="sldNum" sz="quarter" idx="10"/>
          </p:nvPr>
        </p:nvSpPr>
        <p:spPr/>
        <p:txBody>
          <a:bodyPr/>
          <a:lstStyle/>
          <a:p>
            <a:fld id="{7CBF2E9C-9EE8-4E12-B14C-77F3B109355F}" type="slidenum">
              <a:rPr lang="tr-TR" smtClean="0"/>
              <a:t>5</a:t>
            </a:fld>
            <a:endParaRPr lang="tr-TR"/>
          </a:p>
        </p:txBody>
      </p:sp>
    </p:spTree>
    <p:extLst>
      <p:ext uri="{BB962C8B-B14F-4D97-AF65-F5344CB8AC3E}">
        <p14:creationId xmlns:p14="http://schemas.microsoft.com/office/powerpoint/2010/main" val="142142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CBF2E9C-9EE8-4E12-B14C-77F3B109355F}" type="slidenum">
              <a:rPr lang="tr-TR" smtClean="0"/>
              <a:t>6</a:t>
            </a:fld>
            <a:endParaRPr lang="tr-TR"/>
          </a:p>
        </p:txBody>
      </p:sp>
    </p:spTree>
    <p:extLst>
      <p:ext uri="{BB962C8B-B14F-4D97-AF65-F5344CB8AC3E}">
        <p14:creationId xmlns:p14="http://schemas.microsoft.com/office/powerpoint/2010/main" val="950252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En önemli özelliği güvenlik. XML zorunlu.</a:t>
            </a:r>
          </a:p>
          <a:p>
            <a:endParaRPr lang="tr-TR" dirty="0" smtClean="0"/>
          </a:p>
          <a:p>
            <a:r>
              <a:rPr lang="tr-TR" sz="1200" b="0" i="0" kern="1200" dirty="0" err="1" smtClean="0">
                <a:solidFill>
                  <a:schemeClr val="tx1"/>
                </a:solidFill>
                <a:effectLst/>
                <a:latin typeface="+mn-lt"/>
                <a:ea typeface="+mn-ea"/>
                <a:cs typeface="+mn-cs"/>
              </a:rPr>
              <a:t>SalesForce</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Paypal</a:t>
            </a:r>
            <a:endParaRPr lang="tr-TR" dirty="0"/>
          </a:p>
        </p:txBody>
      </p:sp>
      <p:sp>
        <p:nvSpPr>
          <p:cNvPr id="4" name="Slayt Numarası Yer Tutucusu 3"/>
          <p:cNvSpPr>
            <a:spLocks noGrp="1"/>
          </p:cNvSpPr>
          <p:nvPr>
            <p:ph type="sldNum" sz="quarter" idx="10"/>
          </p:nvPr>
        </p:nvSpPr>
        <p:spPr/>
        <p:txBody>
          <a:bodyPr/>
          <a:lstStyle/>
          <a:p>
            <a:fld id="{7CBF2E9C-9EE8-4E12-B14C-77F3B109355F}" type="slidenum">
              <a:rPr lang="tr-TR" smtClean="0"/>
              <a:t>10</a:t>
            </a:fld>
            <a:endParaRPr lang="tr-TR"/>
          </a:p>
        </p:txBody>
      </p:sp>
    </p:spTree>
    <p:extLst>
      <p:ext uri="{BB962C8B-B14F-4D97-AF65-F5344CB8AC3E}">
        <p14:creationId xmlns:p14="http://schemas.microsoft.com/office/powerpoint/2010/main" val="2916856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En önemli özelliği güvenlik. XML zor</a:t>
            </a:r>
          </a:p>
          <a:p>
            <a:endParaRPr lang="tr-TR" dirty="0" smtClean="0"/>
          </a:p>
          <a:p>
            <a:r>
              <a:rPr lang="tr-TR" b="1" dirty="0" smtClean="0"/>
              <a:t>Güvenlik: </a:t>
            </a:r>
            <a:r>
              <a:rPr lang="tr-TR" dirty="0" smtClean="0"/>
              <a:t>SOAP üzerinde güvenlik(</a:t>
            </a:r>
            <a:r>
              <a:rPr lang="tr-TR" dirty="0" err="1" smtClean="0"/>
              <a:t>security</a:t>
            </a:r>
            <a:r>
              <a:rPr lang="tr-TR" dirty="0" smtClean="0"/>
              <a:t>) sağlamak daha kolay ve hızlı şekilde olabiliyorken, bu durum REST için karmaşık olabiliyor. REST için güvenlik söz konusu olduğunda </a:t>
            </a:r>
            <a:r>
              <a:rPr lang="tr-TR" dirty="0" err="1" smtClean="0"/>
              <a:t>SOAP’a</a:t>
            </a:r>
            <a:r>
              <a:rPr lang="tr-TR" dirty="0" smtClean="0"/>
              <a:t> göre biraz zayıf kalmaktadır.</a:t>
            </a:r>
          </a:p>
          <a:p>
            <a:r>
              <a:rPr lang="tr-TR" b="1" dirty="0" smtClean="0"/>
              <a:t>Data Yapısı: </a:t>
            </a:r>
            <a:r>
              <a:rPr lang="tr-TR" dirty="0" smtClean="0"/>
              <a:t>REST ile JSON, XML hatta TEXT ile çalışabiliyorken, SOAP ile XML kullanmalıyız. REST bu sayede daha kullanışlı olabiliyor. JSON ile daha küçük boyutlarda verilerle işlemler gerçekleştirebiliyorsunuz. Eğer data boyutları uygulamanız için önem arz ediyorsa REST kullanmak sizin için uygun olacaktır.</a:t>
            </a:r>
          </a:p>
          <a:p>
            <a:r>
              <a:rPr lang="tr-TR" b="1" dirty="0" smtClean="0"/>
              <a:t>Uygulama Hızı: </a:t>
            </a:r>
            <a:r>
              <a:rPr lang="tr-TR" dirty="0" smtClean="0"/>
              <a:t>Uygulamanızın daha hızlı çalışmasını istiyorsanız REST kullanmanız yararınıza olacaktır.</a:t>
            </a:r>
          </a:p>
          <a:p>
            <a:r>
              <a:rPr lang="tr-TR" b="1" dirty="0" smtClean="0"/>
              <a:t>Destek: </a:t>
            </a:r>
            <a:r>
              <a:rPr lang="tr-TR" dirty="0" smtClean="0"/>
              <a:t>SOAP için geliştirici araçları daha iyidir. Kullanmamız için bize yardımcı olacak daha çok kaynak unlu.</a:t>
            </a:r>
            <a:endParaRPr lang="tr-TR" dirty="0"/>
          </a:p>
        </p:txBody>
      </p:sp>
      <p:sp>
        <p:nvSpPr>
          <p:cNvPr id="4" name="Slayt Numarası Yer Tutucusu 3"/>
          <p:cNvSpPr>
            <a:spLocks noGrp="1"/>
          </p:cNvSpPr>
          <p:nvPr>
            <p:ph type="sldNum" sz="quarter" idx="10"/>
          </p:nvPr>
        </p:nvSpPr>
        <p:spPr/>
        <p:txBody>
          <a:bodyPr/>
          <a:lstStyle/>
          <a:p>
            <a:fld id="{7CBF2E9C-9EE8-4E12-B14C-77F3B109355F}" type="slidenum">
              <a:rPr lang="tr-TR" smtClean="0"/>
              <a:t>11</a:t>
            </a:fld>
            <a:endParaRPr lang="tr-TR"/>
          </a:p>
        </p:txBody>
      </p:sp>
    </p:spTree>
    <p:extLst>
      <p:ext uri="{BB962C8B-B14F-4D97-AF65-F5344CB8AC3E}">
        <p14:creationId xmlns:p14="http://schemas.microsoft.com/office/powerpoint/2010/main" val="411298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En önemli özelliği güvenlik. XML zor</a:t>
            </a:r>
          </a:p>
          <a:p>
            <a:endParaRPr lang="tr-TR" dirty="0" smtClean="0"/>
          </a:p>
          <a:p>
            <a:r>
              <a:rPr lang="tr-TR" b="1" dirty="0" smtClean="0"/>
              <a:t>Güvenlik: </a:t>
            </a:r>
            <a:r>
              <a:rPr lang="tr-TR" dirty="0" smtClean="0"/>
              <a:t>SOAP üzerinde güvenlik(</a:t>
            </a:r>
            <a:r>
              <a:rPr lang="tr-TR" dirty="0" err="1" smtClean="0"/>
              <a:t>security</a:t>
            </a:r>
            <a:r>
              <a:rPr lang="tr-TR" dirty="0" smtClean="0"/>
              <a:t>) sağlamak daha kolay ve hızlı şekilde olabiliyorken, bu durum REST için karmaşık olabiliyor. REST için güvenlik söz konusu olduğunda </a:t>
            </a:r>
            <a:r>
              <a:rPr lang="tr-TR" dirty="0" err="1" smtClean="0"/>
              <a:t>SOAP’a</a:t>
            </a:r>
            <a:r>
              <a:rPr lang="tr-TR" dirty="0" smtClean="0"/>
              <a:t> göre biraz zayıf kalmaktadır.</a:t>
            </a:r>
          </a:p>
          <a:p>
            <a:r>
              <a:rPr lang="tr-TR" b="1" dirty="0" smtClean="0"/>
              <a:t>Data Yapısı: </a:t>
            </a:r>
            <a:r>
              <a:rPr lang="tr-TR" dirty="0" smtClean="0"/>
              <a:t>REST ile JSON, XML hatta TEXT ile çalışabiliyorken, SOAP ile XML kullanmalıyız. REST bu sayede daha kullanışlı olabiliyor. JSON ile daha küçük boyutlarda verilerle işlemler gerçekleştirebiliyorsunuz. Eğer data boyutları uygulamanız için önem arz ediyorsa REST kullanmak sizin için uygun olacaktır.</a:t>
            </a:r>
          </a:p>
          <a:p>
            <a:r>
              <a:rPr lang="tr-TR" b="1" dirty="0" smtClean="0"/>
              <a:t>Uygulama Hızı: </a:t>
            </a:r>
            <a:r>
              <a:rPr lang="tr-TR" dirty="0" smtClean="0"/>
              <a:t>Uygulamanızın daha hızlı çalışmasını istiyorsanız REST kullanmanız yararınıza olacaktır.</a:t>
            </a:r>
          </a:p>
          <a:p>
            <a:r>
              <a:rPr lang="tr-TR" b="1" dirty="0" smtClean="0"/>
              <a:t>Destek: </a:t>
            </a:r>
            <a:r>
              <a:rPr lang="tr-TR" dirty="0" smtClean="0"/>
              <a:t>SOAP için geliştirici araçları daha iyidir. Kullanmamız için bize yardımcı olacak daha çok kaynak unlu.</a:t>
            </a:r>
            <a:endParaRPr lang="tr-TR" dirty="0"/>
          </a:p>
        </p:txBody>
      </p:sp>
      <p:sp>
        <p:nvSpPr>
          <p:cNvPr id="4" name="Slayt Numarası Yer Tutucusu 3"/>
          <p:cNvSpPr>
            <a:spLocks noGrp="1"/>
          </p:cNvSpPr>
          <p:nvPr>
            <p:ph type="sldNum" sz="quarter" idx="10"/>
          </p:nvPr>
        </p:nvSpPr>
        <p:spPr/>
        <p:txBody>
          <a:bodyPr/>
          <a:lstStyle/>
          <a:p>
            <a:fld id="{7CBF2E9C-9EE8-4E12-B14C-77F3B109355F}" type="slidenum">
              <a:rPr lang="tr-TR" smtClean="0"/>
              <a:t>12</a:t>
            </a:fld>
            <a:endParaRPr lang="tr-TR"/>
          </a:p>
        </p:txBody>
      </p:sp>
    </p:spTree>
    <p:extLst>
      <p:ext uri="{BB962C8B-B14F-4D97-AF65-F5344CB8AC3E}">
        <p14:creationId xmlns:p14="http://schemas.microsoft.com/office/powerpoint/2010/main" val="4067890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44DE9B3-D4FB-475F-BC34-124F35B656F9}" type="datetimeFigureOut">
              <a:rPr lang="tr-TR" smtClean="0"/>
              <a:t>11.11.2020</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35382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44DE9B3-D4FB-475F-BC34-124F35B656F9}" type="datetimeFigureOut">
              <a:rPr lang="tr-TR" smtClean="0"/>
              <a:t>11.11.2020</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188666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44DE9B3-D4FB-475F-BC34-124F35B656F9}" type="datetimeFigureOut">
              <a:rPr lang="tr-TR" smtClean="0"/>
              <a:t>11.11.2020</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1833960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smtClean="0"/>
              <a:t>Asıl başlık stili için tıklatın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44DE9B3-D4FB-475F-BC34-124F35B656F9}" type="datetimeFigureOut">
              <a:rPr lang="tr-TR" smtClean="0"/>
              <a:t>11.11.2020</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928343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44DE9B3-D4FB-475F-BC34-124F35B656F9}" type="datetimeFigureOut">
              <a:rPr lang="tr-TR" smtClean="0"/>
              <a:t>11.11.2020</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233563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4DE9B3-D4FB-475F-BC34-124F35B656F9}" type="datetimeFigureOut">
              <a:rPr lang="tr-TR" smtClean="0"/>
              <a:t>11.11.2020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1916019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4DE9B3-D4FB-475F-BC34-124F35B656F9}" type="datetimeFigureOut">
              <a:rPr lang="tr-TR" smtClean="0"/>
              <a:t>11.11.2020</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3690039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44DE9B3-D4FB-475F-BC34-124F35B656F9}" type="datetimeFigureOut">
              <a:rPr lang="tr-TR" smtClean="0"/>
              <a:t>11.11.2020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2565044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44DE9B3-D4FB-475F-BC34-124F35B656F9}" type="datetimeFigureOut">
              <a:rPr lang="tr-TR" smtClean="0"/>
              <a:t>11.11.2020</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76545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44DE9B3-D4FB-475F-BC34-124F35B656F9}" type="datetimeFigureOut">
              <a:rPr lang="tr-TR" smtClean="0"/>
              <a:t>11.11.2020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350428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44DE9B3-D4FB-475F-BC34-124F35B656F9}" type="datetimeFigureOut">
              <a:rPr lang="tr-TR" smtClean="0"/>
              <a:t>11.11.2020</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147822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44DE9B3-D4FB-475F-BC34-124F35B656F9}" type="datetimeFigureOut">
              <a:rPr lang="tr-TR" smtClean="0"/>
              <a:t>11.11.2020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108631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44DE9B3-D4FB-475F-BC34-124F35B656F9}" type="datetimeFigureOut">
              <a:rPr lang="tr-TR" smtClean="0"/>
              <a:t>11.11.2020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164441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44DE9B3-D4FB-475F-BC34-124F35B656F9}" type="datetimeFigureOut">
              <a:rPr lang="tr-TR" smtClean="0"/>
              <a:t>11.11.2020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5116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DE9B3-D4FB-475F-BC34-124F35B656F9}" type="datetimeFigureOut">
              <a:rPr lang="tr-TR" smtClean="0"/>
              <a:t>11.11.2020</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261633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44DE9B3-D4FB-475F-BC34-124F35B656F9}" type="datetimeFigureOut">
              <a:rPr lang="tr-TR" smtClean="0"/>
              <a:t>11.11.2020</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96298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smtClean="0"/>
              <a:t>Resim eklemek için simgeyi tıklatın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44DE9B3-D4FB-475F-BC34-124F35B656F9}" type="datetimeFigureOut">
              <a:rPr lang="tr-TR" smtClean="0"/>
              <a:t>11.11.2020</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A5AF7C-3ECF-41D2-BF52-78B3F5552E70}" type="slidenum">
              <a:rPr lang="tr-TR" smtClean="0"/>
              <a:t>‹#›</a:t>
            </a:fld>
            <a:endParaRPr lang="tr-TR"/>
          </a:p>
        </p:txBody>
      </p:sp>
    </p:spTree>
    <p:extLst>
      <p:ext uri="{BB962C8B-B14F-4D97-AF65-F5344CB8AC3E}">
        <p14:creationId xmlns:p14="http://schemas.microsoft.com/office/powerpoint/2010/main" val="17450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44DE9B3-D4FB-475F-BC34-124F35B656F9}" type="datetimeFigureOut">
              <a:rPr lang="tr-TR" smtClean="0"/>
              <a:t>11.11.2020</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FA5AF7C-3ECF-41D2-BF52-78B3F5552E70}" type="slidenum">
              <a:rPr lang="tr-TR" smtClean="0"/>
              <a:t>‹#›</a:t>
            </a:fld>
            <a:endParaRPr lang="tr-TR"/>
          </a:p>
        </p:txBody>
      </p:sp>
    </p:spTree>
    <p:extLst>
      <p:ext uri="{BB962C8B-B14F-4D97-AF65-F5344CB8AC3E}">
        <p14:creationId xmlns:p14="http://schemas.microsoft.com/office/powerpoint/2010/main" val="249318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clarusway</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293600" cy="6858000"/>
          </a:xfr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6972" y="5646056"/>
            <a:ext cx="3794862" cy="1226457"/>
          </a:xfrm>
          <a:prstGeom prst="rect">
            <a:avLst/>
          </a:prstGeom>
        </p:spPr>
      </p:pic>
    </p:spTree>
    <p:extLst>
      <p:ext uri="{BB962C8B-B14F-4D97-AF65-F5344CB8AC3E}">
        <p14:creationId xmlns:p14="http://schemas.microsoft.com/office/powerpoint/2010/main" val="1630845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smtClean="0"/>
              <a:t>SOAP(Simple Access Protocol)</a:t>
            </a:r>
            <a:endParaRPr lang="tr-TR" dirty="0"/>
          </a:p>
        </p:txBody>
      </p:sp>
      <p:sp>
        <p:nvSpPr>
          <p:cNvPr id="3" name="Alt Başlık 2"/>
          <p:cNvSpPr>
            <a:spLocks noGrp="1"/>
          </p:cNvSpPr>
          <p:nvPr>
            <p:ph type="subTitle" idx="1"/>
          </p:nvPr>
        </p:nvSpPr>
        <p:spPr>
          <a:xfrm>
            <a:off x="1524410" y="2569889"/>
            <a:ext cx="8825658" cy="861420"/>
          </a:xfrm>
        </p:spPr>
        <p:txBody>
          <a:bodyPr/>
          <a:lstStyle/>
          <a:p>
            <a:r>
              <a:rPr lang="tr-TR" dirty="0"/>
              <a:t>Basit Nesne Erişim </a:t>
            </a:r>
            <a:r>
              <a:rPr lang="tr-TR" dirty="0" err="1" smtClean="0"/>
              <a:t>Protokolu</a:t>
            </a:r>
            <a:r>
              <a:rPr lang="tr-TR" dirty="0" smtClean="0"/>
              <a:t> (XML)</a:t>
            </a:r>
            <a:endParaRPr lang="tr-TR" dirty="0"/>
          </a:p>
        </p:txBody>
      </p:sp>
      <p:sp>
        <p:nvSpPr>
          <p:cNvPr id="4" name="Metin kutusu 3"/>
          <p:cNvSpPr txBox="1"/>
          <p:nvPr/>
        </p:nvSpPr>
        <p:spPr>
          <a:xfrm>
            <a:off x="1773382" y="3777673"/>
            <a:ext cx="7832436" cy="923330"/>
          </a:xfrm>
          <a:prstGeom prst="rect">
            <a:avLst/>
          </a:prstGeom>
          <a:noFill/>
        </p:spPr>
        <p:txBody>
          <a:bodyPr wrap="square" rtlCol="0">
            <a:spAutoFit/>
          </a:bodyPr>
          <a:lstStyle/>
          <a:p>
            <a:r>
              <a:rPr lang="tr-TR" dirty="0" smtClean="0">
                <a:solidFill>
                  <a:schemeClr val="bg1"/>
                </a:solidFill>
              </a:rPr>
              <a:t>İnternet üzerinden küçük miktarda bilgi ya da mesajları aktarma protokolüdür. </a:t>
            </a:r>
          </a:p>
          <a:p>
            <a:r>
              <a:rPr lang="tr-TR" dirty="0" smtClean="0">
                <a:solidFill>
                  <a:schemeClr val="bg1"/>
                </a:solidFill>
              </a:rPr>
              <a:t>HTTP bazen de TCP/IP ile iletim yapılmaktadır.</a:t>
            </a:r>
            <a:endParaRPr lang="tr-TR" dirty="0">
              <a:solidFill>
                <a:schemeClr val="bg1"/>
              </a:solidFill>
            </a:endParaRPr>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867" y="4239338"/>
            <a:ext cx="4503878" cy="1947016"/>
          </a:xfrm>
          <a:prstGeom prst="rect">
            <a:avLst/>
          </a:prstGeom>
        </p:spPr>
      </p:pic>
    </p:spTree>
    <p:extLst>
      <p:ext uri="{BB962C8B-B14F-4D97-AF65-F5344CB8AC3E}">
        <p14:creationId xmlns:p14="http://schemas.microsoft.com/office/powerpoint/2010/main" val="3716893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smtClean="0"/>
              <a:t>REST </a:t>
            </a:r>
            <a:r>
              <a:rPr lang="tr-TR" dirty="0" err="1" smtClean="0"/>
              <a:t>vs</a:t>
            </a:r>
            <a:r>
              <a:rPr lang="tr-TR" dirty="0" smtClean="0"/>
              <a:t> SOAP</a:t>
            </a:r>
            <a:endParaRPr lang="tr-TR" dirty="0"/>
          </a:p>
        </p:txBody>
      </p:sp>
      <p:sp>
        <p:nvSpPr>
          <p:cNvPr id="7" name="Metin kutusu 6"/>
          <p:cNvSpPr txBox="1"/>
          <p:nvPr/>
        </p:nvSpPr>
        <p:spPr>
          <a:xfrm>
            <a:off x="1654628" y="2888343"/>
            <a:ext cx="8519886" cy="2062103"/>
          </a:xfrm>
          <a:prstGeom prst="rect">
            <a:avLst/>
          </a:prstGeom>
          <a:noFill/>
        </p:spPr>
        <p:txBody>
          <a:bodyPr wrap="square" rtlCol="0">
            <a:spAutoFit/>
          </a:bodyPr>
          <a:lstStyle/>
          <a:p>
            <a:r>
              <a:rPr lang="tr-TR" sz="3200" b="1" dirty="0" smtClean="0">
                <a:solidFill>
                  <a:schemeClr val="bg1"/>
                </a:solidFill>
              </a:rPr>
              <a:t>Güvenlik: 						</a:t>
            </a:r>
            <a:r>
              <a:rPr lang="tr-TR" sz="3200" dirty="0" smtClean="0">
                <a:solidFill>
                  <a:schemeClr val="bg1"/>
                </a:solidFill>
              </a:rPr>
              <a:t>SOAP</a:t>
            </a:r>
          </a:p>
          <a:p>
            <a:r>
              <a:rPr lang="tr-TR" sz="3200" b="1" dirty="0" smtClean="0">
                <a:solidFill>
                  <a:schemeClr val="bg1"/>
                </a:solidFill>
              </a:rPr>
              <a:t>Data </a:t>
            </a:r>
            <a:r>
              <a:rPr lang="tr-TR" sz="3200" b="1" dirty="0">
                <a:solidFill>
                  <a:schemeClr val="bg1"/>
                </a:solidFill>
              </a:rPr>
              <a:t>Yapısı: </a:t>
            </a:r>
            <a:r>
              <a:rPr lang="tr-TR" sz="3200" b="1" dirty="0" smtClean="0">
                <a:solidFill>
                  <a:schemeClr val="bg1"/>
                </a:solidFill>
              </a:rPr>
              <a:t>					</a:t>
            </a:r>
            <a:r>
              <a:rPr lang="tr-TR" sz="3200" dirty="0" smtClean="0">
                <a:solidFill>
                  <a:schemeClr val="bg1"/>
                </a:solidFill>
              </a:rPr>
              <a:t>REST </a:t>
            </a:r>
          </a:p>
          <a:p>
            <a:r>
              <a:rPr lang="tr-TR" sz="3200" b="1" dirty="0" smtClean="0">
                <a:solidFill>
                  <a:schemeClr val="bg1"/>
                </a:solidFill>
              </a:rPr>
              <a:t>Uygulama Hızı:				</a:t>
            </a:r>
            <a:r>
              <a:rPr lang="tr-TR" sz="3200" dirty="0" smtClean="0">
                <a:solidFill>
                  <a:schemeClr val="bg1"/>
                </a:solidFill>
              </a:rPr>
              <a:t>REST</a:t>
            </a:r>
          </a:p>
          <a:p>
            <a:r>
              <a:rPr lang="tr-TR" sz="3200" dirty="0" smtClean="0">
                <a:solidFill>
                  <a:schemeClr val="bg1"/>
                </a:solidFill>
              </a:rPr>
              <a:t>Destek</a:t>
            </a:r>
            <a:r>
              <a:rPr lang="tr-TR" sz="3200" dirty="0">
                <a:solidFill>
                  <a:schemeClr val="bg1"/>
                </a:solidFill>
              </a:rPr>
              <a:t>: </a:t>
            </a:r>
            <a:r>
              <a:rPr lang="tr-TR" sz="3200" dirty="0" smtClean="0">
                <a:solidFill>
                  <a:schemeClr val="bg1"/>
                </a:solidFill>
              </a:rPr>
              <a:t>							SOAP</a:t>
            </a:r>
            <a:endParaRPr lang="tr-TR" sz="3200" dirty="0">
              <a:solidFill>
                <a:schemeClr val="bg1"/>
              </a:solidFill>
            </a:endParaRPr>
          </a:p>
        </p:txBody>
      </p:sp>
      <p:pic>
        <p:nvPicPr>
          <p:cNvPr id="6146" name="Picture 2" descr="Image 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575" y="2614468"/>
            <a:ext cx="2257425"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729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ifference between REST API and SOAP API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05" y="1144134"/>
            <a:ext cx="6781800" cy="5198609"/>
          </a:xfrm>
          <a:prstGeom prst="rect">
            <a:avLst/>
          </a:prstGeom>
          <a:noFill/>
          <a:extLst>
            <a:ext uri="{909E8E84-426E-40DD-AFC4-6F175D3DCCD1}">
              <a14:hiddenFill xmlns:a14="http://schemas.microsoft.com/office/drawing/2010/main">
                <a:solidFill>
                  <a:srgbClr val="FFFFFF"/>
                </a:solidFill>
              </a14:hiddenFill>
            </a:ext>
          </a:extLst>
        </p:spPr>
      </p:pic>
      <p:pic>
        <p:nvPicPr>
          <p:cNvPr id="2" name="Resi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205" y="1509487"/>
            <a:ext cx="4674052" cy="4107542"/>
          </a:xfrm>
          <a:prstGeom prst="rect">
            <a:avLst/>
          </a:prstGeom>
        </p:spPr>
      </p:pic>
    </p:spTree>
    <p:extLst>
      <p:ext uri="{BB962C8B-B14F-4D97-AF65-F5344CB8AC3E}">
        <p14:creationId xmlns:p14="http://schemas.microsoft.com/office/powerpoint/2010/main" val="1990985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err="1" smtClean="0"/>
              <a:t>Api</a:t>
            </a:r>
            <a:r>
              <a:rPr lang="tr-TR" dirty="0" smtClean="0"/>
              <a:t> Örnekleri</a:t>
            </a:r>
            <a:endParaRPr lang="tr-TR" dirty="0"/>
          </a:p>
        </p:txBody>
      </p:sp>
      <p:sp>
        <p:nvSpPr>
          <p:cNvPr id="4" name="Metin kutusu 3"/>
          <p:cNvSpPr txBox="1"/>
          <p:nvPr/>
        </p:nvSpPr>
        <p:spPr>
          <a:xfrm>
            <a:off x="1773382" y="3186546"/>
            <a:ext cx="7832436" cy="2031325"/>
          </a:xfrm>
          <a:prstGeom prst="rect">
            <a:avLst/>
          </a:prstGeom>
          <a:noFill/>
        </p:spPr>
        <p:txBody>
          <a:bodyPr wrap="square" rtlCol="0">
            <a:spAutoFit/>
          </a:bodyPr>
          <a:lstStyle/>
          <a:p>
            <a:r>
              <a:rPr lang="tr-TR" b="1" dirty="0" err="1">
                <a:solidFill>
                  <a:schemeClr val="accent2"/>
                </a:solidFill>
              </a:rPr>
              <a:t>eBay</a:t>
            </a:r>
            <a:r>
              <a:rPr lang="tr-TR" b="1" dirty="0">
                <a:solidFill>
                  <a:schemeClr val="accent2"/>
                </a:solidFill>
              </a:rPr>
              <a:t> API:</a:t>
            </a:r>
            <a:r>
              <a:rPr lang="tr-TR" b="1" dirty="0">
                <a:solidFill>
                  <a:schemeClr val="bg1"/>
                </a:solidFill>
              </a:rPr>
              <a:t> </a:t>
            </a:r>
            <a:r>
              <a:rPr lang="tr-TR" dirty="0" err="1">
                <a:solidFill>
                  <a:schemeClr val="bg1"/>
                </a:solidFill>
              </a:rPr>
              <a:t>eBay’da</a:t>
            </a:r>
            <a:r>
              <a:rPr lang="tr-TR" dirty="0">
                <a:solidFill>
                  <a:schemeClr val="bg1"/>
                </a:solidFill>
              </a:rPr>
              <a:t> satılacak ürünleri tek tek elle girmek yerine, otomatik olarak yükleyebilirsiniz.</a:t>
            </a:r>
          </a:p>
          <a:p>
            <a:r>
              <a:rPr lang="tr-TR" b="1" dirty="0" err="1">
                <a:solidFill>
                  <a:schemeClr val="accent2"/>
                </a:solidFill>
              </a:rPr>
              <a:t>Stripe</a:t>
            </a:r>
            <a:r>
              <a:rPr lang="tr-TR" b="1" dirty="0">
                <a:solidFill>
                  <a:schemeClr val="accent2"/>
                </a:solidFill>
              </a:rPr>
              <a:t> API:</a:t>
            </a:r>
            <a:r>
              <a:rPr lang="tr-TR" dirty="0">
                <a:solidFill>
                  <a:schemeClr val="bg1"/>
                </a:solidFill>
              </a:rPr>
              <a:t> Web sitenizden yapacağınız satışlarda, kart bilgisi ve ödeme isteği </a:t>
            </a:r>
            <a:r>
              <a:rPr lang="tr-TR" dirty="0" err="1">
                <a:solidFill>
                  <a:schemeClr val="bg1"/>
                </a:solidFill>
              </a:rPr>
              <a:t>Stripe</a:t>
            </a:r>
            <a:r>
              <a:rPr lang="tr-TR" dirty="0">
                <a:solidFill>
                  <a:schemeClr val="bg1"/>
                </a:solidFill>
              </a:rPr>
              <a:t> </a:t>
            </a:r>
            <a:r>
              <a:rPr lang="tr-TR" dirty="0" err="1">
                <a:solidFill>
                  <a:schemeClr val="bg1"/>
                </a:solidFill>
              </a:rPr>
              <a:t>API’a</a:t>
            </a:r>
            <a:r>
              <a:rPr lang="tr-TR" dirty="0">
                <a:solidFill>
                  <a:schemeClr val="bg1"/>
                </a:solidFill>
              </a:rPr>
              <a:t> iletilir.</a:t>
            </a:r>
          </a:p>
          <a:p>
            <a:r>
              <a:rPr lang="tr-TR" b="1" dirty="0" err="1">
                <a:solidFill>
                  <a:schemeClr val="accent2"/>
                </a:solidFill>
              </a:rPr>
              <a:t>AccuWeather</a:t>
            </a:r>
            <a:r>
              <a:rPr lang="tr-TR" b="1" dirty="0">
                <a:solidFill>
                  <a:schemeClr val="accent2"/>
                </a:solidFill>
              </a:rPr>
              <a:t> API:</a:t>
            </a:r>
            <a:r>
              <a:rPr lang="tr-TR" dirty="0">
                <a:solidFill>
                  <a:schemeClr val="bg1"/>
                </a:solidFill>
              </a:rPr>
              <a:t> Sitenizde veya uygulamanızda hava durumu bilgisi göstermek isterseniz, bilgileri bu </a:t>
            </a:r>
            <a:r>
              <a:rPr lang="tr-TR" dirty="0" err="1">
                <a:solidFill>
                  <a:schemeClr val="bg1"/>
                </a:solidFill>
              </a:rPr>
              <a:t>API’dan</a:t>
            </a:r>
            <a:r>
              <a:rPr lang="tr-TR" dirty="0">
                <a:solidFill>
                  <a:schemeClr val="bg1"/>
                </a:solidFill>
              </a:rPr>
              <a:t> otomatik olarak alabilirsiniz.</a:t>
            </a:r>
          </a:p>
        </p:txBody>
      </p:sp>
    </p:spTree>
    <p:extLst>
      <p:ext uri="{BB962C8B-B14F-4D97-AF65-F5344CB8AC3E}">
        <p14:creationId xmlns:p14="http://schemas.microsoft.com/office/powerpoint/2010/main" val="4088880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a:t>WEBSERVICE ?</a:t>
            </a:r>
          </a:p>
        </p:txBody>
      </p:sp>
      <p:sp>
        <p:nvSpPr>
          <p:cNvPr id="4" name="Metin kutusu 3"/>
          <p:cNvSpPr txBox="1"/>
          <p:nvPr/>
        </p:nvSpPr>
        <p:spPr>
          <a:xfrm>
            <a:off x="1773382" y="3777673"/>
            <a:ext cx="7832436" cy="646331"/>
          </a:xfrm>
          <a:prstGeom prst="rect">
            <a:avLst/>
          </a:prstGeom>
          <a:noFill/>
        </p:spPr>
        <p:txBody>
          <a:bodyPr wrap="square" rtlCol="0">
            <a:spAutoFit/>
          </a:bodyPr>
          <a:lstStyle/>
          <a:p>
            <a:r>
              <a:rPr lang="tr-TR" dirty="0">
                <a:solidFill>
                  <a:schemeClr val="bg1"/>
                </a:solidFill>
              </a:rPr>
              <a:t>Verilerimizi web sayfası dışında tüm cihazlara göndermek istediğimizde devreye girer. </a:t>
            </a:r>
          </a:p>
        </p:txBody>
      </p:sp>
    </p:spTree>
    <p:extLst>
      <p:ext uri="{BB962C8B-B14F-4D97-AF65-F5344CB8AC3E}">
        <p14:creationId xmlns:p14="http://schemas.microsoft.com/office/powerpoint/2010/main" val="455600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smtClean="0"/>
              <a:t>API</a:t>
            </a:r>
            <a:r>
              <a:rPr lang="tr-TR" dirty="0"/>
              <a:t>(Application Programming </a:t>
            </a:r>
            <a:r>
              <a:rPr lang="tr-TR" dirty="0" err="1"/>
              <a:t>Interface</a:t>
            </a:r>
            <a:r>
              <a:rPr lang="tr-TR" dirty="0"/>
              <a:t>)</a:t>
            </a:r>
          </a:p>
        </p:txBody>
      </p:sp>
      <p:sp>
        <p:nvSpPr>
          <p:cNvPr id="3" name="Alt Başlık 2"/>
          <p:cNvSpPr>
            <a:spLocks noGrp="1"/>
          </p:cNvSpPr>
          <p:nvPr>
            <p:ph type="subTitle" idx="1"/>
          </p:nvPr>
        </p:nvSpPr>
        <p:spPr>
          <a:xfrm>
            <a:off x="1524410" y="2569889"/>
            <a:ext cx="8825658" cy="861420"/>
          </a:xfrm>
        </p:spPr>
        <p:txBody>
          <a:bodyPr/>
          <a:lstStyle/>
          <a:p>
            <a:r>
              <a:rPr lang="tr-TR" dirty="0" smtClean="0"/>
              <a:t>Uygulama programlama </a:t>
            </a:r>
            <a:r>
              <a:rPr lang="tr-TR" dirty="0" err="1" smtClean="0"/>
              <a:t>arayüzü</a:t>
            </a:r>
            <a:endParaRPr lang="tr-TR" dirty="0"/>
          </a:p>
        </p:txBody>
      </p:sp>
      <p:sp>
        <p:nvSpPr>
          <p:cNvPr id="4" name="Metin kutusu 3"/>
          <p:cNvSpPr txBox="1"/>
          <p:nvPr/>
        </p:nvSpPr>
        <p:spPr>
          <a:xfrm>
            <a:off x="1773382" y="3777673"/>
            <a:ext cx="7832436" cy="923330"/>
          </a:xfrm>
          <a:prstGeom prst="rect">
            <a:avLst/>
          </a:prstGeom>
          <a:noFill/>
        </p:spPr>
        <p:txBody>
          <a:bodyPr wrap="square" rtlCol="0">
            <a:spAutoFit/>
          </a:bodyPr>
          <a:lstStyle/>
          <a:p>
            <a:r>
              <a:rPr lang="tr-TR" dirty="0" smtClean="0">
                <a:solidFill>
                  <a:schemeClr val="bg1"/>
                </a:solidFill>
              </a:rPr>
              <a:t>Bir uygulamanın işlevlerine dışarıdan veya uzaktan erişilip bu işlevlerin kullanılmasını sağlayan </a:t>
            </a:r>
            <a:r>
              <a:rPr lang="tr-TR" dirty="0" err="1" smtClean="0">
                <a:solidFill>
                  <a:schemeClr val="bg1"/>
                </a:solidFill>
              </a:rPr>
              <a:t>arayüzdür</a:t>
            </a:r>
            <a:r>
              <a:rPr lang="tr-TR" dirty="0" smtClean="0">
                <a:solidFill>
                  <a:schemeClr val="bg1"/>
                </a:solidFill>
              </a:rPr>
              <a:t>. Diğer bir deyişle </a:t>
            </a:r>
            <a:r>
              <a:rPr lang="tr-TR" dirty="0" err="1" smtClean="0">
                <a:solidFill>
                  <a:schemeClr val="bg1"/>
                </a:solidFill>
              </a:rPr>
              <a:t>veritabanlarına</a:t>
            </a:r>
            <a:r>
              <a:rPr lang="tr-TR" dirty="0" smtClean="0">
                <a:solidFill>
                  <a:schemeClr val="bg1"/>
                </a:solidFill>
              </a:rPr>
              <a:t> erişmek veya </a:t>
            </a:r>
            <a:r>
              <a:rPr lang="tr-TR" dirty="0" err="1" smtClean="0">
                <a:solidFill>
                  <a:schemeClr val="bg1"/>
                </a:solidFill>
              </a:rPr>
              <a:t>veritabanlarından</a:t>
            </a:r>
            <a:r>
              <a:rPr lang="tr-TR" dirty="0" smtClean="0">
                <a:solidFill>
                  <a:schemeClr val="bg1"/>
                </a:solidFill>
              </a:rPr>
              <a:t> veri gelmesini sağlar.</a:t>
            </a:r>
            <a:endParaRPr lang="tr-TR" dirty="0">
              <a:solidFill>
                <a:schemeClr val="bg1"/>
              </a:solidFill>
            </a:endParaRPr>
          </a:p>
        </p:txBody>
      </p:sp>
    </p:spTree>
    <p:extLst>
      <p:ext uri="{BB962C8B-B14F-4D97-AF65-F5344CB8AC3E}">
        <p14:creationId xmlns:p14="http://schemas.microsoft.com/office/powerpoint/2010/main" val="84517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tful-vs-so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11" y="-33894"/>
            <a:ext cx="11242097" cy="6891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57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smtClean="0"/>
              <a:t>REST</a:t>
            </a:r>
            <a:endParaRPr lang="tr-TR" dirty="0"/>
          </a:p>
        </p:txBody>
      </p:sp>
      <p:sp>
        <p:nvSpPr>
          <p:cNvPr id="4" name="Metin kutusu 3"/>
          <p:cNvSpPr txBox="1"/>
          <p:nvPr/>
        </p:nvSpPr>
        <p:spPr>
          <a:xfrm>
            <a:off x="1450109" y="2512292"/>
            <a:ext cx="7832436" cy="369332"/>
          </a:xfrm>
          <a:prstGeom prst="rect">
            <a:avLst/>
          </a:prstGeom>
          <a:noFill/>
        </p:spPr>
        <p:txBody>
          <a:bodyPr wrap="square" rtlCol="0">
            <a:spAutoFit/>
          </a:bodyPr>
          <a:lstStyle/>
          <a:p>
            <a:r>
              <a:rPr lang="tr-TR" dirty="0" err="1" smtClean="0">
                <a:solidFill>
                  <a:schemeClr val="bg1"/>
                </a:solidFill>
              </a:rPr>
              <a:t>Representational</a:t>
            </a:r>
            <a:r>
              <a:rPr lang="tr-TR" dirty="0" smtClean="0">
                <a:solidFill>
                  <a:schemeClr val="bg1"/>
                </a:solidFill>
              </a:rPr>
              <a:t> </a:t>
            </a:r>
            <a:r>
              <a:rPr lang="tr-TR" dirty="0" err="1" smtClean="0">
                <a:solidFill>
                  <a:schemeClr val="bg1"/>
                </a:solidFill>
              </a:rPr>
              <a:t>State</a:t>
            </a:r>
            <a:r>
              <a:rPr lang="tr-TR" dirty="0" smtClean="0">
                <a:solidFill>
                  <a:schemeClr val="bg1"/>
                </a:solidFill>
              </a:rPr>
              <a:t> Transfer (</a:t>
            </a:r>
            <a:r>
              <a:rPr lang="tr-TR" dirty="0">
                <a:solidFill>
                  <a:schemeClr val="bg1"/>
                </a:solidFill>
              </a:rPr>
              <a:t>XML, JSON, HTML, TEXT</a:t>
            </a:r>
            <a:r>
              <a:rPr lang="tr-TR" dirty="0" smtClean="0">
                <a:solidFill>
                  <a:schemeClr val="bg1"/>
                </a:solidFill>
              </a:rPr>
              <a:t>)</a:t>
            </a:r>
            <a:endParaRPr lang="tr-TR" dirty="0">
              <a:solidFill>
                <a:schemeClr val="bg1"/>
              </a:solidFill>
            </a:endParaRPr>
          </a:p>
        </p:txBody>
      </p:sp>
      <p:sp>
        <p:nvSpPr>
          <p:cNvPr id="5" name="Metin kutusu 4"/>
          <p:cNvSpPr txBox="1"/>
          <p:nvPr/>
        </p:nvSpPr>
        <p:spPr>
          <a:xfrm>
            <a:off x="1690255" y="3611419"/>
            <a:ext cx="8765309" cy="1477328"/>
          </a:xfrm>
          <a:prstGeom prst="rect">
            <a:avLst/>
          </a:prstGeom>
          <a:noFill/>
        </p:spPr>
        <p:txBody>
          <a:bodyPr wrap="square" rtlCol="0">
            <a:spAutoFit/>
          </a:bodyPr>
          <a:lstStyle/>
          <a:p>
            <a:r>
              <a:rPr lang="tr-TR" dirty="0" smtClean="0">
                <a:solidFill>
                  <a:schemeClr val="bg1"/>
                </a:solidFill>
              </a:rPr>
              <a:t>Platform </a:t>
            </a:r>
            <a:r>
              <a:rPr lang="tr-TR" dirty="0">
                <a:solidFill>
                  <a:schemeClr val="bg1"/>
                </a:solidFill>
              </a:rPr>
              <a:t>bağımsızlar. (</a:t>
            </a:r>
            <a:r>
              <a:rPr lang="tr-TR" dirty="0" err="1">
                <a:solidFill>
                  <a:schemeClr val="bg1"/>
                </a:solidFill>
              </a:rPr>
              <a:t>Client’ın</a:t>
            </a:r>
            <a:r>
              <a:rPr lang="tr-TR" dirty="0">
                <a:solidFill>
                  <a:schemeClr val="bg1"/>
                </a:solidFill>
              </a:rPr>
              <a:t> Windows, </a:t>
            </a:r>
            <a:r>
              <a:rPr lang="tr-TR" dirty="0" err="1">
                <a:solidFill>
                  <a:schemeClr val="bg1"/>
                </a:solidFill>
              </a:rPr>
              <a:t>Server’ın</a:t>
            </a:r>
            <a:r>
              <a:rPr lang="tr-TR" dirty="0">
                <a:solidFill>
                  <a:schemeClr val="bg1"/>
                </a:solidFill>
              </a:rPr>
              <a:t> Linux olmasının hiç bir önemi yok</a:t>
            </a:r>
            <a:r>
              <a:rPr lang="tr-TR" dirty="0" smtClean="0">
                <a:solidFill>
                  <a:schemeClr val="bg1"/>
                </a:solidFill>
              </a:rPr>
              <a:t>).</a:t>
            </a:r>
            <a:endParaRPr lang="tr-TR" dirty="0">
              <a:solidFill>
                <a:schemeClr val="bg1"/>
              </a:solidFill>
            </a:endParaRPr>
          </a:p>
          <a:p>
            <a:r>
              <a:rPr lang="tr-TR" dirty="0">
                <a:solidFill>
                  <a:schemeClr val="bg1"/>
                </a:solidFill>
              </a:rPr>
              <a:t>Dil </a:t>
            </a:r>
            <a:r>
              <a:rPr lang="tr-TR" dirty="0" smtClean="0">
                <a:solidFill>
                  <a:schemeClr val="bg1"/>
                </a:solidFill>
              </a:rPr>
              <a:t>bağımsızlar.</a:t>
            </a:r>
            <a:endParaRPr lang="tr-TR" dirty="0">
              <a:solidFill>
                <a:schemeClr val="bg1"/>
              </a:solidFill>
            </a:endParaRPr>
          </a:p>
          <a:p>
            <a:r>
              <a:rPr lang="tr-TR" dirty="0">
                <a:solidFill>
                  <a:schemeClr val="bg1"/>
                </a:solidFill>
              </a:rPr>
              <a:t>HTTP üzerinden çalışıyorlar.</a:t>
            </a:r>
          </a:p>
          <a:p>
            <a:r>
              <a:rPr lang="tr-TR" dirty="0">
                <a:solidFill>
                  <a:schemeClr val="bg1"/>
                </a:solidFill>
              </a:rPr>
              <a:t>Esnekler ve çok kolay genişletilebilirler.</a:t>
            </a: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897" y="4350083"/>
            <a:ext cx="3933333" cy="1628571"/>
          </a:xfrm>
          <a:prstGeom prst="rect">
            <a:avLst/>
          </a:prstGeom>
        </p:spPr>
      </p:pic>
    </p:spTree>
    <p:extLst>
      <p:ext uri="{BB962C8B-B14F-4D97-AF65-F5344CB8AC3E}">
        <p14:creationId xmlns:p14="http://schemas.microsoft.com/office/powerpoint/2010/main" val="2653630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smtClean="0"/>
              <a:t>REST</a:t>
            </a:r>
            <a:endParaRPr lang="tr-TR" dirty="0"/>
          </a:p>
        </p:txBody>
      </p:sp>
      <p:sp>
        <p:nvSpPr>
          <p:cNvPr id="6" name="Metin kutusu 5"/>
          <p:cNvSpPr txBox="1"/>
          <p:nvPr/>
        </p:nvSpPr>
        <p:spPr>
          <a:xfrm>
            <a:off x="1791855" y="2770909"/>
            <a:ext cx="7546109" cy="2308324"/>
          </a:xfrm>
          <a:prstGeom prst="rect">
            <a:avLst/>
          </a:prstGeom>
          <a:noFill/>
        </p:spPr>
        <p:txBody>
          <a:bodyPr wrap="square" rtlCol="0">
            <a:spAutoFit/>
          </a:bodyPr>
          <a:lstStyle/>
          <a:p>
            <a:r>
              <a:rPr lang="tr-TR" b="1" dirty="0">
                <a:solidFill>
                  <a:schemeClr val="bg1"/>
                </a:solidFill>
              </a:rPr>
              <a:t>GET: </a:t>
            </a:r>
            <a:r>
              <a:rPr lang="tr-TR" dirty="0">
                <a:solidFill>
                  <a:schemeClr val="bg1"/>
                </a:solidFill>
              </a:rPr>
              <a:t>Veri çekmek için kullanılır.</a:t>
            </a:r>
          </a:p>
          <a:p>
            <a:r>
              <a:rPr lang="tr-TR" b="1" dirty="0" err="1">
                <a:solidFill>
                  <a:schemeClr val="bg1"/>
                </a:solidFill>
              </a:rPr>
              <a:t>POST</a:t>
            </a:r>
            <a:r>
              <a:rPr lang="tr-TR" dirty="0" err="1">
                <a:solidFill>
                  <a:schemeClr val="bg1"/>
                </a:solidFill>
              </a:rPr>
              <a:t>:Yeni</a:t>
            </a:r>
            <a:r>
              <a:rPr lang="tr-TR" dirty="0">
                <a:solidFill>
                  <a:schemeClr val="bg1"/>
                </a:solidFill>
              </a:rPr>
              <a:t> bir kayıt oluşturmak için kullanılır.</a:t>
            </a:r>
          </a:p>
          <a:p>
            <a:r>
              <a:rPr lang="tr-TR" b="1" dirty="0">
                <a:solidFill>
                  <a:schemeClr val="bg1"/>
                </a:solidFill>
              </a:rPr>
              <a:t>PUT:</a:t>
            </a:r>
            <a:r>
              <a:rPr lang="tr-TR" dirty="0">
                <a:solidFill>
                  <a:schemeClr val="bg1"/>
                </a:solidFill>
              </a:rPr>
              <a:t> </a:t>
            </a:r>
            <a:r>
              <a:rPr lang="tr-TR" dirty="0" err="1">
                <a:solidFill>
                  <a:schemeClr val="bg1"/>
                </a:solidFill>
              </a:rPr>
              <a:t>Varolan</a:t>
            </a:r>
            <a:r>
              <a:rPr lang="tr-TR" dirty="0">
                <a:solidFill>
                  <a:schemeClr val="bg1"/>
                </a:solidFill>
              </a:rPr>
              <a:t> bir </a:t>
            </a:r>
            <a:r>
              <a:rPr lang="tr-TR" dirty="0" err="1">
                <a:solidFill>
                  <a:schemeClr val="bg1"/>
                </a:solidFill>
              </a:rPr>
              <a:t>kayıtı</a:t>
            </a:r>
            <a:r>
              <a:rPr lang="tr-TR" dirty="0">
                <a:solidFill>
                  <a:schemeClr val="bg1"/>
                </a:solidFill>
              </a:rPr>
              <a:t> güncellemek için kullanılır.</a:t>
            </a:r>
          </a:p>
          <a:p>
            <a:r>
              <a:rPr lang="tr-TR" b="1" dirty="0">
                <a:solidFill>
                  <a:schemeClr val="bg1"/>
                </a:solidFill>
              </a:rPr>
              <a:t>PATCH:</a:t>
            </a:r>
            <a:r>
              <a:rPr lang="tr-TR" dirty="0">
                <a:solidFill>
                  <a:schemeClr val="bg1"/>
                </a:solidFill>
              </a:rPr>
              <a:t> </a:t>
            </a:r>
            <a:r>
              <a:rPr lang="tr-TR" dirty="0" err="1">
                <a:solidFill>
                  <a:schemeClr val="bg1"/>
                </a:solidFill>
              </a:rPr>
              <a:t>Varolan</a:t>
            </a:r>
            <a:r>
              <a:rPr lang="tr-TR" dirty="0">
                <a:solidFill>
                  <a:schemeClr val="bg1"/>
                </a:solidFill>
              </a:rPr>
              <a:t> bir kayıtta belirli bir parça üzerinde güncelleme yapılacaksa kullanılabilir. Bu işlem istek yerine tüm güncellemeler için PUT kullanımı da yaygındır.</a:t>
            </a:r>
          </a:p>
          <a:p>
            <a:r>
              <a:rPr lang="tr-TR" b="1" dirty="0">
                <a:solidFill>
                  <a:schemeClr val="bg1"/>
                </a:solidFill>
              </a:rPr>
              <a:t>DELETE:</a:t>
            </a:r>
            <a:r>
              <a:rPr lang="tr-TR" dirty="0">
                <a:solidFill>
                  <a:schemeClr val="bg1"/>
                </a:solidFill>
              </a:rPr>
              <a:t> </a:t>
            </a:r>
            <a:r>
              <a:rPr lang="tr-TR" dirty="0" err="1">
                <a:solidFill>
                  <a:schemeClr val="bg1"/>
                </a:solidFill>
              </a:rPr>
              <a:t>Varolan</a:t>
            </a:r>
            <a:r>
              <a:rPr lang="tr-TR" dirty="0">
                <a:solidFill>
                  <a:schemeClr val="bg1"/>
                </a:solidFill>
              </a:rPr>
              <a:t> bir </a:t>
            </a:r>
            <a:r>
              <a:rPr lang="tr-TR" dirty="0" err="1">
                <a:solidFill>
                  <a:schemeClr val="bg1"/>
                </a:solidFill>
              </a:rPr>
              <a:t>kayıtı</a:t>
            </a:r>
            <a:r>
              <a:rPr lang="tr-TR" dirty="0">
                <a:solidFill>
                  <a:schemeClr val="bg1"/>
                </a:solidFill>
              </a:rPr>
              <a:t> silmek için kullanılır.</a:t>
            </a:r>
          </a:p>
          <a:p>
            <a:endParaRPr lang="tr-TR" dirty="0"/>
          </a:p>
        </p:txBody>
      </p:sp>
    </p:spTree>
    <p:extLst>
      <p:ext uri="{BB962C8B-B14F-4D97-AF65-F5344CB8AC3E}">
        <p14:creationId xmlns:p14="http://schemas.microsoft.com/office/powerpoint/2010/main" val="2481512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smtClean="0"/>
              <a:t>REST</a:t>
            </a:r>
            <a:endParaRPr lang="tr-TR" dirty="0"/>
          </a:p>
        </p:txBody>
      </p:sp>
      <p:sp>
        <p:nvSpPr>
          <p:cNvPr id="6" name="Metin kutusu 5"/>
          <p:cNvSpPr txBox="1"/>
          <p:nvPr/>
        </p:nvSpPr>
        <p:spPr>
          <a:xfrm>
            <a:off x="1791855" y="2770909"/>
            <a:ext cx="7546109" cy="2862322"/>
          </a:xfrm>
          <a:prstGeom prst="rect">
            <a:avLst/>
          </a:prstGeom>
          <a:noFill/>
        </p:spPr>
        <p:txBody>
          <a:bodyPr wrap="square" rtlCol="0">
            <a:spAutoFit/>
          </a:bodyPr>
          <a:lstStyle/>
          <a:p>
            <a:r>
              <a:rPr lang="tr-TR" b="1" dirty="0">
                <a:solidFill>
                  <a:schemeClr val="bg1"/>
                </a:solidFill>
              </a:rPr>
              <a:t>1xx – Bilgi </a:t>
            </a:r>
            <a:r>
              <a:rPr lang="tr-TR" b="1" dirty="0" smtClean="0">
                <a:solidFill>
                  <a:schemeClr val="bg1"/>
                </a:solidFill>
              </a:rPr>
              <a:t>Mesajları</a:t>
            </a:r>
          </a:p>
          <a:p>
            <a:r>
              <a:rPr lang="tr-TR" dirty="0">
                <a:solidFill>
                  <a:schemeClr val="bg1"/>
                </a:solidFill>
              </a:rPr>
              <a:t/>
            </a:r>
            <a:br>
              <a:rPr lang="tr-TR" dirty="0">
                <a:solidFill>
                  <a:schemeClr val="bg1"/>
                </a:solidFill>
              </a:rPr>
            </a:br>
            <a:r>
              <a:rPr lang="tr-TR" b="1" dirty="0" smtClean="0">
                <a:solidFill>
                  <a:schemeClr val="bg1"/>
                </a:solidFill>
              </a:rPr>
              <a:t>2xx – Başarılı Mesajları</a:t>
            </a:r>
            <a:r>
              <a:rPr lang="tr-TR" dirty="0" smtClean="0">
                <a:solidFill>
                  <a:schemeClr val="bg1"/>
                </a:solidFill>
              </a:rPr>
              <a:t/>
            </a:r>
            <a:br>
              <a:rPr lang="tr-TR" dirty="0" smtClean="0">
                <a:solidFill>
                  <a:schemeClr val="bg1"/>
                </a:solidFill>
              </a:rPr>
            </a:br>
            <a:r>
              <a:rPr lang="tr-TR" dirty="0" smtClean="0">
                <a:solidFill>
                  <a:schemeClr val="bg1"/>
                </a:solidFill>
              </a:rPr>
              <a:t> </a:t>
            </a:r>
            <a:br>
              <a:rPr lang="tr-TR" dirty="0" smtClean="0">
                <a:solidFill>
                  <a:schemeClr val="bg1"/>
                </a:solidFill>
              </a:rPr>
            </a:br>
            <a:r>
              <a:rPr lang="tr-TR" b="1" dirty="0" smtClean="0">
                <a:solidFill>
                  <a:schemeClr val="bg1"/>
                </a:solidFill>
              </a:rPr>
              <a:t>3xx – Yönlendirme Mesajları</a:t>
            </a:r>
            <a:r>
              <a:rPr lang="tr-TR" dirty="0" smtClean="0">
                <a:solidFill>
                  <a:schemeClr val="bg1"/>
                </a:solidFill>
              </a:rPr>
              <a:t/>
            </a:r>
            <a:br>
              <a:rPr lang="tr-TR" dirty="0" smtClean="0">
                <a:solidFill>
                  <a:schemeClr val="bg1"/>
                </a:solidFill>
              </a:rPr>
            </a:br>
            <a:r>
              <a:rPr lang="tr-TR" dirty="0" smtClean="0">
                <a:solidFill>
                  <a:schemeClr val="bg1"/>
                </a:solidFill>
              </a:rPr>
              <a:t>     </a:t>
            </a:r>
            <a:br>
              <a:rPr lang="tr-TR" dirty="0" smtClean="0">
                <a:solidFill>
                  <a:schemeClr val="bg1"/>
                </a:solidFill>
              </a:rPr>
            </a:br>
            <a:r>
              <a:rPr lang="tr-TR" b="1" dirty="0" smtClean="0">
                <a:solidFill>
                  <a:schemeClr val="bg1"/>
                </a:solidFill>
              </a:rPr>
              <a:t>4xx – Client(istekte bulunan cihaz/kişi) Hata Mesajları</a:t>
            </a:r>
            <a:r>
              <a:rPr lang="tr-TR" dirty="0" smtClean="0">
                <a:solidFill>
                  <a:schemeClr val="bg1"/>
                </a:solidFill>
              </a:rPr>
              <a:t/>
            </a:r>
            <a:br>
              <a:rPr lang="tr-TR" dirty="0" smtClean="0">
                <a:solidFill>
                  <a:schemeClr val="bg1"/>
                </a:solidFill>
              </a:rPr>
            </a:br>
            <a:r>
              <a:rPr lang="tr-TR" dirty="0" smtClean="0">
                <a:solidFill>
                  <a:schemeClr val="bg1"/>
                </a:solidFill>
              </a:rPr>
              <a:t>   </a:t>
            </a:r>
            <a:br>
              <a:rPr lang="tr-TR" dirty="0" smtClean="0">
                <a:solidFill>
                  <a:schemeClr val="bg1"/>
                </a:solidFill>
              </a:rPr>
            </a:br>
            <a:r>
              <a:rPr lang="tr-TR" b="1" dirty="0" smtClean="0">
                <a:solidFill>
                  <a:schemeClr val="bg1"/>
                </a:solidFill>
              </a:rPr>
              <a:t>5xx – Sunucu(server) Hata Mesajları</a:t>
            </a:r>
            <a:r>
              <a:rPr lang="tr-TR" dirty="0" smtClean="0">
                <a:solidFill>
                  <a:schemeClr val="bg1"/>
                </a:solidFill>
              </a:rPr>
              <a:t/>
            </a:r>
            <a:br>
              <a:rPr lang="tr-TR" dirty="0" smtClean="0">
                <a:solidFill>
                  <a:schemeClr val="bg1"/>
                </a:solidFill>
              </a:rPr>
            </a:br>
            <a:r>
              <a:rPr lang="tr-TR" b="1" dirty="0" smtClean="0">
                <a:solidFill>
                  <a:schemeClr val="bg1"/>
                </a:solidFill>
              </a:rPr>
              <a:t>     </a:t>
            </a:r>
            <a:endParaRPr lang="tr-TR" dirty="0">
              <a:solidFill>
                <a:schemeClr val="bg1"/>
              </a:solidFill>
            </a:endParaRPr>
          </a:p>
        </p:txBody>
      </p:sp>
    </p:spTree>
    <p:extLst>
      <p:ext uri="{BB962C8B-B14F-4D97-AF65-F5344CB8AC3E}">
        <p14:creationId xmlns:p14="http://schemas.microsoft.com/office/powerpoint/2010/main" val="2164916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smtClean="0"/>
              <a:t>REST</a:t>
            </a:r>
            <a:endParaRPr lang="tr-TR" dirty="0"/>
          </a:p>
        </p:txBody>
      </p:sp>
      <p:sp>
        <p:nvSpPr>
          <p:cNvPr id="4" name="Metin kutusu 3"/>
          <p:cNvSpPr txBox="1"/>
          <p:nvPr/>
        </p:nvSpPr>
        <p:spPr>
          <a:xfrm>
            <a:off x="1450109" y="2512292"/>
            <a:ext cx="7832436" cy="369332"/>
          </a:xfrm>
          <a:prstGeom prst="rect">
            <a:avLst/>
          </a:prstGeom>
          <a:noFill/>
        </p:spPr>
        <p:txBody>
          <a:bodyPr wrap="square" rtlCol="0">
            <a:spAutoFit/>
          </a:bodyPr>
          <a:lstStyle/>
          <a:p>
            <a:r>
              <a:rPr lang="tr-TR" dirty="0" err="1" smtClean="0">
                <a:solidFill>
                  <a:schemeClr val="bg1"/>
                </a:solidFill>
              </a:rPr>
              <a:t>Representational</a:t>
            </a:r>
            <a:r>
              <a:rPr lang="tr-TR" dirty="0" smtClean="0">
                <a:solidFill>
                  <a:schemeClr val="bg1"/>
                </a:solidFill>
              </a:rPr>
              <a:t> </a:t>
            </a:r>
            <a:r>
              <a:rPr lang="tr-TR" dirty="0" err="1" smtClean="0">
                <a:solidFill>
                  <a:schemeClr val="bg1"/>
                </a:solidFill>
              </a:rPr>
              <a:t>State</a:t>
            </a:r>
            <a:r>
              <a:rPr lang="tr-TR" dirty="0" smtClean="0">
                <a:solidFill>
                  <a:schemeClr val="bg1"/>
                </a:solidFill>
              </a:rPr>
              <a:t> Transfer</a:t>
            </a:r>
            <a:endParaRPr lang="tr-TR" dirty="0">
              <a:solidFill>
                <a:schemeClr val="bg1"/>
              </a:solidFill>
            </a:endParaRPr>
          </a:p>
        </p:txBody>
      </p:sp>
      <p:sp>
        <p:nvSpPr>
          <p:cNvPr id="5" name="Metin kutusu 4"/>
          <p:cNvSpPr txBox="1"/>
          <p:nvPr/>
        </p:nvSpPr>
        <p:spPr>
          <a:xfrm>
            <a:off x="1639454" y="3006316"/>
            <a:ext cx="8765309" cy="2862322"/>
          </a:xfrm>
          <a:prstGeom prst="rect">
            <a:avLst/>
          </a:prstGeom>
          <a:noFill/>
        </p:spPr>
        <p:txBody>
          <a:bodyPr wrap="square" rtlCol="0">
            <a:spAutoFit/>
          </a:bodyPr>
          <a:lstStyle/>
          <a:p>
            <a:r>
              <a:rPr lang="tr-TR" b="1" u="sng" dirty="0" smtClean="0">
                <a:solidFill>
                  <a:schemeClr val="bg1"/>
                </a:solidFill>
              </a:rPr>
              <a:t>1.Stateless : </a:t>
            </a:r>
            <a:r>
              <a:rPr lang="tr-TR" dirty="0" smtClean="0">
                <a:solidFill>
                  <a:schemeClr val="bg1"/>
                </a:solidFill>
              </a:rPr>
              <a:t>Server </a:t>
            </a:r>
            <a:r>
              <a:rPr lang="tr-TR" dirty="0" err="1" smtClean="0">
                <a:solidFill>
                  <a:schemeClr val="bg1"/>
                </a:solidFill>
              </a:rPr>
              <a:t>client</a:t>
            </a:r>
            <a:r>
              <a:rPr lang="tr-TR" dirty="0" smtClean="0">
                <a:solidFill>
                  <a:schemeClr val="bg1"/>
                </a:solidFill>
              </a:rPr>
              <a:t> </a:t>
            </a:r>
            <a:r>
              <a:rPr lang="tr-TR" dirty="0" err="1" smtClean="0">
                <a:solidFill>
                  <a:schemeClr val="bg1"/>
                </a:solidFill>
              </a:rPr>
              <a:t>sessionları</a:t>
            </a:r>
            <a:r>
              <a:rPr lang="tr-TR" dirty="0" smtClean="0">
                <a:solidFill>
                  <a:schemeClr val="bg1"/>
                </a:solidFill>
              </a:rPr>
              <a:t> tutmaz. Her isteğe cevap verir. (</a:t>
            </a:r>
            <a:r>
              <a:rPr lang="tr-TR" dirty="0" err="1" smtClean="0">
                <a:solidFill>
                  <a:schemeClr val="bg1"/>
                </a:solidFill>
              </a:rPr>
              <a:t>Token</a:t>
            </a:r>
            <a:r>
              <a:rPr lang="tr-TR" dirty="0" smtClean="0">
                <a:solidFill>
                  <a:schemeClr val="bg1"/>
                </a:solidFill>
              </a:rPr>
              <a:t>)</a:t>
            </a:r>
          </a:p>
          <a:p>
            <a:r>
              <a:rPr lang="tr-TR" b="1" u="sng" dirty="0" smtClean="0">
                <a:solidFill>
                  <a:schemeClr val="bg1"/>
                </a:solidFill>
              </a:rPr>
              <a:t>2.Uniform </a:t>
            </a:r>
            <a:r>
              <a:rPr lang="tr-TR" b="1" u="sng" dirty="0" err="1" smtClean="0">
                <a:solidFill>
                  <a:schemeClr val="bg1"/>
                </a:solidFill>
              </a:rPr>
              <a:t>Interface</a:t>
            </a:r>
            <a:r>
              <a:rPr lang="tr-TR" b="1" u="sng" dirty="0" smtClean="0">
                <a:solidFill>
                  <a:schemeClr val="bg1"/>
                </a:solidFill>
              </a:rPr>
              <a:t> :</a:t>
            </a:r>
            <a:r>
              <a:rPr lang="tr-TR" dirty="0" smtClean="0">
                <a:solidFill>
                  <a:schemeClr val="bg1"/>
                </a:solidFill>
              </a:rPr>
              <a:t>Sunucu ile istemci arasında ortak bir </a:t>
            </a:r>
            <a:r>
              <a:rPr lang="tr-TR" dirty="0" err="1" smtClean="0">
                <a:solidFill>
                  <a:schemeClr val="bg1"/>
                </a:solidFill>
              </a:rPr>
              <a:t>arayüz</a:t>
            </a:r>
            <a:r>
              <a:rPr lang="tr-TR" dirty="0" smtClean="0">
                <a:solidFill>
                  <a:schemeClr val="bg1"/>
                </a:solidFill>
              </a:rPr>
              <a:t> ile </a:t>
            </a:r>
            <a:r>
              <a:rPr lang="tr-TR" dirty="0" err="1" smtClean="0">
                <a:solidFill>
                  <a:schemeClr val="bg1"/>
                </a:solidFill>
              </a:rPr>
              <a:t>birbilerinden</a:t>
            </a:r>
            <a:r>
              <a:rPr lang="tr-TR" dirty="0" smtClean="0">
                <a:solidFill>
                  <a:schemeClr val="bg1"/>
                </a:solidFill>
              </a:rPr>
              <a:t> bağımsız bir şekilde geliştirilebilirler.</a:t>
            </a:r>
          </a:p>
          <a:p>
            <a:r>
              <a:rPr lang="tr-TR" b="1" u="sng" dirty="0" smtClean="0">
                <a:solidFill>
                  <a:schemeClr val="bg1"/>
                </a:solidFill>
              </a:rPr>
              <a:t>3.Cacheable: </a:t>
            </a:r>
            <a:r>
              <a:rPr lang="tr-TR" dirty="0" smtClean="0">
                <a:solidFill>
                  <a:schemeClr val="bg1"/>
                </a:solidFill>
              </a:rPr>
              <a:t>Veriler önce </a:t>
            </a:r>
            <a:r>
              <a:rPr lang="tr-TR" dirty="0" err="1" smtClean="0">
                <a:solidFill>
                  <a:schemeClr val="bg1"/>
                </a:solidFill>
              </a:rPr>
              <a:t>veritabanından</a:t>
            </a:r>
            <a:r>
              <a:rPr lang="tr-TR" dirty="0" smtClean="0">
                <a:solidFill>
                  <a:schemeClr val="bg1"/>
                </a:solidFill>
              </a:rPr>
              <a:t> </a:t>
            </a:r>
            <a:r>
              <a:rPr lang="tr-TR" dirty="0" err="1" smtClean="0">
                <a:solidFill>
                  <a:schemeClr val="bg1"/>
                </a:solidFill>
              </a:rPr>
              <a:t>cache</a:t>
            </a:r>
            <a:r>
              <a:rPr lang="tr-TR" dirty="0" smtClean="0">
                <a:solidFill>
                  <a:schemeClr val="bg1"/>
                </a:solidFill>
              </a:rPr>
              <a:t> </a:t>
            </a:r>
            <a:r>
              <a:rPr lang="tr-TR" dirty="0" err="1" smtClean="0">
                <a:solidFill>
                  <a:schemeClr val="bg1"/>
                </a:solidFill>
              </a:rPr>
              <a:t>memory</a:t>
            </a:r>
            <a:r>
              <a:rPr lang="tr-TR" dirty="0" smtClean="0">
                <a:solidFill>
                  <a:schemeClr val="bg1"/>
                </a:solidFill>
              </a:rPr>
              <a:t> e atılır. Herhangi değişiklik yoksa </a:t>
            </a:r>
            <a:r>
              <a:rPr lang="tr-TR" dirty="0" err="1" smtClean="0">
                <a:solidFill>
                  <a:schemeClr val="bg1"/>
                </a:solidFill>
              </a:rPr>
              <a:t>cache</a:t>
            </a:r>
            <a:r>
              <a:rPr lang="tr-TR" dirty="0" smtClean="0">
                <a:solidFill>
                  <a:schemeClr val="bg1"/>
                </a:solidFill>
              </a:rPr>
              <a:t> </a:t>
            </a:r>
            <a:r>
              <a:rPr lang="tr-TR" dirty="0" err="1" smtClean="0">
                <a:solidFill>
                  <a:schemeClr val="bg1"/>
                </a:solidFill>
              </a:rPr>
              <a:t>memoryden</a:t>
            </a:r>
            <a:r>
              <a:rPr lang="tr-TR" dirty="0" smtClean="0">
                <a:solidFill>
                  <a:schemeClr val="bg1"/>
                </a:solidFill>
              </a:rPr>
              <a:t> projemize veriler aktarılır.</a:t>
            </a:r>
          </a:p>
          <a:p>
            <a:r>
              <a:rPr lang="tr-TR" b="1" u="sng" dirty="0" smtClean="0">
                <a:solidFill>
                  <a:schemeClr val="bg1"/>
                </a:solidFill>
              </a:rPr>
              <a:t>4.Client-Server:</a:t>
            </a:r>
            <a:r>
              <a:rPr lang="tr-TR" dirty="0" smtClean="0">
                <a:solidFill>
                  <a:schemeClr val="bg1"/>
                </a:solidFill>
              </a:rPr>
              <a:t>Client ve server birbirinden bağımsızdır. Server ve </a:t>
            </a:r>
            <a:r>
              <a:rPr lang="tr-TR" dirty="0" err="1" smtClean="0">
                <a:solidFill>
                  <a:schemeClr val="bg1"/>
                </a:solidFill>
              </a:rPr>
              <a:t>client</a:t>
            </a:r>
            <a:r>
              <a:rPr lang="tr-TR" dirty="0" smtClean="0">
                <a:solidFill>
                  <a:schemeClr val="bg1"/>
                </a:solidFill>
              </a:rPr>
              <a:t> birbirleri hakkında </a:t>
            </a:r>
            <a:r>
              <a:rPr lang="tr-TR" dirty="0" err="1" smtClean="0">
                <a:solidFill>
                  <a:schemeClr val="bg1"/>
                </a:solidFill>
              </a:rPr>
              <a:t>birşey</a:t>
            </a:r>
            <a:r>
              <a:rPr lang="tr-TR" dirty="0" smtClean="0">
                <a:solidFill>
                  <a:schemeClr val="bg1"/>
                </a:solidFill>
              </a:rPr>
              <a:t> bilmez. Server sadece sunucudan gelen komutları yapar.</a:t>
            </a:r>
          </a:p>
          <a:p>
            <a:r>
              <a:rPr lang="tr-TR" b="1" u="sng" dirty="0" smtClean="0">
                <a:solidFill>
                  <a:schemeClr val="bg1"/>
                </a:solidFill>
              </a:rPr>
              <a:t>5.Layered </a:t>
            </a:r>
            <a:r>
              <a:rPr lang="tr-TR" b="1" u="sng" dirty="0" err="1" smtClean="0">
                <a:solidFill>
                  <a:schemeClr val="bg1"/>
                </a:solidFill>
              </a:rPr>
              <a:t>System</a:t>
            </a:r>
            <a:r>
              <a:rPr lang="tr-TR" b="1" u="sng" dirty="0" smtClean="0">
                <a:solidFill>
                  <a:schemeClr val="bg1"/>
                </a:solidFill>
              </a:rPr>
              <a:t>: </a:t>
            </a:r>
            <a:r>
              <a:rPr lang="tr-TR" dirty="0" smtClean="0">
                <a:solidFill>
                  <a:schemeClr val="bg1"/>
                </a:solidFill>
              </a:rPr>
              <a:t>Sunucu, serverdaki hangi katmana bağlandığını bilmez. Herhangi bir katmana bağlanabilir.</a:t>
            </a:r>
          </a:p>
        </p:txBody>
      </p:sp>
      <p:pic>
        <p:nvPicPr>
          <p:cNvPr id="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2690" y="554122"/>
            <a:ext cx="30480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121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0109" y="0"/>
            <a:ext cx="9144000" cy="2387600"/>
          </a:xfrm>
        </p:spPr>
        <p:txBody>
          <a:bodyPr/>
          <a:lstStyle/>
          <a:p>
            <a:r>
              <a:rPr lang="tr-TR" dirty="0" err="1" smtClean="0"/>
              <a:t>RESTful</a:t>
            </a:r>
            <a:r>
              <a:rPr lang="tr-TR" dirty="0" smtClean="0"/>
              <a:t> </a:t>
            </a:r>
            <a:r>
              <a:rPr lang="tr-TR" dirty="0" err="1" smtClean="0"/>
              <a:t>Api</a:t>
            </a:r>
            <a:endParaRPr lang="tr-TR" dirty="0"/>
          </a:p>
        </p:txBody>
      </p:sp>
      <p:sp>
        <p:nvSpPr>
          <p:cNvPr id="3" name="Alt Başlık 2"/>
          <p:cNvSpPr>
            <a:spLocks noGrp="1"/>
          </p:cNvSpPr>
          <p:nvPr>
            <p:ph type="subTitle" idx="1"/>
          </p:nvPr>
        </p:nvSpPr>
        <p:spPr>
          <a:xfrm>
            <a:off x="1524410" y="2569889"/>
            <a:ext cx="8825658" cy="861420"/>
          </a:xfrm>
        </p:spPr>
        <p:txBody>
          <a:bodyPr/>
          <a:lstStyle/>
          <a:p>
            <a:r>
              <a:rPr lang="tr-TR" dirty="0" smtClean="0"/>
              <a:t>JSON</a:t>
            </a:r>
            <a:endParaRPr lang="tr-TR" dirty="0"/>
          </a:p>
        </p:txBody>
      </p:sp>
      <p:sp>
        <p:nvSpPr>
          <p:cNvPr id="4" name="Metin kutusu 3"/>
          <p:cNvSpPr txBox="1"/>
          <p:nvPr/>
        </p:nvSpPr>
        <p:spPr>
          <a:xfrm>
            <a:off x="1773382" y="3777673"/>
            <a:ext cx="7832436" cy="1477328"/>
          </a:xfrm>
          <a:prstGeom prst="rect">
            <a:avLst/>
          </a:prstGeom>
          <a:noFill/>
        </p:spPr>
        <p:txBody>
          <a:bodyPr wrap="square" rtlCol="0">
            <a:spAutoFit/>
          </a:bodyPr>
          <a:lstStyle/>
          <a:p>
            <a:r>
              <a:rPr lang="tr-TR" dirty="0" smtClean="0">
                <a:solidFill>
                  <a:schemeClr val="bg1"/>
                </a:solidFill>
              </a:rPr>
              <a:t>Bir uygulamanın işlevlerine dışarıdan veya uzaktan erişilip bu işlevlerin kullanılmasını sağlayan </a:t>
            </a:r>
            <a:r>
              <a:rPr lang="tr-TR" dirty="0" err="1" smtClean="0">
                <a:solidFill>
                  <a:schemeClr val="bg1"/>
                </a:solidFill>
              </a:rPr>
              <a:t>arayüzdür</a:t>
            </a:r>
            <a:r>
              <a:rPr lang="tr-TR" dirty="0" smtClean="0">
                <a:solidFill>
                  <a:schemeClr val="bg1"/>
                </a:solidFill>
              </a:rPr>
              <a:t>. Diğer bir deyişle </a:t>
            </a:r>
            <a:r>
              <a:rPr lang="tr-TR" dirty="0" err="1" smtClean="0">
                <a:solidFill>
                  <a:schemeClr val="bg1"/>
                </a:solidFill>
              </a:rPr>
              <a:t>veritabanlarına</a:t>
            </a:r>
            <a:r>
              <a:rPr lang="tr-TR" dirty="0" smtClean="0">
                <a:solidFill>
                  <a:schemeClr val="bg1"/>
                </a:solidFill>
              </a:rPr>
              <a:t> erişmek veya </a:t>
            </a:r>
            <a:r>
              <a:rPr lang="tr-TR" dirty="0" err="1" smtClean="0">
                <a:solidFill>
                  <a:schemeClr val="bg1"/>
                </a:solidFill>
              </a:rPr>
              <a:t>veritabanlarından</a:t>
            </a:r>
            <a:r>
              <a:rPr lang="tr-TR" dirty="0" smtClean="0">
                <a:solidFill>
                  <a:schemeClr val="bg1"/>
                </a:solidFill>
              </a:rPr>
              <a:t> veri gelmesini sağlar.</a:t>
            </a:r>
          </a:p>
          <a:p>
            <a:r>
              <a:rPr lang="tr-TR" dirty="0" err="1" smtClean="0">
                <a:solidFill>
                  <a:schemeClr val="bg1"/>
                </a:solidFill>
              </a:rPr>
              <a:t>Yahoo</a:t>
            </a:r>
            <a:endParaRPr lang="tr-TR" dirty="0" smtClean="0">
              <a:solidFill>
                <a:schemeClr val="bg1"/>
              </a:solidFill>
            </a:endParaRPr>
          </a:p>
          <a:p>
            <a:r>
              <a:rPr lang="tr-TR" dirty="0" smtClean="0">
                <a:solidFill>
                  <a:schemeClr val="bg1"/>
                </a:solidFill>
              </a:rPr>
              <a:t>Amazon VE </a:t>
            </a:r>
            <a:r>
              <a:rPr lang="tr-TR" dirty="0" err="1" smtClean="0">
                <a:solidFill>
                  <a:schemeClr val="bg1"/>
                </a:solidFill>
              </a:rPr>
              <a:t>eBay</a:t>
            </a:r>
            <a:endParaRPr lang="tr-TR" dirty="0">
              <a:solidFill>
                <a:schemeClr val="bg1"/>
              </a:solidFill>
            </a:endParaRPr>
          </a:p>
        </p:txBody>
      </p:sp>
    </p:spTree>
    <p:extLst>
      <p:ext uri="{BB962C8B-B14F-4D97-AF65-F5344CB8AC3E}">
        <p14:creationId xmlns:p14="http://schemas.microsoft.com/office/powerpoint/2010/main" val="14255467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TotalTime>
  <Words>366</Words>
  <Application>Microsoft Office PowerPoint</Application>
  <PresentationFormat>Geniş ekran</PresentationFormat>
  <Paragraphs>79</Paragraphs>
  <Slides>13</Slides>
  <Notes>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Calibri</vt:lpstr>
      <vt:lpstr>Century Gothic</vt:lpstr>
      <vt:lpstr>Wingdings 3</vt:lpstr>
      <vt:lpstr>İyon Toplantı Odası</vt:lpstr>
      <vt:lpstr>clarusway</vt:lpstr>
      <vt:lpstr>WEBSERVICE ?</vt:lpstr>
      <vt:lpstr>API(Application Programming Interface)</vt:lpstr>
      <vt:lpstr>PowerPoint Sunusu</vt:lpstr>
      <vt:lpstr>REST</vt:lpstr>
      <vt:lpstr>REST</vt:lpstr>
      <vt:lpstr>REST</vt:lpstr>
      <vt:lpstr>REST</vt:lpstr>
      <vt:lpstr>RESTful Api</vt:lpstr>
      <vt:lpstr>SOAP(Simple Access Protocol)</vt:lpstr>
      <vt:lpstr>REST vs SOAP</vt:lpstr>
      <vt:lpstr>PowerPoint Sunusu</vt:lpstr>
      <vt:lpstr>Api Örnekleri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API(Application Programming Interface)</dc:title>
  <dc:creator>arifozkan ÖZTÜRK</dc:creator>
  <cp:lastModifiedBy>arifozkan ÖZTÜRK</cp:lastModifiedBy>
  <cp:revision>28</cp:revision>
  <dcterms:created xsi:type="dcterms:W3CDTF">2020-10-27T12:07:52Z</dcterms:created>
  <dcterms:modified xsi:type="dcterms:W3CDTF">2020-11-11T14:55:27Z</dcterms:modified>
</cp:coreProperties>
</file>