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Indoor wireless communications are evolving as a result of light-emitting diodes (LEDs). LED-based visible light communications (VLC) is a developing research field with enormous economic potential. The primary problems with 5G and Internet of Things (IoT) communication systems can be resolved by the developing and promising idea known as visible light communications (VLC). The focus of this article is on cutting-edge VLC systems, which include transmitters, receivers, and channel models, as well as existing modulation and networking algorithms for the physical layer and proposed methods in the use of VLC for loT. Indoor localization algorithms are put forth, with an emphasis on identifying the problems encountered while using VLC for loT and providing remedies when necessary. Then, we determine future directions for study in the application of VLC for loT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567baddcb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567baddcb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567baddcb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567baddcb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GB" sz="2300">
                <a:solidFill>
                  <a:schemeClr val="dk1"/>
                </a:solidFill>
              </a:rPr>
              <a:t>•</a:t>
            </a:r>
            <a:r>
              <a:rPr lang="en-GB" sz="1900">
                <a:solidFill>
                  <a:schemeClr val="dk1"/>
                </a:solidFill>
                <a:latin typeface="Lato"/>
                <a:ea typeface="Lato"/>
                <a:cs typeface="Lato"/>
                <a:sym typeface="Lato"/>
              </a:rPr>
              <a:t>Research on Improved Handover Techniques</a:t>
            </a:r>
            <a:endParaRPr sz="1900">
              <a:solidFill>
                <a:schemeClr val="dk1"/>
              </a:solidFill>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rPr lang="en-GB" sz="1900">
                <a:solidFill>
                  <a:schemeClr val="dk1"/>
                </a:solidFill>
                <a:latin typeface="Lato"/>
                <a:ea typeface="Lato"/>
                <a:cs typeface="Lato"/>
                <a:sym typeface="Lato"/>
              </a:rPr>
              <a:t>communication connectivity and quality of service in the face of LOS  blockages</a:t>
            </a:r>
            <a:endParaRPr sz="1900">
              <a:solidFill>
                <a:schemeClr val="dk1"/>
              </a:solidFill>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rPr lang="en-GB" sz="1900">
                <a:solidFill>
                  <a:schemeClr val="dk1"/>
                </a:solidFill>
              </a:rPr>
              <a:t>•</a:t>
            </a:r>
            <a:r>
              <a:rPr lang="en-GB" sz="1900">
                <a:solidFill>
                  <a:schemeClr val="dk1"/>
                </a:solidFill>
                <a:latin typeface="Lato"/>
                <a:ea typeface="Lato"/>
                <a:cs typeface="Lato"/>
                <a:sym typeface="Lato"/>
              </a:rPr>
              <a:t>Advanced Receiver Camera Development. </a:t>
            </a:r>
            <a:endParaRPr sz="1900">
              <a:solidFill>
                <a:schemeClr val="dk1"/>
              </a:solidFill>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optical communication image sensor, communication bit rate.</a:t>
            </a:r>
            <a:endParaRPr sz="1200">
              <a:solidFill>
                <a:schemeClr val="dk1"/>
              </a:solidFill>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rPr lang="en-GB" sz="1900">
                <a:solidFill>
                  <a:schemeClr val="dk1"/>
                </a:solidFill>
              </a:rPr>
              <a:t>•</a:t>
            </a:r>
            <a:r>
              <a:rPr lang="en-GB" sz="1900">
                <a:solidFill>
                  <a:schemeClr val="dk1"/>
                </a:solidFill>
                <a:latin typeface="Lato"/>
                <a:ea typeface="Lato"/>
                <a:cs typeface="Lato"/>
                <a:sym typeface="Lato"/>
              </a:rPr>
              <a:t>Deploying VLC for vehicular communications in road tunnels</a:t>
            </a:r>
            <a:endParaRPr sz="1900">
              <a:solidFill>
                <a:schemeClr val="dk1"/>
              </a:solidFill>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rPr lang="en-GB" sz="1900">
                <a:solidFill>
                  <a:schemeClr val="dk1"/>
                </a:solidFill>
              </a:rPr>
              <a:t>•</a:t>
            </a:r>
            <a:r>
              <a:rPr lang="en-GB" sz="1900">
                <a:solidFill>
                  <a:schemeClr val="dk1"/>
                </a:solidFill>
                <a:latin typeface="Lato"/>
                <a:ea typeface="Lato"/>
                <a:cs typeface="Lato"/>
                <a:sym typeface="Lato"/>
              </a:rPr>
              <a:t>potential substitute for traditional RF .</a:t>
            </a:r>
            <a:r>
              <a:rPr lang="en-GB">
                <a:solidFill>
                  <a:schemeClr val="dk1"/>
                </a:solidFill>
                <a:latin typeface="Lato"/>
                <a:ea typeface="Lato"/>
                <a:cs typeface="Lato"/>
                <a:sym typeface="Lato"/>
              </a:rPr>
              <a:t> vehicular communications, confined locations, highest data rates, length of the link, impact on the VLC channel in  tunnel</a:t>
            </a:r>
            <a:endParaRPr>
              <a:solidFill>
                <a:schemeClr val="dk1"/>
              </a:solidFill>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rPr lang="en-GB" sz="1900">
                <a:solidFill>
                  <a:schemeClr val="dk1"/>
                </a:solidFill>
              </a:rPr>
              <a:t>•</a:t>
            </a:r>
            <a:r>
              <a:rPr lang="en-GB" sz="1900">
                <a:solidFill>
                  <a:schemeClr val="dk1"/>
                </a:solidFill>
                <a:latin typeface="Lato"/>
                <a:ea typeface="Lato"/>
                <a:cs typeface="Lato"/>
                <a:sym typeface="Lato"/>
              </a:rPr>
              <a:t>Software-based approach to VLC-IoT infrastructure. </a:t>
            </a:r>
            <a:r>
              <a:rPr lang="en-GB">
                <a:solidFill>
                  <a:schemeClr val="dk1"/>
                </a:solidFill>
                <a:latin typeface="Lato"/>
                <a:ea typeface="Lato"/>
                <a:cs typeface="Lato"/>
                <a:sym typeface="Lato"/>
              </a:rPr>
              <a:t>hardware remote control, local control decisions, infrastructure-less VLC system</a:t>
            </a:r>
            <a:endParaRPr>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567baddcb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567baddcb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567baddcb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567baddcb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567baddc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567baddc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Light Communications (VLC) is a communication technology that uses light as the medium to transmit data. This technology is based on the principles of Electromagnetic Radiation and Optics. Light, being a form of electromagnetic radiation can be modulated to transmit data in the form of digital signals.This is a new paradigm in wireless communication known as the internet of light-emitting diodes (LED) which integrates IoT with VLC using LED. Today, there is genuine concern for research efforts to investigate new wireless communication alternatives capable of delivering massive connectivity, diverse data rates, low latency, and efficiency as well as high security. VLC systems operate by modulating light signals and transmitting data through LED sources, which are then decoded by photodetectors.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567baddc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567baddc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67baddc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67baddc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567baddcb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567baddc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567baddc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567baddc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67baddcb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67baddcb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567baddcb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567baddcb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567baddcb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567baddcb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Visible Light Communication Protocol Security</a:t>
            </a:r>
            <a:endParaRPr/>
          </a:p>
        </p:txBody>
      </p:sp>
      <p:sp>
        <p:nvSpPr>
          <p:cNvPr id="87" name="Google Shape;87;p13"/>
          <p:cNvSpPr txBox="1"/>
          <p:nvPr>
            <p:ph idx="1" type="subTitle"/>
          </p:nvPr>
        </p:nvSpPr>
        <p:spPr>
          <a:xfrm>
            <a:off x="2047725" y="3156400"/>
            <a:ext cx="4194000" cy="1029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GB" sz="1879">
                <a:solidFill>
                  <a:srgbClr val="000000"/>
                </a:solidFill>
              </a:rPr>
              <a:t>Andriamahefa RAMIARAMANANA</a:t>
            </a:r>
            <a:endParaRPr b="1" sz="1879">
              <a:solidFill>
                <a:srgbClr val="000000"/>
              </a:solidFill>
            </a:endParaRPr>
          </a:p>
          <a:p>
            <a:pPr indent="0" lvl="0" marL="0" rtl="0" algn="l">
              <a:lnSpc>
                <a:spcPct val="80000"/>
              </a:lnSpc>
              <a:spcBef>
                <a:spcPts val="0"/>
              </a:spcBef>
              <a:spcAft>
                <a:spcPts val="0"/>
              </a:spcAft>
              <a:buSzPts val="605"/>
              <a:buNone/>
            </a:pPr>
            <a:r>
              <a:rPr b="1" lang="en-GB" sz="1879">
                <a:solidFill>
                  <a:srgbClr val="000000"/>
                </a:solidFill>
              </a:rPr>
              <a:t>Zlatan KOVACEVIC</a:t>
            </a:r>
            <a:endParaRPr b="1" sz="1879">
              <a:solidFill>
                <a:srgbClr val="000000"/>
              </a:solidFill>
            </a:endParaRPr>
          </a:p>
          <a:p>
            <a:pPr indent="0" lvl="0" marL="0" rtl="0" algn="l">
              <a:lnSpc>
                <a:spcPct val="80000"/>
              </a:lnSpc>
              <a:spcBef>
                <a:spcPts val="0"/>
              </a:spcBef>
              <a:spcAft>
                <a:spcPts val="0"/>
              </a:spcAft>
              <a:buSzPts val="605"/>
              <a:buNone/>
            </a:pPr>
            <a:r>
              <a:rPr b="1" lang="en-GB" sz="1879">
                <a:solidFill>
                  <a:srgbClr val="000000"/>
                </a:solidFill>
              </a:rPr>
              <a:t>Semilogo OLUSOLA OGUNGBURE</a:t>
            </a:r>
            <a:endParaRPr b="1" sz="1879">
              <a:solidFill>
                <a:srgbClr val="000000"/>
              </a:solidFill>
            </a:endParaRPr>
          </a:p>
          <a:p>
            <a:pPr indent="0" lvl="0" marL="0" rtl="0" algn="l">
              <a:lnSpc>
                <a:spcPct val="80000"/>
              </a:lnSpc>
              <a:spcBef>
                <a:spcPts val="0"/>
              </a:spcBef>
              <a:spcAft>
                <a:spcPts val="0"/>
              </a:spcAft>
              <a:buSzPts val="605"/>
              <a:buNone/>
            </a:pPr>
            <a:r>
              <a:t/>
            </a:r>
            <a:endParaRPr b="1" sz="1879">
              <a:solidFill>
                <a:srgbClr val="000000"/>
              </a:solidFill>
            </a:endParaRPr>
          </a:p>
        </p:txBody>
      </p:sp>
      <p:sp>
        <p:nvSpPr>
          <p:cNvPr id="88" name="Google Shape;88;p13"/>
          <p:cNvSpPr txBox="1"/>
          <p:nvPr/>
        </p:nvSpPr>
        <p:spPr>
          <a:xfrm>
            <a:off x="1709000" y="974200"/>
            <a:ext cx="4681500" cy="446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GB" sz="1700"/>
              <a:t>Mobile and Wireless Networks</a:t>
            </a:r>
            <a:endParaRPr b="1" sz="1700"/>
          </a:p>
        </p:txBody>
      </p:sp>
      <p:pic>
        <p:nvPicPr>
          <p:cNvPr id="89" name="Google Shape;89;p13"/>
          <p:cNvPicPr preferRelativeResize="0"/>
          <p:nvPr/>
        </p:nvPicPr>
        <p:blipFill>
          <a:blip r:embed="rId3">
            <a:alphaModFix/>
          </a:blip>
          <a:stretch>
            <a:fillRect/>
          </a:stretch>
        </p:blipFill>
        <p:spPr>
          <a:xfrm>
            <a:off x="0" y="489350"/>
            <a:ext cx="729450" cy="729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58" name="Google Shape;158;p22"/>
          <p:cNvSpPr txBox="1"/>
          <p:nvPr>
            <p:ph idx="1" type="subTitle"/>
          </p:nvPr>
        </p:nvSpPr>
        <p:spPr>
          <a:xfrm>
            <a:off x="434275" y="1197963"/>
            <a:ext cx="6486300" cy="354000"/>
          </a:xfrm>
          <a:prstGeom prst="rect">
            <a:avLst/>
          </a:prstGeom>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b="1" lang="en-GB" sz="1400">
                <a:solidFill>
                  <a:srgbClr val="000000"/>
                </a:solidFill>
              </a:rPr>
              <a:t>          Challenges, Solutions  &amp;  Opportunities  in VLC-IoT</a:t>
            </a:r>
            <a:endParaRPr b="1" sz="1400">
              <a:solidFill>
                <a:srgbClr val="000000"/>
              </a:solidFill>
            </a:endParaRPr>
          </a:p>
          <a:p>
            <a:pPr indent="0" lvl="0" marL="0" rtl="0" algn="l">
              <a:lnSpc>
                <a:spcPct val="80000"/>
              </a:lnSpc>
              <a:spcBef>
                <a:spcPts val="0"/>
              </a:spcBef>
              <a:spcAft>
                <a:spcPts val="0"/>
              </a:spcAft>
              <a:buSzPts val="605"/>
              <a:buNone/>
            </a:pPr>
            <a:r>
              <a:t/>
            </a:r>
            <a:endParaRPr b="1" sz="1280">
              <a:solidFill>
                <a:srgbClr val="000000"/>
              </a:solidFill>
            </a:endParaRPr>
          </a:p>
        </p:txBody>
      </p:sp>
      <p:pic>
        <p:nvPicPr>
          <p:cNvPr id="159" name="Google Shape;159;p22"/>
          <p:cNvPicPr preferRelativeResize="0"/>
          <p:nvPr/>
        </p:nvPicPr>
        <p:blipFill>
          <a:blip r:embed="rId3">
            <a:alphaModFix/>
          </a:blip>
          <a:stretch>
            <a:fillRect/>
          </a:stretch>
        </p:blipFill>
        <p:spPr>
          <a:xfrm>
            <a:off x="77200" y="496850"/>
            <a:ext cx="642875" cy="642875"/>
          </a:xfrm>
          <a:prstGeom prst="rect">
            <a:avLst/>
          </a:prstGeom>
          <a:noFill/>
          <a:ln>
            <a:noFill/>
          </a:ln>
        </p:spPr>
      </p:pic>
      <p:pic>
        <p:nvPicPr>
          <p:cNvPr id="160" name="Google Shape;160;p22"/>
          <p:cNvPicPr preferRelativeResize="0"/>
          <p:nvPr/>
        </p:nvPicPr>
        <p:blipFill>
          <a:blip r:embed="rId4">
            <a:alphaModFix/>
          </a:blip>
          <a:stretch>
            <a:fillRect/>
          </a:stretch>
        </p:blipFill>
        <p:spPr>
          <a:xfrm>
            <a:off x="1115250" y="1610200"/>
            <a:ext cx="5124351" cy="3470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pic>
        <p:nvPicPr>
          <p:cNvPr id="166" name="Google Shape;166;p23"/>
          <p:cNvPicPr preferRelativeResize="0"/>
          <p:nvPr/>
        </p:nvPicPr>
        <p:blipFill>
          <a:blip r:embed="rId3">
            <a:alphaModFix/>
          </a:blip>
          <a:stretch>
            <a:fillRect/>
          </a:stretch>
        </p:blipFill>
        <p:spPr>
          <a:xfrm>
            <a:off x="77200" y="496850"/>
            <a:ext cx="642875" cy="642875"/>
          </a:xfrm>
          <a:prstGeom prst="rect">
            <a:avLst/>
          </a:prstGeom>
          <a:noFill/>
          <a:ln>
            <a:noFill/>
          </a:ln>
        </p:spPr>
      </p:pic>
      <p:sp>
        <p:nvSpPr>
          <p:cNvPr id="167" name="Google Shape;167;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endParaRPr/>
          </a:p>
        </p:txBody>
      </p:sp>
      <p:sp>
        <p:nvSpPr>
          <p:cNvPr id="168" name="Google Shape;168;p23"/>
          <p:cNvSpPr txBox="1"/>
          <p:nvPr/>
        </p:nvSpPr>
        <p:spPr>
          <a:xfrm>
            <a:off x="77200" y="1236375"/>
            <a:ext cx="5498700" cy="3170700"/>
          </a:xfrm>
          <a:prstGeom prst="rect">
            <a:avLst/>
          </a:prstGeom>
          <a:noFill/>
          <a:ln>
            <a:noFill/>
          </a:ln>
        </p:spPr>
        <p:txBody>
          <a:bodyPr anchorCtr="0" anchor="t" bIns="91425" lIns="91425" spcFirstLastPara="1" rIns="91425" wrap="square" tIns="91425">
            <a:spAutoFit/>
          </a:bodyPr>
          <a:lstStyle/>
          <a:p>
            <a:pPr indent="-317500" lvl="0" marL="269999" rtl="0" algn="l">
              <a:lnSpc>
                <a:spcPct val="90000"/>
              </a:lnSpc>
              <a:spcBef>
                <a:spcPts val="0"/>
              </a:spcBef>
              <a:spcAft>
                <a:spcPts val="0"/>
              </a:spcAft>
              <a:buSzPts val="1400"/>
              <a:buFont typeface="Lato"/>
              <a:buChar char="●"/>
            </a:pPr>
            <a:r>
              <a:rPr b="1" lang="en-GB">
                <a:latin typeface="Lato"/>
                <a:ea typeface="Lato"/>
                <a:cs typeface="Lato"/>
                <a:sym typeface="Lato"/>
              </a:rPr>
              <a:t>Future opportunities for exploration in VLC-IoT</a:t>
            </a:r>
            <a:endParaRPr b="1">
              <a:latin typeface="Lato"/>
              <a:ea typeface="Lato"/>
              <a:cs typeface="Lato"/>
              <a:sym typeface="Lato"/>
            </a:endParaRPr>
          </a:p>
          <a:p>
            <a:pPr indent="-317500" lvl="0" marL="457200" rtl="0" algn="l">
              <a:lnSpc>
                <a:spcPct val="90000"/>
              </a:lnSpc>
              <a:spcBef>
                <a:spcPts val="0"/>
              </a:spcBef>
              <a:spcAft>
                <a:spcPts val="0"/>
              </a:spcAft>
              <a:buSzPts val="1400"/>
              <a:buFont typeface="Lato"/>
              <a:buChar char="●"/>
            </a:pPr>
            <a:r>
              <a:rPr b="1" lang="en-GB">
                <a:latin typeface="Lato"/>
                <a:ea typeface="Lato"/>
                <a:cs typeface="Lato"/>
                <a:sym typeface="Lato"/>
              </a:rPr>
              <a:t>Research on Improved Handover Techniques</a:t>
            </a:r>
            <a:endParaRPr b="1">
              <a:latin typeface="Lato"/>
              <a:ea typeface="Lato"/>
              <a:cs typeface="Lato"/>
              <a:sym typeface="Lato"/>
            </a:endParaRPr>
          </a:p>
          <a:p>
            <a:pPr indent="-317500" lvl="0" marL="457200" rtl="0" algn="l">
              <a:lnSpc>
                <a:spcPct val="90000"/>
              </a:lnSpc>
              <a:spcBef>
                <a:spcPts val="0"/>
              </a:spcBef>
              <a:spcAft>
                <a:spcPts val="0"/>
              </a:spcAft>
              <a:buSzPts val="1400"/>
              <a:buFont typeface="Lato"/>
              <a:buChar char="●"/>
            </a:pPr>
            <a:r>
              <a:rPr lang="en-GB">
                <a:latin typeface="Lato"/>
                <a:ea typeface="Lato"/>
                <a:cs typeface="Lato"/>
                <a:sym typeface="Lato"/>
              </a:rPr>
              <a:t>Advanced Receiver Camera Development.</a:t>
            </a:r>
            <a:r>
              <a:rPr lang="en-GB" sz="1900">
                <a:latin typeface="Lato"/>
                <a:ea typeface="Lato"/>
                <a:cs typeface="Lato"/>
                <a:sym typeface="Lato"/>
              </a:rPr>
              <a:t> </a:t>
            </a:r>
            <a:endParaRPr sz="1900">
              <a:latin typeface="Lato"/>
              <a:ea typeface="Lato"/>
              <a:cs typeface="Lato"/>
              <a:sym typeface="Lato"/>
            </a:endParaRPr>
          </a:p>
          <a:p>
            <a:pPr indent="-304800" lvl="1" marL="914400" rtl="0" algn="l">
              <a:lnSpc>
                <a:spcPct val="90000"/>
              </a:lnSpc>
              <a:spcBef>
                <a:spcPts val="0"/>
              </a:spcBef>
              <a:spcAft>
                <a:spcPts val="0"/>
              </a:spcAft>
              <a:buSzPts val="1200"/>
              <a:buFont typeface="Lato"/>
              <a:buChar char="○"/>
            </a:pPr>
            <a:r>
              <a:rPr lang="en-GB" sz="1200">
                <a:latin typeface="Lato"/>
                <a:ea typeface="Lato"/>
                <a:cs typeface="Lato"/>
                <a:sym typeface="Lato"/>
              </a:rPr>
              <a:t>O</a:t>
            </a:r>
            <a:r>
              <a:rPr lang="en-GB" sz="1200">
                <a:latin typeface="Lato"/>
                <a:ea typeface="Lato"/>
                <a:cs typeface="Lato"/>
                <a:sym typeface="Lato"/>
              </a:rPr>
              <a:t>ptical communication image sensor, communication bit rate.</a:t>
            </a:r>
            <a:endParaRPr sz="1200">
              <a:latin typeface="Lato"/>
              <a:ea typeface="Lato"/>
              <a:cs typeface="Lato"/>
              <a:sym typeface="Lato"/>
            </a:endParaRPr>
          </a:p>
          <a:p>
            <a:pPr indent="-317500" lvl="0" marL="457200" rtl="0" algn="l">
              <a:lnSpc>
                <a:spcPct val="90000"/>
              </a:lnSpc>
              <a:spcBef>
                <a:spcPts val="0"/>
              </a:spcBef>
              <a:spcAft>
                <a:spcPts val="0"/>
              </a:spcAft>
              <a:buSzPts val="1400"/>
              <a:buFont typeface="Lato"/>
              <a:buChar char="●"/>
            </a:pPr>
            <a:r>
              <a:rPr lang="en-GB">
                <a:latin typeface="Lato"/>
                <a:ea typeface="Lato"/>
                <a:cs typeface="Lato"/>
                <a:sym typeface="Lato"/>
              </a:rPr>
              <a:t>Deploying VLC for vehicular communications in road tunnels.   </a:t>
            </a:r>
            <a:endParaRPr>
              <a:latin typeface="Lato"/>
              <a:ea typeface="Lato"/>
              <a:cs typeface="Lato"/>
              <a:sym typeface="Lato"/>
            </a:endParaRPr>
          </a:p>
          <a:p>
            <a:pPr indent="-317500" lvl="1" marL="914400" rtl="0" algn="l">
              <a:lnSpc>
                <a:spcPct val="90000"/>
              </a:lnSpc>
              <a:spcBef>
                <a:spcPts val="0"/>
              </a:spcBef>
              <a:spcAft>
                <a:spcPts val="0"/>
              </a:spcAft>
              <a:buSzPts val="1400"/>
              <a:buFont typeface="Lato"/>
              <a:buChar char="○"/>
            </a:pPr>
            <a:r>
              <a:rPr lang="en-GB">
                <a:latin typeface="Lato"/>
                <a:ea typeface="Lato"/>
                <a:cs typeface="Lato"/>
                <a:sym typeface="Lato"/>
              </a:rPr>
              <a:t>P</a:t>
            </a:r>
            <a:r>
              <a:rPr lang="en-GB">
                <a:latin typeface="Lato"/>
                <a:ea typeface="Lato"/>
                <a:cs typeface="Lato"/>
                <a:sym typeface="Lato"/>
              </a:rPr>
              <a:t>otential substitute for traditional RF.</a:t>
            </a:r>
            <a:r>
              <a:rPr lang="en-GB" sz="1900">
                <a:latin typeface="Lato"/>
                <a:ea typeface="Lato"/>
                <a:cs typeface="Lato"/>
                <a:sym typeface="Lato"/>
              </a:rPr>
              <a:t> </a:t>
            </a:r>
            <a:endParaRPr sz="1900">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Vehicular communications,</a:t>
            </a:r>
            <a:endParaRPr sz="1100">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 Confined locations, </a:t>
            </a:r>
            <a:endParaRPr sz="1100">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Highest data rates, </a:t>
            </a:r>
            <a:endParaRPr sz="1100">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Length of the link, </a:t>
            </a:r>
            <a:endParaRPr sz="1100">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Impact on the VLC channel in  tunnel</a:t>
            </a:r>
            <a:endParaRPr sz="1100">
              <a:latin typeface="Lato"/>
              <a:ea typeface="Lato"/>
              <a:cs typeface="Lato"/>
              <a:sym typeface="Lato"/>
            </a:endParaRPr>
          </a:p>
          <a:p>
            <a:pPr indent="-317500" lvl="0" marL="457200" rtl="0" algn="l">
              <a:lnSpc>
                <a:spcPct val="90000"/>
              </a:lnSpc>
              <a:spcBef>
                <a:spcPts val="0"/>
              </a:spcBef>
              <a:spcAft>
                <a:spcPts val="0"/>
              </a:spcAft>
              <a:buSzPts val="1400"/>
              <a:buFont typeface="Lato"/>
              <a:buChar char="●"/>
            </a:pPr>
            <a:r>
              <a:rPr lang="en-GB">
                <a:latin typeface="Lato"/>
                <a:ea typeface="Lato"/>
                <a:cs typeface="Lato"/>
                <a:sym typeface="Lato"/>
              </a:rPr>
              <a:t>Software-based approach to VLC-IoT infrastructure.</a:t>
            </a:r>
            <a:endParaRPr>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H</a:t>
            </a:r>
            <a:r>
              <a:rPr lang="en-GB" sz="1100">
                <a:latin typeface="Lato"/>
                <a:ea typeface="Lato"/>
                <a:cs typeface="Lato"/>
                <a:sym typeface="Lato"/>
              </a:rPr>
              <a:t>ardware remote control, </a:t>
            </a:r>
            <a:endParaRPr sz="1100">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Local control decisions, </a:t>
            </a:r>
            <a:endParaRPr sz="1100">
              <a:latin typeface="Lato"/>
              <a:ea typeface="Lato"/>
              <a:cs typeface="Lato"/>
              <a:sym typeface="Lato"/>
            </a:endParaRPr>
          </a:p>
          <a:p>
            <a:pPr indent="-298450" lvl="1" marL="914400" rtl="0" algn="l">
              <a:lnSpc>
                <a:spcPct val="90000"/>
              </a:lnSpc>
              <a:spcBef>
                <a:spcPts val="0"/>
              </a:spcBef>
              <a:spcAft>
                <a:spcPts val="0"/>
              </a:spcAft>
              <a:buSzPts val="1100"/>
              <a:buFont typeface="Lato"/>
              <a:buChar char="○"/>
            </a:pPr>
            <a:r>
              <a:rPr lang="en-GB" sz="1100">
                <a:latin typeface="Lato"/>
                <a:ea typeface="Lato"/>
                <a:cs typeface="Lato"/>
                <a:sym typeface="Lato"/>
              </a:rPr>
              <a:t>Infrastructure-less VLC system</a:t>
            </a:r>
            <a:endParaRPr sz="1100">
              <a:latin typeface="Lato"/>
              <a:ea typeface="Lato"/>
              <a:cs typeface="Lato"/>
              <a:sym typeface="Lato"/>
            </a:endParaRPr>
          </a:p>
        </p:txBody>
      </p:sp>
      <p:pic>
        <p:nvPicPr>
          <p:cNvPr id="169" name="Google Shape;169;p23"/>
          <p:cNvPicPr preferRelativeResize="0"/>
          <p:nvPr/>
        </p:nvPicPr>
        <p:blipFill>
          <a:blip r:embed="rId4">
            <a:alphaModFix/>
          </a:blip>
          <a:stretch>
            <a:fillRect/>
          </a:stretch>
        </p:blipFill>
        <p:spPr>
          <a:xfrm>
            <a:off x="5455850" y="892150"/>
            <a:ext cx="3263299" cy="3135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75" name="Google Shape;175;p24"/>
          <p:cNvSpPr txBox="1"/>
          <p:nvPr>
            <p:ph idx="1" type="subTitle"/>
          </p:nvPr>
        </p:nvSpPr>
        <p:spPr>
          <a:xfrm>
            <a:off x="0" y="1310600"/>
            <a:ext cx="8460600" cy="36705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0"/>
              </a:spcBef>
              <a:spcAft>
                <a:spcPts val="0"/>
              </a:spcAft>
              <a:buClr>
                <a:srgbClr val="000000"/>
              </a:buClr>
              <a:buSzPts val="2000"/>
              <a:buChar char="●"/>
            </a:pPr>
            <a:r>
              <a:rPr lang="en-GB" sz="2000">
                <a:solidFill>
                  <a:srgbClr val="000000"/>
                </a:solidFill>
              </a:rPr>
              <a:t>Challenges and Opportunities for VLC</a:t>
            </a:r>
            <a:endParaRPr sz="20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The limited range and area coverage of VLC. </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Reliance on LOS,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Interference from other sources, </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Significant research and development efforts, </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Advanced modulation and coding techniques, </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Optical component development, </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Hybrid communication systems.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Development of high-data-rate systems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competitive alternative, integrating with other, Wi-Fi, cellular, Bluetooth</a:t>
            </a:r>
            <a:endParaRPr sz="1100">
              <a:solidFill>
                <a:srgbClr val="000000"/>
              </a:solidFill>
            </a:endParaRPr>
          </a:p>
          <a:p>
            <a:pPr indent="0" lvl="0" marL="0" rtl="0" algn="l">
              <a:lnSpc>
                <a:spcPct val="80000"/>
              </a:lnSpc>
              <a:spcBef>
                <a:spcPts val="0"/>
              </a:spcBef>
              <a:spcAft>
                <a:spcPts val="0"/>
              </a:spcAft>
              <a:buSzPts val="605"/>
              <a:buNone/>
            </a:pPr>
            <a:r>
              <a:t/>
            </a:r>
            <a:endParaRPr b="1" sz="1879">
              <a:solidFill>
                <a:srgbClr val="000000"/>
              </a:solidFill>
            </a:endParaRPr>
          </a:p>
        </p:txBody>
      </p:sp>
      <p:pic>
        <p:nvPicPr>
          <p:cNvPr id="176" name="Google Shape;176;p24"/>
          <p:cNvPicPr preferRelativeResize="0"/>
          <p:nvPr/>
        </p:nvPicPr>
        <p:blipFill>
          <a:blip r:embed="rId3">
            <a:alphaModFix/>
          </a:blip>
          <a:stretch>
            <a:fillRect/>
          </a:stretch>
        </p:blipFill>
        <p:spPr>
          <a:xfrm>
            <a:off x="77200" y="496850"/>
            <a:ext cx="642875" cy="64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82" name="Google Shape;182;p25"/>
          <p:cNvSpPr txBox="1"/>
          <p:nvPr>
            <p:ph idx="1" type="subTitle"/>
          </p:nvPr>
        </p:nvSpPr>
        <p:spPr>
          <a:xfrm>
            <a:off x="394525" y="1288650"/>
            <a:ext cx="8460600" cy="3670500"/>
          </a:xfrm>
          <a:prstGeom prst="rect">
            <a:avLst/>
          </a:prstGeom>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b="1" lang="en-GB">
                <a:solidFill>
                  <a:srgbClr val="000000"/>
                </a:solidFill>
              </a:rPr>
              <a:t>Conclusion</a:t>
            </a:r>
            <a:endParaRPr b="1">
              <a:solidFill>
                <a:srgbClr val="000000"/>
              </a:solidFill>
            </a:endParaRPr>
          </a:p>
          <a:p>
            <a:pPr indent="0" lvl="0" marL="457200" rtl="0" algn="l">
              <a:lnSpc>
                <a:spcPct val="90000"/>
              </a:lnSpc>
              <a:spcBef>
                <a:spcPts val="0"/>
              </a:spcBef>
              <a:spcAft>
                <a:spcPts val="0"/>
              </a:spcAft>
              <a:buNone/>
            </a:pPr>
            <a:r>
              <a:rPr lang="en-GB" sz="1100">
                <a:solidFill>
                  <a:srgbClr val="000000"/>
                </a:solidFill>
              </a:rPr>
              <a:t>Our research delved into the complexities of this fascinating technology in this academic analysis of visible light communications, looking at its underlying ideas, various uses, cutting-edge multiple access methods, enduring difficulties, and the crucial role of physical layer security. As indicated by its integration with cutting-edge technologies, the expansion of high-speed data systems, and the booming acceptance in both the industrial and consumer spheres, VLC is ready to spark a revolution in wireless communication with its enormous potential.</a:t>
            </a:r>
            <a:endParaRPr sz="1100">
              <a:solidFill>
                <a:srgbClr val="000000"/>
              </a:solidFill>
            </a:endParaRPr>
          </a:p>
          <a:p>
            <a:pPr indent="0" lvl="0" marL="457200" rtl="0" algn="l">
              <a:lnSpc>
                <a:spcPct val="90000"/>
              </a:lnSpc>
              <a:spcBef>
                <a:spcPts val="0"/>
              </a:spcBef>
              <a:spcAft>
                <a:spcPts val="0"/>
              </a:spcAft>
              <a:buNone/>
            </a:pPr>
            <a:r>
              <a:rPr lang="en-GB" sz="1100">
                <a:solidFill>
                  <a:srgbClr val="000000"/>
                </a:solidFill>
              </a:rPr>
              <a:t>To overcome the challenges that VLC faces and reach its full potential, research and development must continue without ceasing. The scientific community is being challenged to harness VLC's power and release its transformative potential in response to this call to action. VLC's future is promising and realistic.</a:t>
            </a:r>
            <a:endParaRPr sz="1100">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sz="1200">
              <a:solidFill>
                <a:srgbClr val="000000"/>
              </a:solidFill>
            </a:endParaRPr>
          </a:p>
          <a:p>
            <a:pPr indent="0" lvl="0" marL="0" rtl="0" algn="l">
              <a:lnSpc>
                <a:spcPct val="80000"/>
              </a:lnSpc>
              <a:spcBef>
                <a:spcPts val="0"/>
              </a:spcBef>
              <a:spcAft>
                <a:spcPts val="0"/>
              </a:spcAft>
              <a:buSzPts val="605"/>
              <a:buNone/>
            </a:pPr>
            <a:r>
              <a:t/>
            </a:r>
            <a:endParaRPr b="1" sz="1080">
              <a:solidFill>
                <a:srgbClr val="000000"/>
              </a:solidFill>
            </a:endParaRPr>
          </a:p>
        </p:txBody>
      </p:sp>
      <p:pic>
        <p:nvPicPr>
          <p:cNvPr id="183" name="Google Shape;183;p25"/>
          <p:cNvPicPr preferRelativeResize="0"/>
          <p:nvPr/>
        </p:nvPicPr>
        <p:blipFill>
          <a:blip r:embed="rId3">
            <a:alphaModFix/>
          </a:blip>
          <a:stretch>
            <a:fillRect/>
          </a:stretch>
        </p:blipFill>
        <p:spPr>
          <a:xfrm>
            <a:off x="77200" y="496850"/>
            <a:ext cx="642875" cy="64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720075" y="4968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95" name="Google Shape;95;p14"/>
          <p:cNvSpPr txBox="1"/>
          <p:nvPr>
            <p:ph idx="1" type="subTitle"/>
          </p:nvPr>
        </p:nvSpPr>
        <p:spPr>
          <a:xfrm>
            <a:off x="415700" y="1252150"/>
            <a:ext cx="6309600" cy="3795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GB" sz="1100">
                <a:solidFill>
                  <a:srgbClr val="000000"/>
                </a:solidFill>
              </a:rPr>
              <a:t>Introduction</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VLC  System, 5G  for IoT</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Is VLC Really Necessary for IoT Networks Deployment?</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Existing and Proposed  Multiple Access Technique in VLC-IoT</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Handover </a:t>
            </a:r>
            <a:endParaRPr sz="1100">
              <a:solidFill>
                <a:srgbClr val="000000"/>
              </a:solidFill>
            </a:endParaRPr>
          </a:p>
          <a:p>
            <a:pPr indent="-298450" lvl="1" marL="914400" rtl="0" algn="l">
              <a:spcBef>
                <a:spcPts val="0"/>
              </a:spcBef>
              <a:spcAft>
                <a:spcPts val="0"/>
              </a:spcAft>
              <a:buClr>
                <a:srgbClr val="000000"/>
              </a:buClr>
              <a:buSzPts val="1100"/>
              <a:buChar char="○"/>
            </a:pPr>
            <a:r>
              <a:rPr lang="en-GB" sz="1100">
                <a:solidFill>
                  <a:srgbClr val="000000"/>
                </a:solidFill>
              </a:rPr>
              <a:t>Existing Handover Mechanisms in VLC-IoT</a:t>
            </a:r>
            <a:endParaRPr sz="1100">
              <a:solidFill>
                <a:srgbClr val="000000"/>
              </a:solidFill>
            </a:endParaRPr>
          </a:p>
          <a:p>
            <a:pPr indent="-298450" lvl="1" marL="914400" rtl="0" algn="l">
              <a:spcBef>
                <a:spcPts val="0"/>
              </a:spcBef>
              <a:spcAft>
                <a:spcPts val="0"/>
              </a:spcAft>
              <a:buClr>
                <a:srgbClr val="000000"/>
              </a:buClr>
              <a:buSzPts val="1100"/>
              <a:buChar char="○"/>
            </a:pPr>
            <a:r>
              <a:rPr lang="en-GB" sz="1100">
                <a:solidFill>
                  <a:srgbClr val="000000"/>
                </a:solidFill>
              </a:rPr>
              <a:t>Proposed Handover Approach</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VLC Architecture</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Physical Layer Security</a:t>
            </a:r>
            <a:endParaRPr sz="1100">
              <a:solidFill>
                <a:srgbClr val="000000"/>
              </a:solidFill>
            </a:endParaRPr>
          </a:p>
          <a:p>
            <a:pPr indent="-298450" lvl="1" marL="914400" rtl="0" algn="l">
              <a:spcBef>
                <a:spcPts val="0"/>
              </a:spcBef>
              <a:spcAft>
                <a:spcPts val="0"/>
              </a:spcAft>
              <a:buClr>
                <a:srgbClr val="000000"/>
              </a:buClr>
              <a:buSzPts val="1100"/>
              <a:buChar char="○"/>
            </a:pPr>
            <a:r>
              <a:rPr lang="en-GB" sz="1100">
                <a:solidFill>
                  <a:srgbClr val="000000"/>
                </a:solidFill>
              </a:rPr>
              <a:t>PLS Embedded Encryption</a:t>
            </a:r>
            <a:endParaRPr sz="1100">
              <a:solidFill>
                <a:srgbClr val="000000"/>
              </a:solidFill>
            </a:endParaRPr>
          </a:p>
          <a:p>
            <a:pPr indent="-298450" lvl="1" marL="914400" rtl="0" algn="l">
              <a:spcBef>
                <a:spcPts val="0"/>
              </a:spcBef>
              <a:spcAft>
                <a:spcPts val="0"/>
              </a:spcAft>
              <a:buClr>
                <a:srgbClr val="000000"/>
              </a:buClr>
              <a:buSzPts val="1100"/>
              <a:buChar char="○"/>
            </a:pPr>
            <a:r>
              <a:rPr lang="en-GB" sz="1100">
                <a:solidFill>
                  <a:srgbClr val="000000"/>
                </a:solidFill>
              </a:rPr>
              <a:t>Chaos-based Physical layer security model</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Friendly Jamming/Zero-Forcing</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DRL-Based IRS-Assisted</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Data Link Layer Security</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MAC Layer Location Based RSA</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Elliptic Curve Cryptography</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Chaffing and Winnowing</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Challenges, Solutions  &amp;  Opportunities  in VLC-IoT</a:t>
            </a:r>
            <a:endParaRPr sz="1100">
              <a:solidFill>
                <a:srgbClr val="000000"/>
              </a:solidFill>
            </a:endParaRPr>
          </a:p>
          <a:p>
            <a:pPr indent="-298450" lvl="1" marL="914400" rtl="0" algn="l">
              <a:spcBef>
                <a:spcPts val="0"/>
              </a:spcBef>
              <a:spcAft>
                <a:spcPts val="0"/>
              </a:spcAft>
              <a:buClr>
                <a:srgbClr val="000000"/>
              </a:buClr>
              <a:buSzPts val="1100"/>
              <a:buChar char="○"/>
            </a:pPr>
            <a:r>
              <a:rPr lang="en-GB" sz="1100">
                <a:solidFill>
                  <a:srgbClr val="000000"/>
                </a:solidFill>
              </a:rPr>
              <a:t>VLC Attacks \&amp; Vulnerabilities</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VLC Attacks \&amp; Vulnerabilities</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Research on Improved Handover Techniques</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Conclusion</a:t>
            </a:r>
            <a:endParaRPr sz="1100">
              <a:solidFill>
                <a:srgbClr val="000000"/>
              </a:solidFill>
            </a:endParaRPr>
          </a:p>
          <a:p>
            <a:pPr indent="0" lvl="0" marL="0" rtl="0" algn="l">
              <a:lnSpc>
                <a:spcPct val="80000"/>
              </a:lnSpc>
              <a:spcBef>
                <a:spcPts val="0"/>
              </a:spcBef>
              <a:spcAft>
                <a:spcPts val="0"/>
              </a:spcAft>
              <a:buNone/>
            </a:pPr>
            <a:r>
              <a:t/>
            </a:r>
            <a:endParaRPr sz="1100">
              <a:solidFill>
                <a:srgbClr val="000000"/>
              </a:solidFill>
            </a:endParaRPr>
          </a:p>
          <a:p>
            <a:pPr indent="0" lvl="0" marL="0" rtl="0" algn="l">
              <a:lnSpc>
                <a:spcPct val="80000"/>
              </a:lnSpc>
              <a:spcBef>
                <a:spcPts val="0"/>
              </a:spcBef>
              <a:spcAft>
                <a:spcPts val="0"/>
              </a:spcAft>
              <a:buNone/>
            </a:pPr>
            <a:r>
              <a:t/>
            </a:r>
            <a:endParaRPr sz="1100">
              <a:solidFill>
                <a:srgbClr val="000000"/>
              </a:solidFill>
            </a:endParaRPr>
          </a:p>
          <a:p>
            <a:pPr indent="0" lvl="0" marL="0" rtl="0" algn="l">
              <a:lnSpc>
                <a:spcPct val="80000"/>
              </a:lnSpc>
              <a:spcBef>
                <a:spcPts val="0"/>
              </a:spcBef>
              <a:spcAft>
                <a:spcPts val="0"/>
              </a:spcAft>
              <a:buNone/>
            </a:pPr>
            <a:r>
              <a:t/>
            </a:r>
            <a:endParaRPr sz="1100">
              <a:solidFill>
                <a:srgbClr val="000000"/>
              </a:solidFill>
            </a:endParaRPr>
          </a:p>
          <a:p>
            <a:pPr indent="0" lvl="0" marL="457200" rtl="0" algn="l">
              <a:lnSpc>
                <a:spcPct val="80000"/>
              </a:lnSpc>
              <a:spcBef>
                <a:spcPts val="0"/>
              </a:spcBef>
              <a:spcAft>
                <a:spcPts val="0"/>
              </a:spcAft>
              <a:buNone/>
            </a:pPr>
            <a:r>
              <a:t/>
            </a:r>
            <a:endParaRPr sz="1100">
              <a:solidFill>
                <a:srgbClr val="000000"/>
              </a:solidFill>
            </a:endParaRPr>
          </a:p>
          <a:p>
            <a:pPr indent="0" lvl="0" marL="0" rtl="0" algn="l">
              <a:lnSpc>
                <a:spcPct val="80000"/>
              </a:lnSpc>
              <a:spcBef>
                <a:spcPts val="0"/>
              </a:spcBef>
              <a:spcAft>
                <a:spcPts val="0"/>
              </a:spcAft>
              <a:buNone/>
            </a:pPr>
            <a:r>
              <a:t/>
            </a:r>
            <a:endParaRPr sz="1100">
              <a:solidFill>
                <a:srgbClr val="000000"/>
              </a:solidFill>
            </a:endParaRPr>
          </a:p>
          <a:p>
            <a:pPr indent="0" lvl="0" marL="0" rtl="0" algn="l">
              <a:lnSpc>
                <a:spcPct val="80000"/>
              </a:lnSpc>
              <a:spcBef>
                <a:spcPts val="0"/>
              </a:spcBef>
              <a:spcAft>
                <a:spcPts val="0"/>
              </a:spcAft>
              <a:buNone/>
            </a:pPr>
            <a:r>
              <a:t/>
            </a:r>
            <a:endParaRPr sz="1100">
              <a:solidFill>
                <a:srgbClr val="000000"/>
              </a:solidFill>
            </a:endParaRPr>
          </a:p>
          <a:p>
            <a:pPr indent="0" lvl="0" marL="914400" rtl="0" algn="l">
              <a:lnSpc>
                <a:spcPct val="80000"/>
              </a:lnSpc>
              <a:spcBef>
                <a:spcPts val="0"/>
              </a:spcBef>
              <a:spcAft>
                <a:spcPts val="0"/>
              </a:spcAft>
              <a:buNone/>
            </a:pPr>
            <a:r>
              <a:t/>
            </a:r>
            <a:endParaRPr sz="1100">
              <a:solidFill>
                <a:srgbClr val="000000"/>
              </a:solidFill>
            </a:endParaRPr>
          </a:p>
          <a:p>
            <a:pPr indent="0" lvl="0" marL="0" rtl="0" algn="l">
              <a:lnSpc>
                <a:spcPct val="80000"/>
              </a:lnSpc>
              <a:spcBef>
                <a:spcPts val="0"/>
              </a:spcBef>
              <a:spcAft>
                <a:spcPts val="0"/>
              </a:spcAft>
              <a:buSzPts val="605"/>
              <a:buNone/>
            </a:pPr>
            <a:r>
              <a:t/>
            </a:r>
            <a:endParaRPr sz="1100">
              <a:solidFill>
                <a:srgbClr val="000000"/>
              </a:solidFill>
            </a:endParaRPr>
          </a:p>
          <a:p>
            <a:pPr indent="0" lvl="0" marL="0" rtl="0" algn="l">
              <a:lnSpc>
                <a:spcPct val="80000"/>
              </a:lnSpc>
              <a:spcBef>
                <a:spcPts val="0"/>
              </a:spcBef>
              <a:spcAft>
                <a:spcPts val="0"/>
              </a:spcAft>
              <a:buSzPts val="605"/>
              <a:buNone/>
            </a:pPr>
            <a:r>
              <a:t/>
            </a:r>
            <a:endParaRPr sz="1100">
              <a:solidFill>
                <a:srgbClr val="000000"/>
              </a:solidFill>
            </a:endParaRPr>
          </a:p>
          <a:p>
            <a:pPr indent="0" lvl="0" marL="0" rtl="0" algn="l">
              <a:lnSpc>
                <a:spcPct val="80000"/>
              </a:lnSpc>
              <a:spcBef>
                <a:spcPts val="0"/>
              </a:spcBef>
              <a:spcAft>
                <a:spcPts val="0"/>
              </a:spcAft>
              <a:buSzPts val="605"/>
              <a:buNone/>
            </a:pPr>
            <a:r>
              <a:t/>
            </a:r>
            <a:endParaRPr sz="1100">
              <a:solidFill>
                <a:srgbClr val="000000"/>
              </a:solidFill>
            </a:endParaRPr>
          </a:p>
          <a:p>
            <a:pPr indent="0" lvl="0" marL="0" rtl="0" algn="l">
              <a:lnSpc>
                <a:spcPct val="80000"/>
              </a:lnSpc>
              <a:spcBef>
                <a:spcPts val="0"/>
              </a:spcBef>
              <a:spcAft>
                <a:spcPts val="0"/>
              </a:spcAft>
              <a:buSzPts val="605"/>
              <a:buNone/>
            </a:pPr>
            <a:r>
              <a:t/>
            </a:r>
            <a:endParaRPr sz="1100">
              <a:solidFill>
                <a:srgbClr val="000000"/>
              </a:solidFill>
            </a:endParaRPr>
          </a:p>
        </p:txBody>
      </p:sp>
      <p:pic>
        <p:nvPicPr>
          <p:cNvPr id="96" name="Google Shape;96;p14"/>
          <p:cNvPicPr preferRelativeResize="0"/>
          <p:nvPr/>
        </p:nvPicPr>
        <p:blipFill>
          <a:blip r:embed="rId3">
            <a:alphaModFix/>
          </a:blip>
          <a:stretch>
            <a:fillRect/>
          </a:stretch>
        </p:blipFill>
        <p:spPr>
          <a:xfrm>
            <a:off x="77200" y="496850"/>
            <a:ext cx="642875" cy="642875"/>
          </a:xfrm>
          <a:prstGeom prst="rect">
            <a:avLst/>
          </a:prstGeom>
          <a:noFill/>
          <a:ln>
            <a:noFill/>
          </a:ln>
        </p:spPr>
      </p:pic>
      <p:sp>
        <p:nvSpPr>
          <p:cNvPr id="97" name="Google Shape;97;p14"/>
          <p:cNvSpPr txBox="1"/>
          <p:nvPr/>
        </p:nvSpPr>
        <p:spPr>
          <a:xfrm>
            <a:off x="792575" y="885300"/>
            <a:ext cx="1379100" cy="3324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GB" sz="1200">
                <a:latin typeface="Lato"/>
                <a:ea typeface="Lato"/>
                <a:cs typeface="Lato"/>
                <a:sym typeface="Lato"/>
              </a:rPr>
              <a:t>Table of Contents</a:t>
            </a:r>
            <a:endParaRPr b="1" sz="1200">
              <a:latin typeface="Lato"/>
              <a:ea typeface="Lato"/>
              <a:cs typeface="Lato"/>
              <a:sym typeface="Lato"/>
            </a:endParaRPr>
          </a:p>
        </p:txBody>
      </p:sp>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03" name="Google Shape;103;p15"/>
          <p:cNvSpPr txBox="1"/>
          <p:nvPr>
            <p:ph idx="1" type="subTitle"/>
          </p:nvPr>
        </p:nvSpPr>
        <p:spPr>
          <a:xfrm>
            <a:off x="188125" y="1294150"/>
            <a:ext cx="5261100" cy="3783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b="1" lang="en-GB" sz="1400">
                <a:solidFill>
                  <a:srgbClr val="000000"/>
                </a:solidFill>
              </a:rPr>
              <a:t>Introduction</a:t>
            </a:r>
            <a:endParaRPr b="1" sz="1400">
              <a:solidFill>
                <a:srgbClr val="000000"/>
              </a:solidFill>
            </a:endParaRPr>
          </a:p>
          <a:p>
            <a:pPr indent="-298450" lvl="1" marL="914400" rtl="0" algn="l">
              <a:lnSpc>
                <a:spcPct val="100000"/>
              </a:lnSpc>
              <a:spcBef>
                <a:spcPts val="0"/>
              </a:spcBef>
              <a:spcAft>
                <a:spcPts val="0"/>
              </a:spcAft>
              <a:buClr>
                <a:srgbClr val="000000"/>
              </a:buClr>
              <a:buSzPts val="1100"/>
              <a:buChar char="○"/>
            </a:pPr>
            <a:r>
              <a:rPr lang="en-GB" sz="1100">
                <a:solidFill>
                  <a:srgbClr val="000000"/>
                </a:solidFill>
              </a:rPr>
              <a:t>Visible light communications System (VLC) </a:t>
            </a:r>
            <a:endParaRPr sz="1100">
              <a:solidFill>
                <a:srgbClr val="000000"/>
              </a:solidFill>
            </a:endParaRPr>
          </a:p>
          <a:p>
            <a:pPr indent="-298450" lvl="1" marL="914400" rtl="0" algn="l">
              <a:lnSpc>
                <a:spcPct val="100000"/>
              </a:lnSpc>
              <a:spcBef>
                <a:spcPts val="0"/>
              </a:spcBef>
              <a:spcAft>
                <a:spcPts val="0"/>
              </a:spcAft>
              <a:buClr>
                <a:srgbClr val="000000"/>
              </a:buClr>
              <a:buSzPts val="1100"/>
              <a:buChar char="○"/>
            </a:pPr>
            <a:r>
              <a:rPr lang="en-GB" sz="1100">
                <a:solidFill>
                  <a:srgbClr val="000000"/>
                </a:solidFill>
              </a:rPr>
              <a:t>5G and Internet of Things (IoT)</a:t>
            </a:r>
            <a:endParaRPr sz="1100">
              <a:solidFill>
                <a:srgbClr val="000000"/>
              </a:solidFill>
            </a:endParaRPr>
          </a:p>
          <a:p>
            <a:pPr indent="-298450" lvl="1" marL="914400" rtl="0" algn="l">
              <a:lnSpc>
                <a:spcPct val="100000"/>
              </a:lnSpc>
              <a:spcBef>
                <a:spcPts val="0"/>
              </a:spcBef>
              <a:spcAft>
                <a:spcPts val="0"/>
              </a:spcAft>
              <a:buClr>
                <a:srgbClr val="000000"/>
              </a:buClr>
              <a:buSzPts val="1100"/>
              <a:buChar char="○"/>
            </a:pPr>
            <a:r>
              <a:rPr lang="en-GB" sz="1100">
                <a:solidFill>
                  <a:srgbClr val="000000"/>
                </a:solidFill>
              </a:rPr>
              <a:t>Modulation and networking algorithms</a:t>
            </a:r>
            <a:endParaRPr sz="1100">
              <a:solidFill>
                <a:srgbClr val="000000"/>
              </a:solidFill>
            </a:endParaRPr>
          </a:p>
          <a:p>
            <a:pPr indent="-298450" lvl="1" marL="914400" rtl="0" algn="l">
              <a:lnSpc>
                <a:spcPct val="100000"/>
              </a:lnSpc>
              <a:spcBef>
                <a:spcPts val="0"/>
              </a:spcBef>
              <a:spcAft>
                <a:spcPts val="0"/>
              </a:spcAft>
              <a:buClr>
                <a:srgbClr val="000000"/>
              </a:buClr>
              <a:buSzPts val="1100"/>
              <a:buChar char="○"/>
            </a:pPr>
            <a:r>
              <a:rPr lang="en-GB" sz="1100">
                <a:solidFill>
                  <a:srgbClr val="000000"/>
                </a:solidFill>
              </a:rPr>
              <a:t>Physical layer</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lang="en-GB" sz="1100">
                <a:solidFill>
                  <a:srgbClr val="000000"/>
                </a:solidFill>
              </a:rPr>
              <a:t>Is VLC Really Necessary for IoT Networks Deployment?</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lang="en-GB" sz="1000">
                <a:solidFill>
                  <a:srgbClr val="000000"/>
                </a:solidFill>
              </a:rPr>
              <a:t>Existing and Proposed  Multiple Access Technique in VLC-IoT</a:t>
            </a:r>
            <a:endParaRPr sz="1000">
              <a:solidFill>
                <a:srgbClr val="000000"/>
              </a:solidFill>
            </a:endParaRPr>
          </a:p>
          <a:p>
            <a:pPr indent="0" lvl="0" marL="914400" rtl="0" algn="l">
              <a:spcBef>
                <a:spcPts val="0"/>
              </a:spcBef>
              <a:spcAft>
                <a:spcPts val="0"/>
              </a:spcAft>
              <a:buNone/>
            </a:pPr>
            <a:r>
              <a:t/>
            </a:r>
            <a:endParaRPr sz="1100">
              <a:solidFill>
                <a:srgbClr val="000000"/>
              </a:solidFill>
            </a:endParaRPr>
          </a:p>
          <a:p>
            <a:pPr indent="0" lvl="0" marL="457200" rtl="0" algn="l">
              <a:spcBef>
                <a:spcPts val="0"/>
              </a:spcBef>
              <a:spcAft>
                <a:spcPts val="0"/>
              </a:spcAft>
              <a:buNone/>
            </a:pPr>
            <a:r>
              <a:t/>
            </a:r>
            <a:endParaRPr b="1" sz="1900">
              <a:solidFill>
                <a:srgbClr val="000000"/>
              </a:solidFill>
            </a:endParaRPr>
          </a:p>
          <a:p>
            <a:pPr indent="0" lvl="0" marL="457200" rtl="0" algn="l">
              <a:spcBef>
                <a:spcPts val="0"/>
              </a:spcBef>
              <a:spcAft>
                <a:spcPts val="0"/>
              </a:spcAft>
              <a:buNone/>
            </a:pPr>
            <a:r>
              <a:t/>
            </a:r>
            <a:endParaRPr b="1" sz="1900">
              <a:solidFill>
                <a:srgbClr val="000000"/>
              </a:solidFill>
            </a:endParaRPr>
          </a:p>
        </p:txBody>
      </p:sp>
      <p:pic>
        <p:nvPicPr>
          <p:cNvPr id="104" name="Google Shape;104;p15"/>
          <p:cNvPicPr preferRelativeResize="0"/>
          <p:nvPr/>
        </p:nvPicPr>
        <p:blipFill>
          <a:blip r:embed="rId3">
            <a:alphaModFix/>
          </a:blip>
          <a:stretch>
            <a:fillRect/>
          </a:stretch>
        </p:blipFill>
        <p:spPr>
          <a:xfrm>
            <a:off x="77200" y="496850"/>
            <a:ext cx="642875" cy="642875"/>
          </a:xfrm>
          <a:prstGeom prst="rect">
            <a:avLst/>
          </a:prstGeom>
          <a:noFill/>
          <a:ln>
            <a:noFill/>
          </a:ln>
        </p:spPr>
      </p:pic>
      <p:pic>
        <p:nvPicPr>
          <p:cNvPr id="105" name="Google Shape;105;p15"/>
          <p:cNvPicPr preferRelativeResize="0"/>
          <p:nvPr/>
        </p:nvPicPr>
        <p:blipFill>
          <a:blip r:embed="rId4">
            <a:alphaModFix/>
          </a:blip>
          <a:stretch>
            <a:fillRect/>
          </a:stretch>
        </p:blipFill>
        <p:spPr>
          <a:xfrm>
            <a:off x="5166450" y="1222500"/>
            <a:ext cx="3890550" cy="3615926"/>
          </a:xfrm>
          <a:prstGeom prst="rect">
            <a:avLst/>
          </a:prstGeom>
          <a:noFill/>
          <a:ln>
            <a:noFill/>
          </a:ln>
        </p:spPr>
      </p:pic>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11" name="Google Shape;111;p16"/>
          <p:cNvSpPr txBox="1"/>
          <p:nvPr>
            <p:ph idx="1" type="subTitle"/>
          </p:nvPr>
        </p:nvSpPr>
        <p:spPr>
          <a:xfrm>
            <a:off x="0" y="1310650"/>
            <a:ext cx="8320200" cy="33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GB" sz="1400">
                <a:solidFill>
                  <a:srgbClr val="000000"/>
                </a:solidFill>
              </a:rPr>
              <a:t>Existing and Proposed  Multiple Access Technique in VLC-IoT</a:t>
            </a:r>
            <a:endParaRPr b="1" sz="1400">
              <a:solidFill>
                <a:srgbClr val="000000"/>
              </a:solidFill>
            </a:endParaRPr>
          </a:p>
          <a:p>
            <a:pPr indent="-298450" lvl="1" marL="914400" rtl="0" algn="l">
              <a:spcBef>
                <a:spcPts val="0"/>
              </a:spcBef>
              <a:spcAft>
                <a:spcPts val="0"/>
              </a:spcAft>
              <a:buClr>
                <a:srgbClr val="000000"/>
              </a:buClr>
              <a:buSzPts val="1100"/>
              <a:buChar char="○"/>
            </a:pPr>
            <a:r>
              <a:rPr b="1" lang="en-GB" sz="1100">
                <a:solidFill>
                  <a:srgbClr val="000000"/>
                </a:solidFill>
              </a:rPr>
              <a:t>OFDMA:</a:t>
            </a:r>
            <a:r>
              <a:rPr lang="en-GB" sz="1100">
                <a:solidFill>
                  <a:srgbClr val="000000"/>
                </a:solidFill>
              </a:rPr>
              <a:t> bandwidth allocation scheme for high data rate communication and reduced mutual interference</a:t>
            </a:r>
            <a:endParaRPr sz="1100">
              <a:solidFill>
                <a:srgbClr val="000000"/>
              </a:solidFill>
            </a:endParaRPr>
          </a:p>
          <a:p>
            <a:pPr indent="-298450" lvl="1" marL="914400" rtl="0" algn="l">
              <a:spcBef>
                <a:spcPts val="0"/>
              </a:spcBef>
              <a:spcAft>
                <a:spcPts val="0"/>
              </a:spcAft>
              <a:buClr>
                <a:srgbClr val="000000"/>
              </a:buClr>
              <a:buSzPts val="1100"/>
              <a:buChar char="○"/>
            </a:pPr>
            <a:r>
              <a:rPr b="1" lang="en-GB" sz="1100">
                <a:solidFill>
                  <a:srgbClr val="000000"/>
                </a:solidFill>
              </a:rPr>
              <a:t>CDMA: </a:t>
            </a:r>
            <a:r>
              <a:rPr lang="en-GB" sz="1100">
                <a:solidFill>
                  <a:srgbClr val="000000"/>
                </a:solidFill>
              </a:rPr>
              <a:t>multiple VLC-IoT devices to transmit simultaneously in a shared time slot, mitigating multipath interference challenges</a:t>
            </a:r>
            <a:endParaRPr sz="1100">
              <a:solidFill>
                <a:srgbClr val="000000"/>
              </a:solidFill>
            </a:endParaRPr>
          </a:p>
          <a:p>
            <a:pPr indent="-298450" lvl="1" marL="914400" rtl="0" algn="l">
              <a:spcBef>
                <a:spcPts val="0"/>
              </a:spcBef>
              <a:spcAft>
                <a:spcPts val="0"/>
              </a:spcAft>
              <a:buClr>
                <a:srgbClr val="000000"/>
              </a:buClr>
              <a:buSzPts val="1100"/>
              <a:buChar char="○"/>
            </a:pPr>
            <a:r>
              <a:rPr b="1" lang="en-GB" sz="1100">
                <a:solidFill>
                  <a:srgbClr val="000000"/>
                </a:solidFill>
              </a:rPr>
              <a:t>SDMA:</a:t>
            </a:r>
            <a:r>
              <a:rPr lang="en-GB" sz="1100">
                <a:solidFill>
                  <a:srgbClr val="000000"/>
                </a:solidFill>
              </a:rPr>
              <a:t> enables multiple VLC-IoT devices to share frequency-time resources by exploiting spatial diversity.</a:t>
            </a:r>
            <a:endParaRPr sz="1100">
              <a:solidFill>
                <a:srgbClr val="000000"/>
              </a:solidFill>
            </a:endParaRPr>
          </a:p>
          <a:p>
            <a:pPr indent="0" lvl="0" marL="914400" rtl="0" algn="l">
              <a:spcBef>
                <a:spcPts val="0"/>
              </a:spcBef>
              <a:spcAft>
                <a:spcPts val="0"/>
              </a:spcAft>
              <a:buNone/>
            </a:pPr>
            <a:r>
              <a:t/>
            </a:r>
            <a:endParaRPr sz="18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Proposed  Multiple Access Technique in VLC-IoT</a:t>
            </a:r>
            <a:endParaRPr b="1" sz="1400">
              <a:solidFill>
                <a:srgbClr val="000000"/>
              </a:solidFill>
            </a:endParaRPr>
          </a:p>
          <a:p>
            <a:pPr indent="-298450" lvl="1" marL="914400" rtl="0" algn="l">
              <a:spcBef>
                <a:spcPts val="0"/>
              </a:spcBef>
              <a:spcAft>
                <a:spcPts val="0"/>
              </a:spcAft>
              <a:buClr>
                <a:srgbClr val="000000"/>
              </a:buClr>
              <a:buSzPts val="1100"/>
              <a:buChar char="○"/>
            </a:pPr>
            <a:r>
              <a:rPr b="1" lang="en-GB" sz="1100">
                <a:solidFill>
                  <a:srgbClr val="000000"/>
                </a:solidFill>
              </a:rPr>
              <a:t>OFDMA)-based VLCP</a:t>
            </a:r>
            <a:r>
              <a:rPr lang="en-GB" sz="1100">
                <a:solidFill>
                  <a:srgbClr val="000000"/>
                </a:solidFill>
              </a:rPr>
              <a:t>: creating frequency holes by deploying idle positioning subcarriers and then filling the frequency holes with positioning signals that are immune to OOBI from OFDM signals to achieve better positioning accuracy and bandwidth utilization performance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298450" lvl="1" marL="914400" rtl="0" algn="l">
              <a:spcBef>
                <a:spcPts val="0"/>
              </a:spcBef>
              <a:spcAft>
                <a:spcPts val="0"/>
              </a:spcAft>
              <a:buClr>
                <a:srgbClr val="000000"/>
              </a:buClr>
              <a:buSzPts val="1100"/>
              <a:buChar char="○"/>
            </a:pPr>
            <a:r>
              <a:rPr b="1" lang="en-GB" sz="1100">
                <a:solidFill>
                  <a:srgbClr val="000000"/>
                </a:solidFill>
              </a:rPr>
              <a:t>(FBMC)-based: </a:t>
            </a:r>
            <a:r>
              <a:rPr lang="en-GB" sz="1100">
                <a:solidFill>
                  <a:srgbClr val="000000"/>
                </a:solidFill>
              </a:rPr>
              <a:t>leakage of each subcarrier in communication, reducing the negative impacts of OOBI. The FBMC-based approach also improves spectral efficiency, maximizes the utilization of subcarriers, and enhances the positioning accuracy of VLCP systems.</a:t>
            </a:r>
            <a:endParaRPr sz="1100">
              <a:solidFill>
                <a:srgbClr val="000000"/>
              </a:solidFill>
            </a:endParaRPr>
          </a:p>
        </p:txBody>
      </p:sp>
      <p:pic>
        <p:nvPicPr>
          <p:cNvPr id="112" name="Google Shape;112;p16"/>
          <p:cNvPicPr preferRelativeResize="0"/>
          <p:nvPr/>
        </p:nvPicPr>
        <p:blipFill>
          <a:blip r:embed="rId3">
            <a:alphaModFix/>
          </a:blip>
          <a:stretch>
            <a:fillRect/>
          </a:stretch>
        </p:blipFill>
        <p:spPr>
          <a:xfrm>
            <a:off x="77200" y="496850"/>
            <a:ext cx="642875" cy="64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18" name="Google Shape;118;p17"/>
          <p:cNvSpPr txBox="1"/>
          <p:nvPr>
            <p:ph idx="1" type="subTitle"/>
          </p:nvPr>
        </p:nvSpPr>
        <p:spPr>
          <a:xfrm>
            <a:off x="188050" y="1269350"/>
            <a:ext cx="5544600" cy="378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GB" sz="1400">
                <a:solidFill>
                  <a:srgbClr val="000000"/>
                </a:solidFill>
              </a:rPr>
              <a:t>Handover</a:t>
            </a:r>
            <a:r>
              <a:rPr lang="en-GB" sz="1400">
                <a:solidFill>
                  <a:srgbClr val="000000"/>
                </a:solidFill>
              </a:rPr>
              <a:t> </a:t>
            </a:r>
            <a:endParaRPr sz="1400">
              <a:solidFill>
                <a:srgbClr val="000000"/>
              </a:solidFill>
            </a:endParaRPr>
          </a:p>
          <a:p>
            <a:pPr indent="0" lvl="0" marL="0" rtl="0" algn="l">
              <a:spcBef>
                <a:spcPts val="0"/>
              </a:spcBef>
              <a:spcAft>
                <a:spcPts val="0"/>
              </a:spcAft>
              <a:buNone/>
            </a:pPr>
            <a:r>
              <a:rPr b="1" lang="en-GB" sz="1400">
                <a:solidFill>
                  <a:srgbClr val="000000"/>
                </a:solidFill>
              </a:rPr>
              <a:t>Existing Handover Mechanisms in VLC-IoT</a:t>
            </a:r>
            <a:endParaRPr b="1" sz="1400">
              <a:solidFill>
                <a:srgbClr val="000000"/>
              </a:solidFill>
            </a:endParaRPr>
          </a:p>
          <a:p>
            <a:pPr indent="0" lvl="0" marL="0" rtl="0" algn="l">
              <a:spcBef>
                <a:spcPts val="0"/>
              </a:spcBef>
              <a:spcAft>
                <a:spcPts val="0"/>
              </a:spcAft>
              <a:buNone/>
            </a:pPr>
            <a:r>
              <a:rPr b="1" lang="en-GB" sz="1400">
                <a:solidFill>
                  <a:srgbClr val="000000"/>
                </a:solidFill>
              </a:rPr>
              <a:t>Horizontal  Handover:</a:t>
            </a:r>
            <a:r>
              <a:rPr lang="en-GB" sz="1700">
                <a:solidFill>
                  <a:srgbClr val="000000"/>
                </a:solidFill>
              </a:rPr>
              <a:t> </a:t>
            </a:r>
            <a:r>
              <a:rPr lang="en-GB" sz="1100">
                <a:solidFill>
                  <a:srgbClr val="000000"/>
                </a:solidFill>
              </a:rPr>
              <a:t>A handover mechanism commonly executed</a:t>
            </a:r>
            <a:endParaRPr sz="1100">
              <a:solidFill>
                <a:srgbClr val="000000"/>
              </a:solidFill>
            </a:endParaRPr>
          </a:p>
          <a:p>
            <a:pPr indent="0" lvl="0" marL="0" rtl="0" algn="l">
              <a:spcBef>
                <a:spcPts val="0"/>
              </a:spcBef>
              <a:spcAft>
                <a:spcPts val="0"/>
              </a:spcAft>
              <a:buNone/>
            </a:pPr>
            <a:r>
              <a:rPr lang="en-GB" sz="1100">
                <a:solidFill>
                  <a:srgbClr val="000000"/>
                </a:solidFill>
              </a:rPr>
              <a:t>in mobile VLC-IoT devices to maintain seamless connectivity and prevent inter-cell </a:t>
            </a:r>
            <a:endParaRPr sz="1100">
              <a:solidFill>
                <a:srgbClr val="000000"/>
              </a:solidFill>
            </a:endParaRPr>
          </a:p>
          <a:p>
            <a:pPr indent="0" lvl="0" marL="0" rtl="0" algn="l">
              <a:spcBef>
                <a:spcPts val="0"/>
              </a:spcBef>
              <a:spcAft>
                <a:spcPts val="0"/>
              </a:spcAft>
              <a:buNone/>
            </a:pPr>
            <a:r>
              <a:rPr lang="en-GB" sz="1100">
                <a:solidFill>
                  <a:srgbClr val="000000"/>
                </a:solidFill>
              </a:rPr>
              <a:t>interference.</a:t>
            </a:r>
            <a:endParaRPr sz="11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b="1" lang="en-GB" sz="1400">
                <a:solidFill>
                  <a:srgbClr val="000000"/>
                </a:solidFill>
              </a:rPr>
              <a:t>Vertical  Handover </a:t>
            </a:r>
            <a:r>
              <a:rPr lang="en-GB" sz="1700">
                <a:solidFill>
                  <a:srgbClr val="000000"/>
                </a:solidFill>
              </a:rPr>
              <a:t>:</a:t>
            </a:r>
            <a:r>
              <a:rPr lang="en-GB" sz="1000">
                <a:solidFill>
                  <a:srgbClr val="000000"/>
                </a:solidFill>
              </a:rPr>
              <a:t> </a:t>
            </a:r>
            <a:r>
              <a:rPr lang="en-GB" sz="1100">
                <a:solidFill>
                  <a:srgbClr val="000000"/>
                </a:solidFill>
              </a:rPr>
              <a:t>A type of handover mechanism that occurs between</a:t>
            </a:r>
            <a:endParaRPr sz="1100">
              <a:solidFill>
                <a:srgbClr val="000000"/>
              </a:solidFill>
            </a:endParaRPr>
          </a:p>
          <a:p>
            <a:pPr indent="0" lvl="0" marL="0" rtl="0" algn="l">
              <a:spcBef>
                <a:spcPts val="0"/>
              </a:spcBef>
              <a:spcAft>
                <a:spcPts val="0"/>
              </a:spcAft>
              <a:buNone/>
            </a:pPr>
            <a:r>
              <a:rPr lang="en-GB" sz="1100">
                <a:solidFill>
                  <a:srgbClr val="000000"/>
                </a:solidFill>
              </a:rPr>
              <a:t> different access layers in VLC-IoT systems,triggered when there is a line-of-sight (LOS) </a:t>
            </a:r>
            <a:endParaRPr sz="1100">
              <a:solidFill>
                <a:srgbClr val="000000"/>
              </a:solidFill>
            </a:endParaRPr>
          </a:p>
          <a:p>
            <a:pPr indent="0" lvl="0" marL="0" rtl="0" algn="l">
              <a:spcBef>
                <a:spcPts val="0"/>
              </a:spcBef>
              <a:spcAft>
                <a:spcPts val="0"/>
              </a:spcAft>
              <a:buNone/>
            </a:pPr>
            <a:r>
              <a:rPr lang="en-GB" sz="1100">
                <a:solidFill>
                  <a:srgbClr val="000000"/>
                </a:solidFill>
              </a:rPr>
              <a:t>blockage.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b="1" lang="en-GB" sz="1400">
                <a:solidFill>
                  <a:srgbClr val="000000"/>
                </a:solidFill>
              </a:rPr>
              <a:t>Proposed Handover Approach</a:t>
            </a:r>
            <a:endParaRPr b="1" sz="1400">
              <a:solidFill>
                <a:srgbClr val="000000"/>
              </a:solidFill>
            </a:endParaRPr>
          </a:p>
          <a:p>
            <a:pPr indent="0" lvl="0" marL="0" rtl="0" algn="l">
              <a:spcBef>
                <a:spcPts val="0"/>
              </a:spcBef>
              <a:spcAft>
                <a:spcPts val="0"/>
              </a:spcAft>
              <a:buNone/>
            </a:pPr>
            <a:r>
              <a:rPr b="1" lang="en-GB" sz="1400">
                <a:solidFill>
                  <a:srgbClr val="000000"/>
                </a:solidFill>
              </a:rPr>
              <a:t>RSI-VH</a:t>
            </a:r>
            <a:r>
              <a:rPr lang="en-GB" sz="1400">
                <a:solidFill>
                  <a:srgbClr val="000000"/>
                </a:solidFill>
              </a:rPr>
              <a:t>:</a:t>
            </a:r>
            <a:r>
              <a:rPr lang="en-GB">
                <a:solidFill>
                  <a:srgbClr val="000000"/>
                </a:solidFill>
              </a:rPr>
              <a:t> </a:t>
            </a:r>
            <a:r>
              <a:rPr lang="en-GB" sz="1100">
                <a:solidFill>
                  <a:srgbClr val="000000"/>
                </a:solidFill>
              </a:rPr>
              <a:t> is based on the received signal intensity of the APs at VLC-IoT devices. A handover is triggered when a neighbouring AP has a higher RSI value than the current AP.</a:t>
            </a:r>
            <a:endParaRPr sz="11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b="1" lang="en-GB" sz="1400">
                <a:solidFill>
                  <a:srgbClr val="000000"/>
                </a:solidFill>
              </a:rPr>
              <a:t>Non-LOS-based VH:</a:t>
            </a:r>
            <a:r>
              <a:rPr lang="en-GB" sz="1100">
                <a:solidFill>
                  <a:srgbClr val="000000"/>
                </a:solidFill>
              </a:rPr>
              <a:t>  reduces frequent handovers in VLC-IoT systems. When a VLC-IoT device detects a LOS blockage, it waits for a set time (dwell period) before handover to a neighbouring AP with better channel resources</a:t>
            </a:r>
            <a:endParaRPr sz="1100">
              <a:solidFill>
                <a:srgbClr val="000000"/>
              </a:solidFill>
            </a:endParaRPr>
          </a:p>
        </p:txBody>
      </p:sp>
      <p:pic>
        <p:nvPicPr>
          <p:cNvPr id="119" name="Google Shape;119;p17"/>
          <p:cNvPicPr preferRelativeResize="0"/>
          <p:nvPr/>
        </p:nvPicPr>
        <p:blipFill>
          <a:blip r:embed="rId3">
            <a:alphaModFix/>
          </a:blip>
          <a:stretch>
            <a:fillRect/>
          </a:stretch>
        </p:blipFill>
        <p:spPr>
          <a:xfrm>
            <a:off x="77200" y="496850"/>
            <a:ext cx="642875" cy="642875"/>
          </a:xfrm>
          <a:prstGeom prst="rect">
            <a:avLst/>
          </a:prstGeom>
          <a:noFill/>
          <a:ln>
            <a:noFill/>
          </a:ln>
        </p:spPr>
      </p:pic>
      <p:pic>
        <p:nvPicPr>
          <p:cNvPr id="120" name="Google Shape;120;p17"/>
          <p:cNvPicPr preferRelativeResize="0"/>
          <p:nvPr/>
        </p:nvPicPr>
        <p:blipFill>
          <a:blip r:embed="rId4">
            <a:alphaModFix/>
          </a:blip>
          <a:stretch>
            <a:fillRect/>
          </a:stretch>
        </p:blipFill>
        <p:spPr>
          <a:xfrm>
            <a:off x="5427050" y="1269350"/>
            <a:ext cx="3539900" cy="226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26" name="Google Shape;126;p18"/>
          <p:cNvSpPr txBox="1"/>
          <p:nvPr>
            <p:ph idx="1" type="subTitle"/>
          </p:nvPr>
        </p:nvSpPr>
        <p:spPr>
          <a:xfrm>
            <a:off x="485375" y="1281650"/>
            <a:ext cx="8410800" cy="90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GB" sz="1400">
                <a:solidFill>
                  <a:srgbClr val="000000"/>
                </a:solidFill>
              </a:rPr>
              <a:t>VLC Architecture</a:t>
            </a:r>
            <a:endParaRPr b="1" sz="1400">
              <a:solidFill>
                <a:srgbClr val="000000"/>
              </a:solidFill>
            </a:endParaRPr>
          </a:p>
          <a:p>
            <a:pPr indent="0" lvl="0" marL="457200" rtl="0" algn="l">
              <a:spcBef>
                <a:spcPts val="0"/>
              </a:spcBef>
              <a:spcAft>
                <a:spcPts val="0"/>
              </a:spcAft>
              <a:buNone/>
            </a:pPr>
            <a:r>
              <a:rPr lang="en-GB" sz="1200">
                <a:solidFill>
                  <a:srgbClr val="000000"/>
                </a:solidFill>
              </a:rPr>
              <a:t>involves a central network utilizing VLC technology, connected to a network of sensors, actuators, and Access Points (APs) that communicate with VLC-IoT devices through various communication technologies.</a:t>
            </a:r>
            <a:endParaRPr sz="1200">
              <a:solidFill>
                <a:srgbClr val="000000"/>
              </a:solidFill>
            </a:endParaRPr>
          </a:p>
          <a:p>
            <a:pPr indent="0" lvl="0" marL="457200" rtl="0" algn="l">
              <a:spcBef>
                <a:spcPts val="0"/>
              </a:spcBef>
              <a:spcAft>
                <a:spcPts val="0"/>
              </a:spcAft>
              <a:buNone/>
            </a:pPr>
            <a:r>
              <a:t/>
            </a:r>
            <a:endParaRPr sz="1800">
              <a:solidFill>
                <a:srgbClr val="000000"/>
              </a:solidFill>
            </a:endParaRPr>
          </a:p>
          <a:p>
            <a:pPr indent="0" lvl="0" marL="457200" rtl="0" algn="l">
              <a:spcBef>
                <a:spcPts val="0"/>
              </a:spcBef>
              <a:spcAft>
                <a:spcPts val="0"/>
              </a:spcAft>
              <a:buNone/>
            </a:pPr>
            <a:r>
              <a:t/>
            </a:r>
            <a:endParaRPr sz="1800">
              <a:solidFill>
                <a:srgbClr val="000000"/>
              </a:solidFill>
            </a:endParaRPr>
          </a:p>
        </p:txBody>
      </p:sp>
      <p:pic>
        <p:nvPicPr>
          <p:cNvPr id="127" name="Google Shape;127;p18"/>
          <p:cNvPicPr preferRelativeResize="0"/>
          <p:nvPr/>
        </p:nvPicPr>
        <p:blipFill>
          <a:blip r:embed="rId3">
            <a:alphaModFix/>
          </a:blip>
          <a:stretch>
            <a:fillRect/>
          </a:stretch>
        </p:blipFill>
        <p:spPr>
          <a:xfrm>
            <a:off x="77200" y="496850"/>
            <a:ext cx="642875" cy="642875"/>
          </a:xfrm>
          <a:prstGeom prst="rect">
            <a:avLst/>
          </a:prstGeom>
          <a:noFill/>
          <a:ln>
            <a:noFill/>
          </a:ln>
        </p:spPr>
      </p:pic>
      <p:pic>
        <p:nvPicPr>
          <p:cNvPr id="128" name="Google Shape;128;p18"/>
          <p:cNvPicPr preferRelativeResize="0"/>
          <p:nvPr/>
        </p:nvPicPr>
        <p:blipFill>
          <a:blip r:embed="rId4">
            <a:alphaModFix/>
          </a:blip>
          <a:stretch>
            <a:fillRect/>
          </a:stretch>
        </p:blipFill>
        <p:spPr>
          <a:xfrm>
            <a:off x="1560175" y="2125700"/>
            <a:ext cx="6261201" cy="2613951"/>
          </a:xfrm>
          <a:prstGeom prst="rect">
            <a:avLst/>
          </a:prstGeom>
          <a:noFill/>
          <a:ln>
            <a:noFill/>
          </a:ln>
        </p:spPr>
      </p:pic>
      <p:sp>
        <p:nvSpPr>
          <p:cNvPr id="129" name="Google Shape;129;p18"/>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000000"/>
              </a:buClr>
              <a:buSzPts val="1100"/>
              <a:buFont typeface="Lato"/>
              <a:buChar char="●"/>
            </a:pPr>
            <a:r>
              <a:rPr lang="en-GB" sz="1100">
                <a:latin typeface="Lato"/>
                <a:ea typeface="Lato"/>
                <a:cs typeface="Lato"/>
                <a:sym typeface="Lato"/>
              </a:rPr>
              <a:t>Friendly Jamming/Zero-Forcing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35" name="Google Shape;135;p19"/>
          <p:cNvSpPr txBox="1"/>
          <p:nvPr>
            <p:ph idx="1" type="subTitle"/>
          </p:nvPr>
        </p:nvSpPr>
        <p:spPr>
          <a:xfrm>
            <a:off x="-153975" y="1302375"/>
            <a:ext cx="6888900" cy="2646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GB" sz="1100">
                <a:solidFill>
                  <a:srgbClr val="000000"/>
                </a:solidFill>
              </a:rPr>
              <a:t>Physical Layer Security</a:t>
            </a:r>
            <a:endParaRPr sz="1100">
              <a:solidFill>
                <a:srgbClr val="000000"/>
              </a:solidFill>
            </a:endParaRPr>
          </a:p>
          <a:p>
            <a:pPr indent="-298450" lvl="1" marL="914400" rtl="0" algn="l">
              <a:spcBef>
                <a:spcPts val="0"/>
              </a:spcBef>
              <a:spcAft>
                <a:spcPts val="0"/>
              </a:spcAft>
              <a:buClr>
                <a:srgbClr val="000000"/>
              </a:buClr>
              <a:buSzPts val="1100"/>
              <a:buChar char="○"/>
            </a:pPr>
            <a:r>
              <a:rPr lang="en-GB" sz="1100">
                <a:solidFill>
                  <a:srgbClr val="000000"/>
                </a:solidFill>
              </a:rPr>
              <a:t>PLS Embedded Encryption: Inherent security, Cryptography  for   physical and data link layer</a:t>
            </a:r>
            <a:endParaRPr sz="1100">
              <a:solidFill>
                <a:srgbClr val="000000"/>
              </a:solidFill>
            </a:endParaRPr>
          </a:p>
          <a:p>
            <a:pPr indent="0" lvl="0" marL="914400" rtl="0" algn="l">
              <a:spcBef>
                <a:spcPts val="0"/>
              </a:spcBef>
              <a:spcAft>
                <a:spcPts val="0"/>
              </a:spcAft>
              <a:buNone/>
            </a:pPr>
            <a:r>
              <a:rPr lang="en-GB" sz="1100">
                <a:solidFill>
                  <a:srgbClr val="000000"/>
                </a:solidFill>
              </a:rPr>
              <a:t>cipher cleartext data </a:t>
            </a:r>
            <a:endParaRPr sz="1100">
              <a:solidFill>
                <a:srgbClr val="000000"/>
              </a:solidFill>
            </a:endParaRPr>
          </a:p>
          <a:p>
            <a:pPr indent="457200" lvl="0" marL="457200" rtl="0" algn="l">
              <a:spcBef>
                <a:spcPts val="0"/>
              </a:spcBef>
              <a:spcAft>
                <a:spcPts val="0"/>
              </a:spcAft>
              <a:buNone/>
            </a:pPr>
            <a:r>
              <a:rPr lang="en-GB" sz="1100">
                <a:solidFill>
                  <a:srgbClr val="000000"/>
                </a:solidFill>
              </a:rPr>
              <a:t>key management, key generation, distribution and verification  using  AES parallel-to-serial  rule</a:t>
            </a:r>
            <a:endParaRPr sz="1100">
              <a:solidFill>
                <a:srgbClr val="000000"/>
              </a:solidFill>
            </a:endParaRPr>
          </a:p>
          <a:p>
            <a:pPr indent="457200" lvl="0" marL="457200" rtl="0" algn="l">
              <a:spcBef>
                <a:spcPts val="0"/>
              </a:spcBef>
              <a:spcAft>
                <a:spcPts val="0"/>
              </a:spcAft>
              <a:buNone/>
            </a:pPr>
            <a:r>
              <a:rPr lang="en-GB" sz="1100">
                <a:solidFill>
                  <a:srgbClr val="000000"/>
                </a:solidFill>
              </a:rPr>
              <a:t>private key  &amp; Public Key</a:t>
            </a:r>
            <a:endParaRPr sz="1100">
              <a:solidFill>
                <a:srgbClr val="000000"/>
              </a:solidFill>
            </a:endParaRPr>
          </a:p>
          <a:p>
            <a:pPr indent="45720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Chaos-based Physical layer security model</a:t>
            </a:r>
            <a:endParaRPr sz="1100">
              <a:solidFill>
                <a:srgbClr val="000000"/>
              </a:solidFill>
            </a:endParaRPr>
          </a:p>
          <a:p>
            <a:pPr indent="0" lvl="0" marL="0" marR="1217251" rtl="0" algn="l">
              <a:spcBef>
                <a:spcPts val="0"/>
              </a:spcBef>
              <a:spcAft>
                <a:spcPts val="0"/>
              </a:spcAft>
              <a:buNone/>
            </a:pPr>
            <a:r>
              <a:rPr lang="en-GB" sz="1100">
                <a:solidFill>
                  <a:srgbClr val="000000"/>
                </a:solidFill>
              </a:rPr>
              <a:t>	encrypting the packer frame </a:t>
            </a:r>
            <a:endParaRPr sz="1100">
              <a:solidFill>
                <a:srgbClr val="000000"/>
              </a:solidFill>
            </a:endParaRPr>
          </a:p>
          <a:p>
            <a:pPr indent="-298450" lvl="1" marL="914400" marR="1217251" rtl="0" algn="l">
              <a:spcBef>
                <a:spcPts val="0"/>
              </a:spcBef>
              <a:spcAft>
                <a:spcPts val="0"/>
              </a:spcAft>
              <a:buClr>
                <a:srgbClr val="000000"/>
              </a:buClr>
              <a:buSzPts val="1100"/>
              <a:buChar char="○"/>
            </a:pPr>
            <a:r>
              <a:rPr lang="en-GB" sz="1100">
                <a:solidFill>
                  <a:srgbClr val="000000"/>
                </a:solidFill>
              </a:rPr>
              <a:t>random bits of data to the payload </a:t>
            </a:r>
            <a:endParaRPr sz="1100">
              <a:solidFill>
                <a:srgbClr val="000000"/>
              </a:solidFill>
            </a:endParaRPr>
          </a:p>
          <a:p>
            <a:pPr indent="-298450" lvl="1" marL="914400" marR="1217251" rtl="0" algn="l">
              <a:spcBef>
                <a:spcPts val="0"/>
              </a:spcBef>
              <a:spcAft>
                <a:spcPts val="0"/>
              </a:spcAft>
              <a:buClr>
                <a:srgbClr val="000000"/>
              </a:buClr>
              <a:buSzPts val="1100"/>
              <a:buChar char="○"/>
            </a:pPr>
            <a:r>
              <a:rPr lang="en-GB" sz="1100">
                <a:solidFill>
                  <a:srgbClr val="000000"/>
                </a:solidFill>
              </a:rPr>
              <a:t> Sensitive to internal parameters</a:t>
            </a:r>
            <a:endParaRPr sz="1100">
              <a:solidFill>
                <a:srgbClr val="000000"/>
              </a:solidFill>
            </a:endParaRPr>
          </a:p>
          <a:p>
            <a:pPr indent="-298450" lvl="1" marL="914400" marR="1217251" rtl="0" algn="l">
              <a:spcBef>
                <a:spcPts val="0"/>
              </a:spcBef>
              <a:spcAft>
                <a:spcPts val="0"/>
              </a:spcAft>
              <a:buClr>
                <a:srgbClr val="000000"/>
              </a:buClr>
              <a:buSzPts val="1100"/>
              <a:buChar char="○"/>
            </a:pPr>
            <a:r>
              <a:rPr lang="en-GB" sz="1100">
                <a:solidFill>
                  <a:srgbClr val="000000"/>
                </a:solidFill>
              </a:rPr>
              <a:t>signal-generating chaos oscillators and Parameters</a:t>
            </a:r>
            <a:endParaRPr sz="1100">
              <a:solidFill>
                <a:srgbClr val="000000"/>
              </a:solidFill>
            </a:endParaRPr>
          </a:p>
          <a:p>
            <a:pPr indent="-298450" lvl="1" marL="914400" marR="1217251" rtl="0" algn="l">
              <a:spcBef>
                <a:spcPts val="0"/>
              </a:spcBef>
              <a:spcAft>
                <a:spcPts val="0"/>
              </a:spcAft>
              <a:buClr>
                <a:srgbClr val="000000"/>
              </a:buClr>
              <a:buSzPts val="1100"/>
              <a:buChar char="○"/>
            </a:pPr>
            <a:r>
              <a:rPr lang="en-GB" sz="1100">
                <a:solidFill>
                  <a:srgbClr val="000000"/>
                </a:solidFill>
              </a:rPr>
              <a:t>computational delay &amp; two synchronized oscillators</a:t>
            </a:r>
            <a:endParaRPr sz="1100">
              <a:solidFill>
                <a:srgbClr val="000000"/>
              </a:solidFill>
            </a:endParaRPr>
          </a:p>
          <a:p>
            <a:pPr indent="-298450" lvl="1" marL="914400" marR="1217251" rtl="0" algn="l">
              <a:spcBef>
                <a:spcPts val="0"/>
              </a:spcBef>
              <a:spcAft>
                <a:spcPts val="0"/>
              </a:spcAft>
              <a:buClr>
                <a:srgbClr val="000000"/>
              </a:buClr>
              <a:buSzPts val="1100"/>
              <a:buChar char="○"/>
            </a:pPr>
            <a:r>
              <a:rPr lang="en-GB" sz="1100">
                <a:solidFill>
                  <a:srgbClr val="000000"/>
                </a:solidFill>
              </a:rPr>
              <a:t>Active-Passive Decomposition</a:t>
            </a:r>
            <a:endParaRPr sz="1100">
              <a:solidFill>
                <a:srgbClr val="000000"/>
              </a:solidFill>
            </a:endParaRPr>
          </a:p>
          <a:p>
            <a:pPr indent="-298450" lvl="1" marL="914400" marR="1217251" rtl="0" algn="l">
              <a:spcBef>
                <a:spcPts val="0"/>
              </a:spcBef>
              <a:spcAft>
                <a:spcPts val="0"/>
              </a:spcAft>
              <a:buClr>
                <a:srgbClr val="000000"/>
              </a:buClr>
              <a:buSzPts val="1100"/>
              <a:buChar char="○"/>
            </a:pPr>
            <a:r>
              <a:rPr lang="en-GB" sz="1100">
                <a:solidFill>
                  <a:srgbClr val="000000"/>
                </a:solidFill>
              </a:rPr>
              <a:t>physical layer header &amp;  MAC frame</a:t>
            </a:r>
            <a:endParaRPr sz="1100">
              <a:solidFill>
                <a:srgbClr val="000000"/>
              </a:solidFill>
            </a:endParaRPr>
          </a:p>
          <a:p>
            <a:pPr indent="-298450" lvl="1" marL="914400" marR="1217251" rtl="0" algn="l">
              <a:spcBef>
                <a:spcPts val="0"/>
              </a:spcBef>
              <a:spcAft>
                <a:spcPts val="0"/>
              </a:spcAft>
              <a:buClr>
                <a:srgbClr val="000000"/>
              </a:buClr>
              <a:buSzPts val="1100"/>
              <a:buChar char="○"/>
            </a:pPr>
            <a:r>
              <a:rPr lang="en-GB" sz="1100">
                <a:solidFill>
                  <a:srgbClr val="000000"/>
                </a:solidFill>
              </a:rPr>
              <a:t>Frame Check Sequence and Header Check Sequence</a:t>
            </a:r>
            <a:endParaRPr sz="1100">
              <a:solidFill>
                <a:srgbClr val="000000"/>
              </a:solidFill>
            </a:endParaRPr>
          </a:p>
          <a:p>
            <a:pPr indent="0" lvl="0" marL="0" rtl="0" algn="l">
              <a:spcBef>
                <a:spcPts val="0"/>
              </a:spcBef>
              <a:spcAft>
                <a:spcPts val="0"/>
              </a:spcAft>
              <a:buNone/>
            </a:pPr>
            <a:r>
              <a:rPr lang="en-GB" sz="1100">
                <a:solidFill>
                  <a:srgbClr val="000000"/>
                </a:solidFill>
              </a:rPr>
              <a:t>  </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pic>
        <p:nvPicPr>
          <p:cNvPr id="136" name="Google Shape;136;p19"/>
          <p:cNvPicPr preferRelativeResize="0"/>
          <p:nvPr/>
        </p:nvPicPr>
        <p:blipFill>
          <a:blip r:embed="rId3">
            <a:alphaModFix/>
          </a:blip>
          <a:stretch>
            <a:fillRect/>
          </a:stretch>
        </p:blipFill>
        <p:spPr>
          <a:xfrm>
            <a:off x="77200" y="496850"/>
            <a:ext cx="642875" cy="642875"/>
          </a:xfrm>
          <a:prstGeom prst="rect">
            <a:avLst/>
          </a:prstGeom>
          <a:noFill/>
          <a:ln>
            <a:noFill/>
          </a:ln>
        </p:spPr>
      </p:pic>
      <p:pic>
        <p:nvPicPr>
          <p:cNvPr id="137" name="Google Shape;137;p19"/>
          <p:cNvPicPr preferRelativeResize="0"/>
          <p:nvPr/>
        </p:nvPicPr>
        <p:blipFill>
          <a:blip r:embed="rId4">
            <a:alphaModFix/>
          </a:blip>
          <a:stretch>
            <a:fillRect/>
          </a:stretch>
        </p:blipFill>
        <p:spPr>
          <a:xfrm>
            <a:off x="5270825" y="2178175"/>
            <a:ext cx="3733800" cy="186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43" name="Google Shape;143;p20"/>
          <p:cNvSpPr txBox="1"/>
          <p:nvPr>
            <p:ph idx="1" type="subTitle"/>
          </p:nvPr>
        </p:nvSpPr>
        <p:spPr>
          <a:xfrm>
            <a:off x="0" y="1236300"/>
            <a:ext cx="7264500" cy="37833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0"/>
              </a:spcBef>
              <a:spcAft>
                <a:spcPts val="0"/>
              </a:spcAft>
              <a:buClr>
                <a:srgbClr val="000000"/>
              </a:buClr>
              <a:buSzPts val="1400"/>
              <a:buChar char="●"/>
            </a:pPr>
            <a:r>
              <a:rPr b="1" lang="en-GB" sz="1400">
                <a:solidFill>
                  <a:srgbClr val="000000"/>
                </a:solidFill>
              </a:rPr>
              <a:t>Friendly Jamming/Zero-Forcing</a:t>
            </a:r>
            <a:endParaRPr b="1" sz="1400">
              <a:solidFill>
                <a:srgbClr val="000000"/>
              </a:solidFill>
            </a:endParaRPr>
          </a:p>
          <a:p>
            <a:pPr indent="-323850" lvl="1" marL="914400" rtl="0" algn="l">
              <a:lnSpc>
                <a:spcPct val="90000"/>
              </a:lnSpc>
              <a:spcBef>
                <a:spcPts val="0"/>
              </a:spcBef>
              <a:spcAft>
                <a:spcPts val="0"/>
              </a:spcAft>
              <a:buClr>
                <a:srgbClr val="000000"/>
              </a:buClr>
              <a:buSzPts val="1500"/>
              <a:buChar char="○"/>
            </a:pPr>
            <a:r>
              <a:rPr lang="en-GB" sz="1100">
                <a:solidFill>
                  <a:srgbClr val="000000"/>
                </a:solidFill>
              </a:rPr>
              <a:t>adds an additional transmitter (jammer) different from the main VLS transmitte</a:t>
            </a:r>
            <a:endParaRPr sz="1100">
              <a:solidFill>
                <a:srgbClr val="000000"/>
              </a:solidFill>
            </a:endParaRPr>
          </a:p>
          <a:p>
            <a:pPr indent="-323850" lvl="1" marL="914400" rtl="0" algn="l">
              <a:lnSpc>
                <a:spcPct val="90000"/>
              </a:lnSpc>
              <a:spcBef>
                <a:spcPts val="0"/>
              </a:spcBef>
              <a:spcAft>
                <a:spcPts val="0"/>
              </a:spcAft>
              <a:buClr>
                <a:srgbClr val="000000"/>
              </a:buClr>
              <a:buSzPts val="1500"/>
              <a:buChar char="○"/>
            </a:pPr>
            <a:r>
              <a:rPr lang="en-GB" sz="1100">
                <a:solidFill>
                  <a:srgbClr val="000000"/>
                </a:solidFill>
              </a:rPr>
              <a:t>eavesdropper's CSI</a:t>
            </a:r>
            <a:endParaRPr sz="1100">
              <a:solidFill>
                <a:srgbClr val="000000"/>
              </a:solidFill>
            </a:endParaRPr>
          </a:p>
          <a:p>
            <a:pPr indent="-304800" lvl="1" marL="914400" rtl="0" algn="l">
              <a:lnSpc>
                <a:spcPct val="90000"/>
              </a:lnSpc>
              <a:spcBef>
                <a:spcPts val="0"/>
              </a:spcBef>
              <a:spcAft>
                <a:spcPts val="0"/>
              </a:spcAft>
              <a:buClr>
                <a:srgbClr val="000000"/>
              </a:buClr>
              <a:buSzPts val="1200"/>
              <a:buFont typeface="Calibri"/>
              <a:buChar char="○"/>
            </a:pPr>
            <a:r>
              <a:t/>
            </a:r>
            <a:endParaRPr sz="1200">
              <a:solidFill>
                <a:srgbClr val="000000"/>
              </a:solidFill>
              <a:latin typeface="Calibri"/>
              <a:ea typeface="Calibri"/>
              <a:cs typeface="Calibri"/>
              <a:sym typeface="Calibri"/>
            </a:endParaRPr>
          </a:p>
          <a:p>
            <a:pPr indent="-317500" lvl="0" marL="457200" rtl="0" algn="l">
              <a:lnSpc>
                <a:spcPct val="90000"/>
              </a:lnSpc>
              <a:spcBef>
                <a:spcPts val="0"/>
              </a:spcBef>
              <a:spcAft>
                <a:spcPts val="0"/>
              </a:spcAft>
              <a:buClr>
                <a:srgbClr val="000000"/>
              </a:buClr>
              <a:buSzPts val="1400"/>
              <a:buChar char="●"/>
            </a:pPr>
            <a:r>
              <a:rPr b="1" lang="en-GB" sz="1400">
                <a:solidFill>
                  <a:srgbClr val="000000"/>
                </a:solidFill>
              </a:rPr>
              <a:t>DRL-Based IRS-Assisted</a:t>
            </a:r>
            <a:endParaRPr b="1" sz="14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mirror array sheets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Intelligent Reflecting Surfaces (IRS)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high dimensionality</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maximize SNR</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deep reinforcement learning model</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eavesdropper in  proximity</a:t>
            </a:r>
            <a:endParaRPr sz="1100">
              <a:solidFill>
                <a:srgbClr val="000000"/>
              </a:solidFill>
            </a:endParaRPr>
          </a:p>
          <a:p>
            <a:pPr indent="0" lvl="0" marL="457200" rtl="0" algn="l">
              <a:lnSpc>
                <a:spcPct val="90000"/>
              </a:lnSpc>
              <a:spcBef>
                <a:spcPts val="500"/>
              </a:spcBef>
              <a:spcAft>
                <a:spcPts val="0"/>
              </a:spcAft>
              <a:buNone/>
            </a:pPr>
            <a:r>
              <a:t/>
            </a:r>
            <a:endParaRPr sz="1100">
              <a:solidFill>
                <a:srgbClr val="000000"/>
              </a:solidFill>
            </a:endParaRPr>
          </a:p>
          <a:p>
            <a:pPr indent="-317500" lvl="0" marL="457200" rtl="0" algn="l">
              <a:lnSpc>
                <a:spcPct val="90000"/>
              </a:lnSpc>
              <a:spcBef>
                <a:spcPts val="0"/>
              </a:spcBef>
              <a:spcAft>
                <a:spcPts val="0"/>
              </a:spcAft>
              <a:buClr>
                <a:srgbClr val="000000"/>
              </a:buClr>
              <a:buSzPts val="1400"/>
              <a:buChar char="●"/>
            </a:pPr>
            <a:r>
              <a:rPr b="1" lang="en-GB" sz="1400">
                <a:solidFill>
                  <a:srgbClr val="000000"/>
                </a:solidFill>
              </a:rPr>
              <a:t>Data Link Layer Security</a:t>
            </a:r>
            <a:endParaRPr b="1" sz="14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MAC sublayer</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Cryptography computational resources and power consumption</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symmetric cryptography</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higher layer process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AES in CBC-MAC mode/  Zigbee</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MAC dead fields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key management and generation</a:t>
            </a:r>
            <a:endParaRPr b="1" sz="1779">
              <a:solidFill>
                <a:srgbClr val="000000"/>
              </a:solidFill>
            </a:endParaRPr>
          </a:p>
        </p:txBody>
      </p:sp>
      <p:pic>
        <p:nvPicPr>
          <p:cNvPr id="144" name="Google Shape;144;p20"/>
          <p:cNvPicPr preferRelativeResize="0"/>
          <p:nvPr/>
        </p:nvPicPr>
        <p:blipFill>
          <a:blip r:embed="rId3">
            <a:alphaModFix/>
          </a:blip>
          <a:stretch>
            <a:fillRect/>
          </a:stretch>
        </p:blipFill>
        <p:spPr>
          <a:xfrm>
            <a:off x="77200" y="496850"/>
            <a:ext cx="642875" cy="64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ctrTitle"/>
          </p:nvPr>
        </p:nvSpPr>
        <p:spPr>
          <a:xfrm>
            <a:off x="720075" y="538150"/>
            <a:ext cx="4348200" cy="35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Visible Light Communication Protocol Security</a:t>
            </a:r>
            <a:endParaRPr sz="1600"/>
          </a:p>
        </p:txBody>
      </p:sp>
      <p:sp>
        <p:nvSpPr>
          <p:cNvPr id="150" name="Google Shape;150;p21"/>
          <p:cNvSpPr txBox="1"/>
          <p:nvPr>
            <p:ph idx="1" type="subTitle"/>
          </p:nvPr>
        </p:nvSpPr>
        <p:spPr>
          <a:xfrm>
            <a:off x="0" y="1332300"/>
            <a:ext cx="4082700" cy="38112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0"/>
              </a:spcBef>
              <a:spcAft>
                <a:spcPts val="0"/>
              </a:spcAft>
              <a:buClr>
                <a:srgbClr val="000000"/>
              </a:buClr>
              <a:buSzPts val="1400"/>
              <a:buChar char="●"/>
            </a:pPr>
            <a:r>
              <a:rPr b="1" lang="en-GB" sz="1400">
                <a:solidFill>
                  <a:srgbClr val="000000"/>
                </a:solidFill>
              </a:rPr>
              <a:t>Elliptic Curve Cryptography</a:t>
            </a:r>
            <a:endParaRPr b="1" sz="14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mathematical nature of elliptic curves ,</a:t>
            </a:r>
            <a:endParaRPr sz="1100">
              <a:solidFill>
                <a:srgbClr val="000000"/>
              </a:solidFill>
            </a:endParaRPr>
          </a:p>
          <a:p>
            <a:pPr indent="0" lvl="0" marL="914400" rtl="0" algn="l">
              <a:lnSpc>
                <a:spcPct val="90000"/>
              </a:lnSpc>
              <a:spcBef>
                <a:spcPts val="0"/>
              </a:spcBef>
              <a:spcAft>
                <a:spcPts val="0"/>
              </a:spcAft>
              <a:buNone/>
            </a:pPr>
            <a:r>
              <a:rPr lang="en-GB" sz="1100">
                <a:solidFill>
                  <a:srgbClr val="000000"/>
                </a:solidFill>
              </a:rPr>
              <a:t>encryption and digital signatures RSA, ECC</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IoT environments and VLC</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dedicated arithmetic module</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shorter key lengths and lower complexity</a:t>
            </a:r>
            <a:endParaRPr sz="1100">
              <a:solidFill>
                <a:srgbClr val="000000"/>
              </a:solidFill>
            </a:endParaRPr>
          </a:p>
          <a:p>
            <a:pPr indent="0" lvl="0" marL="0" rtl="0" algn="l">
              <a:lnSpc>
                <a:spcPct val="90000"/>
              </a:lnSpc>
              <a:spcBef>
                <a:spcPts val="0"/>
              </a:spcBef>
              <a:spcAft>
                <a:spcPts val="0"/>
              </a:spcAft>
              <a:buNone/>
            </a:pPr>
            <a:r>
              <a:t/>
            </a:r>
            <a:endParaRPr>
              <a:solidFill>
                <a:srgbClr val="000000"/>
              </a:solidFill>
              <a:latin typeface="Arial"/>
              <a:ea typeface="Arial"/>
              <a:cs typeface="Arial"/>
              <a:sym typeface="Arial"/>
            </a:endParaRPr>
          </a:p>
          <a:p>
            <a:pPr indent="-317500" lvl="0" marL="457200" rtl="0" algn="l">
              <a:lnSpc>
                <a:spcPct val="90000"/>
              </a:lnSpc>
              <a:spcBef>
                <a:spcPts val="0"/>
              </a:spcBef>
              <a:spcAft>
                <a:spcPts val="0"/>
              </a:spcAft>
              <a:buClr>
                <a:srgbClr val="000000"/>
              </a:buClr>
              <a:buSzPts val="1400"/>
              <a:buChar char="●"/>
            </a:pPr>
            <a:r>
              <a:rPr b="1" lang="en-GB" sz="1400">
                <a:solidFill>
                  <a:srgbClr val="000000"/>
                </a:solidFill>
              </a:rPr>
              <a:t>Chaffing and Winnowing</a:t>
            </a:r>
            <a:endParaRPr b="1" sz="14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Message Authentication Codes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encryption and decryption</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i</a:t>
            </a:r>
            <a:r>
              <a:rPr lang="en-GB" sz="1100">
                <a:solidFill>
                  <a:srgbClr val="000000"/>
                </a:solidFill>
              </a:rPr>
              <a:t>dentification number to  block of message</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Chaffs, fake MAC and winnowing</a:t>
            </a:r>
            <a:endParaRPr sz="1100">
              <a:solidFill>
                <a:srgbClr val="000000"/>
              </a:solidFill>
            </a:endParaRPr>
          </a:p>
          <a:p>
            <a:pPr indent="0" lvl="0" marL="0" rtl="0" algn="l">
              <a:lnSpc>
                <a:spcPct val="90000"/>
              </a:lnSpc>
              <a:spcBef>
                <a:spcPts val="0"/>
              </a:spcBef>
              <a:spcAft>
                <a:spcPts val="0"/>
              </a:spcAft>
              <a:buNone/>
            </a:pPr>
            <a:r>
              <a:t/>
            </a:r>
            <a:endParaRPr sz="1200">
              <a:solidFill>
                <a:srgbClr val="000000"/>
              </a:solidFill>
            </a:endParaRPr>
          </a:p>
          <a:p>
            <a:pPr indent="-330200" lvl="0" marL="457200" rtl="0" algn="l">
              <a:lnSpc>
                <a:spcPct val="80000"/>
              </a:lnSpc>
              <a:spcBef>
                <a:spcPts val="0"/>
              </a:spcBef>
              <a:spcAft>
                <a:spcPts val="0"/>
              </a:spcAft>
              <a:buClr>
                <a:srgbClr val="000000"/>
              </a:buClr>
              <a:buSzPts val="1600"/>
              <a:buChar char="●"/>
            </a:pPr>
            <a:r>
              <a:rPr b="1" lang="en-GB" sz="1879">
                <a:solidFill>
                  <a:srgbClr val="000000"/>
                </a:solidFill>
              </a:rPr>
              <a:t> </a:t>
            </a:r>
            <a:r>
              <a:rPr b="1" lang="en-GB" sz="1400">
                <a:solidFill>
                  <a:srgbClr val="000000"/>
                </a:solidFill>
              </a:rPr>
              <a:t>VLC Attacks &amp; Vulnerabilities</a:t>
            </a:r>
            <a:endParaRPr b="1" sz="14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secure VLC communications</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setup  and private data</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Denial-of-Service, friendly jamming</a:t>
            </a:r>
            <a:endParaRPr sz="1100">
              <a:solidFill>
                <a:srgbClr val="000000"/>
              </a:solidFill>
            </a:endParaRPr>
          </a:p>
          <a:p>
            <a:pPr indent="-298450" lvl="1" marL="914400" rtl="0" algn="l">
              <a:lnSpc>
                <a:spcPct val="90000"/>
              </a:lnSpc>
              <a:spcBef>
                <a:spcPts val="0"/>
              </a:spcBef>
              <a:spcAft>
                <a:spcPts val="0"/>
              </a:spcAft>
              <a:buClr>
                <a:srgbClr val="000000"/>
              </a:buClr>
              <a:buSzPts val="1100"/>
              <a:buChar char="○"/>
            </a:pPr>
            <a:r>
              <a:rPr lang="en-GB" sz="1100">
                <a:solidFill>
                  <a:srgbClr val="000000"/>
                </a:solidFill>
              </a:rPr>
              <a:t>VLC beam</a:t>
            </a:r>
            <a:endParaRPr sz="1500">
              <a:solidFill>
                <a:srgbClr val="000000"/>
              </a:solidFill>
              <a:latin typeface="Arial"/>
              <a:ea typeface="Arial"/>
              <a:cs typeface="Arial"/>
              <a:sym typeface="Arial"/>
            </a:endParaRPr>
          </a:p>
          <a:p>
            <a:pPr indent="0" lvl="0" marL="0" rtl="0" algn="l">
              <a:lnSpc>
                <a:spcPct val="80000"/>
              </a:lnSpc>
              <a:spcBef>
                <a:spcPts val="0"/>
              </a:spcBef>
              <a:spcAft>
                <a:spcPts val="0"/>
              </a:spcAft>
              <a:buSzPts val="605"/>
              <a:buNone/>
            </a:pPr>
            <a:r>
              <a:t/>
            </a:r>
            <a:endParaRPr b="1" sz="1080">
              <a:solidFill>
                <a:srgbClr val="000000"/>
              </a:solidFill>
            </a:endParaRPr>
          </a:p>
        </p:txBody>
      </p:sp>
      <p:pic>
        <p:nvPicPr>
          <p:cNvPr id="151" name="Google Shape;151;p21"/>
          <p:cNvPicPr preferRelativeResize="0"/>
          <p:nvPr/>
        </p:nvPicPr>
        <p:blipFill>
          <a:blip r:embed="rId3">
            <a:alphaModFix/>
          </a:blip>
          <a:stretch>
            <a:fillRect/>
          </a:stretch>
        </p:blipFill>
        <p:spPr>
          <a:xfrm>
            <a:off x="77200" y="496850"/>
            <a:ext cx="642875" cy="642875"/>
          </a:xfrm>
          <a:prstGeom prst="rect">
            <a:avLst/>
          </a:prstGeom>
          <a:noFill/>
          <a:ln>
            <a:noFill/>
          </a:ln>
        </p:spPr>
      </p:pic>
      <p:pic>
        <p:nvPicPr>
          <p:cNvPr id="152" name="Google Shape;152;p21"/>
          <p:cNvPicPr preferRelativeResize="0"/>
          <p:nvPr/>
        </p:nvPicPr>
        <p:blipFill>
          <a:blip r:embed="rId4">
            <a:alphaModFix/>
          </a:blip>
          <a:stretch>
            <a:fillRect/>
          </a:stretch>
        </p:blipFill>
        <p:spPr>
          <a:xfrm>
            <a:off x="5361100" y="538150"/>
            <a:ext cx="3436025" cy="447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