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63" r:id="rId3"/>
    <p:sldId id="298" r:id="rId4"/>
    <p:sldId id="422" r:id="rId5"/>
    <p:sldId id="424" r:id="rId6"/>
    <p:sldId id="377" r:id="rId7"/>
    <p:sldId id="378" r:id="rId8"/>
    <p:sldId id="423" r:id="rId9"/>
    <p:sldId id="410" r:id="rId10"/>
    <p:sldId id="411" r:id="rId11"/>
    <p:sldId id="412" r:id="rId12"/>
    <p:sldId id="413" r:id="rId13"/>
    <p:sldId id="414" r:id="rId14"/>
    <p:sldId id="381" r:id="rId15"/>
    <p:sldId id="383" r:id="rId16"/>
    <p:sldId id="386" r:id="rId17"/>
    <p:sldId id="389" r:id="rId18"/>
    <p:sldId id="391" r:id="rId19"/>
    <p:sldId id="262" r:id="rId2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775" autoAdjust="0"/>
  </p:normalViewPr>
  <p:slideViewPr>
    <p:cSldViewPr>
      <p:cViewPr varScale="1">
        <p:scale>
          <a:sx n="113" d="100"/>
          <a:sy n="113" d="100"/>
        </p:scale>
        <p:origin x="7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405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1" y="0"/>
            <a:ext cx="4301974" cy="3405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BBAE-E15C-4241-920C-6E14DEE7A341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097" y="3271831"/>
            <a:ext cx="7940449" cy="26761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7118"/>
            <a:ext cx="4301974" cy="3405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1" y="6457118"/>
            <a:ext cx="4301974" cy="3405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D0BEE-1F8A-4A85-86E7-3AD1B06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33F-F27D-264E-A1F0-50C59655D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2590"/>
            <a:ext cx="838200" cy="36453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40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B7D3-489B-AA49-A4B0-C876E2956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D0C2-1B56-5747-A149-0E39AE3DBC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9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4A1-7CBA-1F49-B4D4-308C82A22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C6565E13-2A6D-4DF6-9251-C1E20E9439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2590"/>
            <a:ext cx="838200" cy="36453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48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E480-19CC-3C4F-AD2E-32D2F29C69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D9C1FA-4301-4ADA-B4FE-0B5B5C24D8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2590"/>
            <a:ext cx="838200" cy="36453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9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DED3-88FD-9A40-9DB2-5FF9576695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76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E1A0-9747-2F4A-87A5-29C7543C23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02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F16D-1756-5645-8DC1-42840CB894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9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28FB-C927-D94B-8B46-0A824EEAC2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5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BD6F-D56E-BF40-A784-D1127851CF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87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20A2E36-2F80-074D-A7BB-F388FFECFC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2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CC0000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6600F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6600F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0F9-D176-3B40-B2F5-567CDD68D1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52590"/>
            <a:ext cx="838200" cy="36453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94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A5B2-507D-584C-8B83-569FA8D20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33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E9B8-6607-344E-9E25-F98DC115AC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20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15E2-50EE-6241-8C44-FB452AAB0B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2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F782-413F-4F41-80F6-1BC183C2A7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5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AF3A-3D36-8F47-A649-60C42102D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2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01CB-E875-A64B-A3FB-31CCB92DC4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5678-04A3-A04D-AF52-78E9AF20C5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F95B-34A5-BE4A-9929-6BED79B1EE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0D36-801B-4342-A7D5-B10B9B3BAA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6842-AF24-8144-856C-DBB663F276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5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5BC4-069F-FC48-B9AD-E519DABB3A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E117B1-8525-5D46-885D-0DD22770EE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8/6/24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445BA6-6454-4953-BC15-7ED4BC1B8B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2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CSE320 System Fundamentals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</a:t>
            </a:r>
            <a:r>
              <a:rPr lang="en-US" dirty="0" err="1"/>
              <a:t>Mione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gdb</a:t>
            </a:r>
            <a:r>
              <a:rPr lang="en-US" dirty="0"/>
              <a:t>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Running program/breakpoints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&lt;</a:t>
            </a:r>
            <a:r>
              <a:rPr lang="en-US" i="1" dirty="0" err="1"/>
              <a:t>addr</a:t>
            </a:r>
            <a:r>
              <a:rPr lang="en-US" i="1" dirty="0"/>
              <a:t>/symbol/line#</a:t>
            </a:r>
            <a:r>
              <a:rPr lang="en-US" dirty="0"/>
              <a:t>&gt; - Set a breakpoint at &lt;</a:t>
            </a:r>
            <a:r>
              <a:rPr lang="en-US" dirty="0" err="1"/>
              <a:t>addr</a:t>
            </a:r>
            <a:r>
              <a:rPr lang="en-US" dirty="0"/>
              <a:t>/symbol/line#&gt; (an address, line #, or function name)</a:t>
            </a:r>
          </a:p>
          <a:p>
            <a:pPr lvl="1"/>
            <a:r>
              <a:rPr lang="en-US" b="1" dirty="0"/>
              <a:t>clear </a:t>
            </a:r>
            <a:r>
              <a:rPr lang="en-US" dirty="0"/>
              <a:t>&lt;</a:t>
            </a:r>
            <a:r>
              <a:rPr lang="en-US" dirty="0" err="1"/>
              <a:t>addr</a:t>
            </a:r>
            <a:r>
              <a:rPr lang="en-US" dirty="0"/>
              <a:t>/symbol/line#&gt; - Clear breakpoint (must match argument used to set breakpoint)</a:t>
            </a:r>
          </a:p>
          <a:p>
            <a:pPr lvl="1"/>
            <a:r>
              <a:rPr lang="en-US" b="1" dirty="0"/>
              <a:t>r</a:t>
            </a:r>
            <a:r>
              <a:rPr lang="en-US" dirty="0"/>
              <a:t> – Run program from beginning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Continue running program from last breakpoint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– Next (step over calls)</a:t>
            </a:r>
          </a:p>
          <a:p>
            <a:pPr lvl="1"/>
            <a:r>
              <a:rPr lang="en-US" b="1" dirty="0" err="1"/>
              <a:t>stepi</a:t>
            </a:r>
            <a:r>
              <a:rPr lang="en-US" dirty="0"/>
              <a:t> – Step (instruction) – Also, steps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362171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gdb</a:t>
            </a:r>
            <a:r>
              <a:rPr lang="en-US" dirty="0"/>
              <a:t> commands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Printing data and registers</a:t>
            </a:r>
          </a:p>
          <a:p>
            <a:pPr lvl="1"/>
            <a:r>
              <a:rPr lang="en-US" b="1" dirty="0"/>
              <a:t>info registers – </a:t>
            </a:r>
            <a:r>
              <a:rPr lang="en-US" dirty="0"/>
              <a:t>This dumps the </a:t>
            </a:r>
            <a:r>
              <a:rPr lang="en-US" dirty="0" err="1"/>
              <a:t>cpu</a:t>
            </a:r>
            <a:r>
              <a:rPr lang="en-US" dirty="0"/>
              <a:t> registers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 &lt;</a:t>
            </a:r>
            <a:r>
              <a:rPr lang="en-US" i="1" dirty="0" err="1"/>
              <a:t>addr</a:t>
            </a:r>
            <a:r>
              <a:rPr lang="en-US" dirty="0"/>
              <a:t>&gt; – Print value in memory location &lt;</a:t>
            </a:r>
            <a:r>
              <a:rPr lang="en-US" dirty="0" err="1"/>
              <a:t>addr</a:t>
            </a:r>
            <a:r>
              <a:rPr lang="en-US" dirty="0"/>
              <a:t>&gt;</a:t>
            </a:r>
          </a:p>
          <a:p>
            <a:pPr lvl="1"/>
            <a:r>
              <a:rPr lang="en-US" b="1" dirty="0"/>
              <a:t>x</a:t>
            </a:r>
            <a:r>
              <a:rPr lang="en-US" b="1" i="1" dirty="0"/>
              <a:t>/&lt;</a:t>
            </a:r>
            <a:r>
              <a:rPr lang="en-US" i="1" dirty="0"/>
              <a:t>format&gt; &lt;</a:t>
            </a:r>
            <a:r>
              <a:rPr lang="en-US" i="1" dirty="0" err="1"/>
              <a:t>addr</a:t>
            </a:r>
            <a:r>
              <a:rPr lang="en-US" i="1" dirty="0"/>
              <a:t>&gt;</a:t>
            </a:r>
            <a:r>
              <a:rPr lang="en-US" dirty="0"/>
              <a:t> - </a:t>
            </a:r>
            <a:r>
              <a:rPr lang="en-US" dirty="0" err="1"/>
              <a:t>eXamine</a:t>
            </a:r>
            <a:r>
              <a:rPr lang="en-US" dirty="0"/>
              <a:t> value in &lt;</a:t>
            </a:r>
            <a:r>
              <a:rPr lang="en-US" dirty="0" err="1"/>
              <a:t>addr</a:t>
            </a:r>
            <a:r>
              <a:rPr lang="en-US" dirty="0"/>
              <a:t>&gt; as &lt;format&gt; (char, short, instruction, etc.)</a:t>
            </a:r>
          </a:p>
          <a:p>
            <a:r>
              <a:rPr lang="en-US" b="1" dirty="0"/>
              <a:t>Stack status/contents</a:t>
            </a:r>
          </a:p>
          <a:p>
            <a:pPr lvl="1"/>
            <a:r>
              <a:rPr lang="en-US" b="1" dirty="0" err="1"/>
              <a:t>bt</a:t>
            </a:r>
            <a:r>
              <a:rPr lang="en-US" dirty="0"/>
              <a:t> – </a:t>
            </a:r>
            <a:r>
              <a:rPr lang="en-US" dirty="0" err="1"/>
              <a:t>Backtrace</a:t>
            </a:r>
            <a:r>
              <a:rPr lang="en-US" dirty="0"/>
              <a:t> – This command shows the list of </a:t>
            </a:r>
            <a:r>
              <a:rPr lang="en-US" dirty="0" err="1"/>
              <a:t>stackframes</a:t>
            </a:r>
            <a:r>
              <a:rPr lang="en-US" dirty="0"/>
              <a:t> for invoked functions.</a:t>
            </a:r>
          </a:p>
          <a:p>
            <a:pPr lvl="1"/>
            <a:r>
              <a:rPr lang="en-US" b="1" dirty="0"/>
              <a:t>up</a:t>
            </a:r>
            <a:r>
              <a:rPr lang="en-US" dirty="0"/>
              <a:t> – Go to previous (caller’s) stack frame. Commands from this point will look at symbols from that stack frame’s point of view.</a:t>
            </a:r>
          </a:p>
          <a:p>
            <a:pPr lvl="1"/>
            <a:r>
              <a:rPr lang="en-US" b="1" dirty="0"/>
              <a:t>down</a:t>
            </a:r>
            <a:r>
              <a:rPr lang="en-US" dirty="0"/>
              <a:t> – Go to the stack frame of the function called by the current stack frame (this has no effect if the stack frame is of the function containing the breakpoint.)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‘x’ (examine)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x</a:t>
            </a:r>
            <a:r>
              <a:rPr lang="en-US" b="1" i="1" dirty="0"/>
              <a:t>/&lt;</a:t>
            </a:r>
            <a:r>
              <a:rPr lang="en-US" i="1" dirty="0"/>
              <a:t>format&gt; &lt;</a:t>
            </a:r>
            <a:r>
              <a:rPr lang="en-US" i="1" dirty="0" err="1"/>
              <a:t>addr</a:t>
            </a:r>
            <a:r>
              <a:rPr lang="en-US" i="1" dirty="0"/>
              <a:t>&gt;</a:t>
            </a:r>
            <a:r>
              <a:rPr lang="en-US" dirty="0"/>
              <a:t> - </a:t>
            </a:r>
            <a:r>
              <a:rPr lang="en-US" dirty="0" err="1"/>
              <a:t>eXamine</a:t>
            </a:r>
            <a:r>
              <a:rPr lang="en-US" dirty="0"/>
              <a:t> value in &lt;</a:t>
            </a:r>
            <a:r>
              <a:rPr lang="en-US" dirty="0" err="1"/>
              <a:t>addr</a:t>
            </a:r>
            <a:r>
              <a:rPr lang="en-US" dirty="0"/>
              <a:t>&gt; as a &lt;format&gt; (char, short, instruction, etc.)</a:t>
            </a:r>
          </a:p>
          <a:p>
            <a:r>
              <a:rPr lang="en-US" dirty="0"/>
              <a:t>Format letters:</a:t>
            </a:r>
          </a:p>
          <a:p>
            <a:pPr lvl="1"/>
            <a:r>
              <a:rPr lang="en-US" dirty="0"/>
              <a:t>o – octal</a:t>
            </a:r>
          </a:p>
          <a:p>
            <a:pPr lvl="1"/>
            <a:r>
              <a:rPr lang="en-US" dirty="0"/>
              <a:t>x – hex</a:t>
            </a:r>
          </a:p>
          <a:p>
            <a:pPr lvl="1"/>
            <a:r>
              <a:rPr lang="en-US" dirty="0"/>
              <a:t>d – decimal</a:t>
            </a:r>
          </a:p>
          <a:p>
            <a:pPr lvl="1"/>
            <a:r>
              <a:rPr lang="en-US" dirty="0"/>
              <a:t>u – unsigned decimal</a:t>
            </a:r>
          </a:p>
          <a:p>
            <a:pPr lvl="1"/>
            <a:r>
              <a:rPr lang="en-US" dirty="0"/>
              <a:t>f – float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– instruction</a:t>
            </a:r>
          </a:p>
          <a:p>
            <a:pPr lvl="1"/>
            <a:r>
              <a:rPr lang="en-US" dirty="0"/>
              <a:t>c – char</a:t>
            </a:r>
          </a:p>
          <a:p>
            <a:pPr lvl="1"/>
            <a:r>
              <a:rPr lang="en-US" dirty="0"/>
              <a:t>s – string </a:t>
            </a:r>
          </a:p>
          <a:p>
            <a:r>
              <a:rPr lang="en-US" dirty="0"/>
              <a:t>Size format letters:</a:t>
            </a:r>
          </a:p>
          <a:p>
            <a:pPr lvl="1"/>
            <a:r>
              <a:rPr lang="en-US" dirty="0"/>
              <a:t>b – byte</a:t>
            </a:r>
          </a:p>
          <a:p>
            <a:pPr lvl="1"/>
            <a:r>
              <a:rPr lang="en-US" dirty="0"/>
              <a:t>h – </a:t>
            </a:r>
            <a:r>
              <a:rPr lang="en-US" dirty="0" err="1"/>
              <a:t>halfword</a:t>
            </a:r>
            <a:endParaRPr lang="en-US" dirty="0"/>
          </a:p>
          <a:p>
            <a:pPr lvl="1"/>
            <a:r>
              <a:rPr lang="en-US" dirty="0"/>
              <a:t>w – word</a:t>
            </a:r>
          </a:p>
          <a:p>
            <a:pPr lvl="1"/>
            <a:r>
              <a:rPr lang="en-US" dirty="0"/>
              <a:t>g – giant (8 bytes)</a:t>
            </a:r>
          </a:p>
        </p:txBody>
      </p:sp>
    </p:spTree>
    <p:extLst>
      <p:ext uri="{BB962C8B-B14F-4D97-AF65-F5344CB8AC3E}">
        <p14:creationId xmlns:p14="http://schemas.microsoft.com/office/powerpoint/2010/main" val="42402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notes to developers</a:t>
            </a:r>
          </a:p>
          <a:p>
            <a:r>
              <a:rPr lang="en-US" dirty="0"/>
              <a:t>Compiler never sees comments (preprocessor removes them)</a:t>
            </a:r>
          </a:p>
          <a:p>
            <a:r>
              <a:rPr lang="en-US" dirty="0"/>
              <a:t>Styles:</a:t>
            </a:r>
          </a:p>
          <a:p>
            <a:pPr lvl="1"/>
            <a:r>
              <a:rPr lang="en-US" dirty="0"/>
              <a:t>Old (K&amp;R) - /* Comment goes here */</a:t>
            </a:r>
          </a:p>
          <a:p>
            <a:pPr lvl="1"/>
            <a:r>
              <a:rPr lang="en-US" dirty="0"/>
              <a:t>Newer (C99) - // Comment goes here</a:t>
            </a:r>
          </a:p>
          <a:p>
            <a:r>
              <a:rPr lang="en-US" dirty="0"/>
              <a:t>Older style can span lines: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49530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 * This is a multi-line.</a:t>
            </a:r>
          </a:p>
          <a:p>
            <a:r>
              <a:rPr lang="en-US" dirty="0"/>
              <a:t>  * comment</a:t>
            </a:r>
          </a:p>
          <a:p>
            <a:r>
              <a:rPr lang="en-US" dirty="0"/>
              <a:t>  */</a:t>
            </a:r>
          </a:p>
        </p:txBody>
      </p:sp>
    </p:spTree>
    <p:extLst>
      <p:ext uri="{BB962C8B-B14F-4D97-AF65-F5344CB8AC3E}">
        <p14:creationId xmlns:p14="http://schemas.microsoft.com/office/powerpoint/2010/main" val="290565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with value that cannot be changed</a:t>
            </a:r>
          </a:p>
          <a:p>
            <a:pPr lvl="1"/>
            <a:r>
              <a:rPr lang="en-US" dirty="0"/>
              <a:t>Numeric: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fcOffset</a:t>
            </a:r>
            <a:r>
              <a:rPr lang="en-US" dirty="0"/>
              <a:t> = 32;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double </a:t>
            </a:r>
            <a:r>
              <a:rPr lang="en-US" dirty="0" err="1"/>
              <a:t>myPi</a:t>
            </a:r>
            <a:r>
              <a:rPr lang="en-US" dirty="0"/>
              <a:t> = 3.1415926535;</a:t>
            </a:r>
          </a:p>
          <a:p>
            <a:pPr lvl="1"/>
            <a:r>
              <a:rPr lang="en-US" dirty="0"/>
              <a:t>Character: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char </a:t>
            </a:r>
            <a:r>
              <a:rPr lang="en-US" dirty="0" err="1"/>
              <a:t>defaultTempScale</a:t>
            </a:r>
            <a:r>
              <a:rPr lang="en-US" dirty="0"/>
              <a:t> = ‘F’;</a:t>
            </a:r>
          </a:p>
          <a:p>
            <a:pPr lvl="1"/>
            <a:r>
              <a:rPr lang="en-US" dirty="0"/>
              <a:t>String: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char greeting[] = “Hello!\n”;</a:t>
            </a:r>
          </a:p>
          <a:p>
            <a:r>
              <a:rPr lang="en-US" dirty="0"/>
              <a:t>Literals [placed in C code without a name]:</a:t>
            </a:r>
          </a:p>
          <a:p>
            <a:pPr lvl="1"/>
            <a:r>
              <a:rPr lang="en-US" dirty="0"/>
              <a:t>a = 5;</a:t>
            </a:r>
          </a:p>
          <a:p>
            <a:pPr lvl="1"/>
            <a:r>
              <a:rPr lang="en-US" dirty="0"/>
              <a:t>scale = ‘c’;</a:t>
            </a:r>
          </a:p>
          <a:p>
            <a:pPr lvl="1"/>
            <a:r>
              <a:rPr lang="en-US" dirty="0" err="1"/>
              <a:t>strcpy</a:t>
            </a:r>
            <a:r>
              <a:rPr lang="en-US" dirty="0"/>
              <a:t>(buffer, “This is a literal string”);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Constants</a:t>
            </a:r>
          </a:p>
        </p:txBody>
      </p:sp>
    </p:spTree>
    <p:extLst>
      <p:ext uri="{BB962C8B-B14F-4D97-AF65-F5344CB8AC3E}">
        <p14:creationId xmlns:p14="http://schemas.microsoft.com/office/powerpoint/2010/main" val="80087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Expressions can include:</a:t>
            </a:r>
          </a:p>
          <a:p>
            <a:pPr lvl="1"/>
            <a:r>
              <a:rPr lang="en-US" dirty="0"/>
              <a:t>variables, constants</a:t>
            </a:r>
          </a:p>
          <a:p>
            <a:pPr lvl="1"/>
            <a:r>
              <a:rPr lang="en-US" dirty="0"/>
              <a:t>function calls</a:t>
            </a:r>
          </a:p>
          <a:p>
            <a:pPr lvl="1"/>
            <a:r>
              <a:rPr lang="en-US" dirty="0"/>
              <a:t>arithmetic operations</a:t>
            </a:r>
          </a:p>
          <a:p>
            <a:pPr lvl="1"/>
            <a:r>
              <a:rPr lang="en-US" dirty="0"/>
              <a:t>Boolean/relational operations</a:t>
            </a:r>
          </a:p>
          <a:p>
            <a:r>
              <a:rPr lang="en-US" dirty="0"/>
              <a:t>Expressions have a resulting value</a:t>
            </a:r>
          </a:p>
          <a:p>
            <a:r>
              <a:rPr lang="en-US" dirty="0"/>
              <a:t>Arithmetic Expressions:</a:t>
            </a:r>
          </a:p>
          <a:p>
            <a:pPr lvl="1"/>
            <a:r>
              <a:rPr lang="en-US" dirty="0"/>
              <a:t>Operators can be:</a:t>
            </a:r>
          </a:p>
          <a:p>
            <a:pPr lvl="2"/>
            <a:r>
              <a:rPr lang="en-US" dirty="0"/>
              <a:t>unary (take 1 ‘operand’)</a:t>
            </a:r>
          </a:p>
          <a:p>
            <a:pPr lvl="2"/>
            <a:r>
              <a:rPr lang="en-US" dirty="0"/>
              <a:t>binary (take 2 ‘operands’)</a:t>
            </a:r>
          </a:p>
          <a:p>
            <a:pPr lvl="1"/>
            <a:r>
              <a:rPr lang="en-US" dirty="0"/>
              <a:t>Operators have:</a:t>
            </a:r>
          </a:p>
          <a:p>
            <a:pPr lvl="2"/>
            <a:r>
              <a:rPr lang="en-US" dirty="0"/>
              <a:t>Precedence – Order of evaluation</a:t>
            </a:r>
          </a:p>
          <a:p>
            <a:pPr lvl="2"/>
            <a:r>
              <a:rPr lang="en-US" dirty="0"/>
              <a:t>Associativity – How operator instances ‘group’ (left or right)</a:t>
            </a:r>
          </a:p>
          <a:p>
            <a:pPr lvl="2"/>
            <a:r>
              <a:rPr lang="en-US" dirty="0"/>
              <a:t>These properties can be overridden with parenthesis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76553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42048" cy="929640"/>
          </a:xfrm>
        </p:spPr>
        <p:txBody>
          <a:bodyPr/>
          <a:lstStyle/>
          <a:p>
            <a:r>
              <a:rPr lang="en-US" dirty="0"/>
              <a:t>C Operator prec. &amp; assoc.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289964"/>
            <a:ext cx="5105400" cy="415636"/>
          </a:xfrm>
        </p:spPr>
        <p:txBody>
          <a:bodyPr/>
          <a:lstStyle/>
          <a:p>
            <a:r>
              <a:rPr lang="en-US"/>
              <a:t>CSE320 - Tony Mione -SUNY Korea, 2021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066800"/>
          <a:ext cx="6705600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()</a:t>
                      </a:r>
                      <a:r>
                        <a:rPr lang="en-US" sz="1400" baseline="0" dirty="0"/>
                        <a:t>  []  -- (post) ++ (post)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--(pre) ++(pre)</a:t>
                      </a:r>
                      <a:r>
                        <a:rPr lang="en-US" sz="1400" baseline="0" dirty="0"/>
                        <a:t>  unary -  unary +    !   ~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right-to-left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/</a:t>
                      </a:r>
                      <a:r>
                        <a:rPr lang="en-US" sz="1400" baseline="0" dirty="0"/>
                        <a:t>  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  &gt;&gt;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  &lt;=  &gt;  &gt;=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!= </a:t>
                      </a:r>
                      <a:r>
                        <a:rPr lang="en-US" sz="1400" baseline="0" dirty="0"/>
                        <a:t>  ==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left-to-right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assignments (=,</a:t>
                      </a:r>
                      <a:r>
                        <a:rPr lang="en-US" sz="1400" baseline="0" dirty="0"/>
                        <a:t> +=, -=, *=, /=, </a:t>
                      </a:r>
                      <a:r>
                        <a:rPr lang="en-US" sz="1400" baseline="0" dirty="0" err="1"/>
                        <a:t>etc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right-to-left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35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/ Compound Assignment</a:t>
            </a:r>
          </a:p>
          <a:p>
            <a:r>
              <a:rPr lang="en-US" dirty="0"/>
              <a:t>Selection =&gt; if/then/else, ?:,  switch</a:t>
            </a:r>
          </a:p>
          <a:p>
            <a:r>
              <a:rPr lang="en-US" dirty="0"/>
              <a:t>Iteration (loops) =&gt; for, while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statements</a:t>
            </a:r>
          </a:p>
        </p:txBody>
      </p:sp>
    </p:spTree>
    <p:extLst>
      <p:ext uri="{BB962C8B-B14F-4D97-AF65-F5344CB8AC3E}">
        <p14:creationId xmlns:p14="http://schemas.microsoft.com/office/powerpoint/2010/main" val="67408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129E1-182D-4926-8DD1-284A3D6B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CSE320 - Tony </a:t>
            </a:r>
            <a:r>
              <a:rPr lang="en-US" dirty="0" err="1">
                <a:solidFill>
                  <a:schemeClr val="bg1"/>
                </a:solidFill>
              </a:rPr>
              <a:t>Mione</a:t>
            </a:r>
            <a:r>
              <a:rPr lang="en-US" dirty="0">
                <a:solidFill>
                  <a:schemeClr val="bg1"/>
                </a:solidFill>
              </a:rPr>
              <a:t> -SUNY Korea, 2021</a:t>
            </a:r>
          </a:p>
        </p:txBody>
      </p:sp>
    </p:spTree>
    <p:extLst>
      <p:ext uri="{BB962C8B-B14F-4D97-AF65-F5344CB8AC3E}">
        <p14:creationId xmlns:p14="http://schemas.microsoft.com/office/powerpoint/2010/main" val="41292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 Language</a:t>
            </a:r>
          </a:p>
          <a:p>
            <a:r>
              <a:rPr lang="en-US" dirty="0"/>
              <a:t>Building C Programs on Linux</a:t>
            </a:r>
          </a:p>
          <a:p>
            <a:r>
              <a:rPr lang="en-US" dirty="0"/>
              <a:t>Debugging C Programs with </a:t>
            </a:r>
            <a:r>
              <a:rPr lang="en-US" dirty="0" err="1"/>
              <a:t>gdb</a:t>
            </a:r>
            <a:endParaRPr lang="en-US" dirty="0"/>
          </a:p>
          <a:p>
            <a:r>
              <a:rPr lang="en-US" dirty="0"/>
              <a:t>Comments</a:t>
            </a:r>
          </a:p>
          <a:p>
            <a:r>
              <a:rPr lang="en-US" dirty="0"/>
              <a:t>Constants and Variables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C Operators and Operator Precedence</a:t>
            </a:r>
          </a:p>
          <a:p>
            <a:r>
              <a:rPr lang="en-US" dirty="0"/>
              <a:t>Assignment Statement</a:t>
            </a:r>
          </a:p>
          <a:p>
            <a:r>
              <a:rPr lang="en-US" dirty="0"/>
              <a:t>C Selection Statements</a:t>
            </a:r>
          </a:p>
          <a:p>
            <a:r>
              <a:rPr lang="en-US" dirty="0"/>
              <a:t>C Loops</a:t>
            </a:r>
          </a:p>
        </p:txBody>
      </p:sp>
    </p:spTree>
    <p:extLst>
      <p:ext uri="{BB962C8B-B14F-4D97-AF65-F5344CB8AC3E}">
        <p14:creationId xmlns:p14="http://schemas.microsoft.com/office/powerpoint/2010/main" val="41937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 [scratch]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Topics: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struct vs union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pointers to functions inside a struct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pointers in depth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pointer math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double pointers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return arguments using double/triple indirection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Bit operations in detail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tricks like swapping numbers without a temp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creating masks, masking out fields (and right-justifying)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setting arbitrary bits in a word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variable length </a:t>
            </a:r>
            <a:r>
              <a:rPr lang="en-US" dirty="0" err="1"/>
              <a:t>arg</a:t>
            </a:r>
            <a:r>
              <a:rPr lang="en-US" dirty="0"/>
              <a:t> lists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data structures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linked lists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Building a dictionary data structure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managing dynamic memory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avoiding memory leaks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care in accessing only valid pointers</a:t>
            </a:r>
          </a:p>
        </p:txBody>
      </p:sp>
    </p:spTree>
    <p:extLst>
      <p:ext uri="{BB962C8B-B14F-4D97-AF65-F5344CB8AC3E}">
        <p14:creationId xmlns:p14="http://schemas.microsoft.com/office/powerpoint/2010/main" val="340087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 Language</a:t>
            </a:r>
          </a:p>
          <a:p>
            <a:r>
              <a:rPr lang="en-US" dirty="0"/>
              <a:t>Constants and Variables, types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C Operators and Operator Precedence</a:t>
            </a:r>
          </a:p>
          <a:p>
            <a:r>
              <a:rPr lang="en-US" dirty="0"/>
              <a:t>C Selection Statements</a:t>
            </a:r>
          </a:p>
          <a:p>
            <a:r>
              <a:rPr lang="en-US" dirty="0"/>
              <a:t>C Loops</a:t>
            </a:r>
          </a:p>
        </p:txBody>
      </p:sp>
    </p:spTree>
    <p:extLst>
      <p:ext uri="{BB962C8B-B14F-4D97-AF65-F5344CB8AC3E}">
        <p14:creationId xmlns:p14="http://schemas.microsoft.com/office/powerpoint/2010/main" val="424534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language (</a:t>
            </a:r>
            <a:r>
              <a:rPr lang="en-US" dirty="0" err="1"/>
              <a:t>vs</a:t>
            </a:r>
            <a:r>
              <a:rPr lang="en-US" dirty="0"/>
              <a:t> Interpreted)</a:t>
            </a:r>
          </a:p>
          <a:p>
            <a:r>
              <a:rPr lang="en-US" dirty="0"/>
              <a:t>Fairly static but efficient</a:t>
            </a:r>
          </a:p>
          <a:p>
            <a:r>
              <a:rPr lang="en-US" dirty="0"/>
              <a:t>Non-Object-Oriented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855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‘Systems’ Programming language</a:t>
            </a:r>
          </a:p>
          <a:p>
            <a:pPr lvl="1"/>
            <a:r>
              <a:rPr lang="en-US" dirty="0"/>
              <a:t>Suited for low-level operations (close to CPU)</a:t>
            </a:r>
          </a:p>
          <a:p>
            <a:pPr lvl="1"/>
            <a:r>
              <a:rPr lang="en-US" dirty="0"/>
              <a:t>Useful for implementing Operating System code, drivers, etc.</a:t>
            </a:r>
          </a:p>
          <a:p>
            <a:r>
              <a:rPr lang="en-US" dirty="0"/>
              <a:t>High-level language</a:t>
            </a:r>
          </a:p>
          <a:p>
            <a:pPr lvl="1"/>
            <a:r>
              <a:rPr lang="en-US" dirty="0"/>
              <a:t>Variety of data types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Arrays, Structures (Records)</a:t>
            </a:r>
          </a:p>
          <a:p>
            <a:pPr lvl="1"/>
            <a:r>
              <a:rPr lang="en-US" dirty="0"/>
              <a:t>Decision and Looping constructs</a:t>
            </a:r>
          </a:p>
          <a:p>
            <a:pPr lvl="1"/>
            <a:r>
              <a:rPr lang="en-US" dirty="0"/>
              <a:t>Rich Run-time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569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BAF7-1D09-56C3-663E-4FFCB4C3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 Variables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13D7-803C-FFA4-1C6B-B87B12C3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lnSpcReduction="10000"/>
          </a:bodyPr>
          <a:lstStyle/>
          <a:p>
            <a:r>
              <a:rPr lang="en-KR" dirty="0"/>
              <a:t>Variables </a:t>
            </a:r>
          </a:p>
          <a:p>
            <a:pPr lvl="1"/>
            <a:r>
              <a:rPr lang="en-KR" dirty="0"/>
              <a:t>must be declared before used</a:t>
            </a:r>
          </a:p>
          <a:p>
            <a:pPr lvl="1"/>
            <a:r>
              <a:rPr lang="en-US" dirty="0"/>
              <a:t>H</a:t>
            </a:r>
            <a:r>
              <a:rPr lang="en-KR" dirty="0"/>
              <a:t>ave scope of either the method they are declared in or the entire source file (global)</a:t>
            </a:r>
          </a:p>
          <a:p>
            <a:pPr lvl="1"/>
            <a:r>
              <a:rPr lang="en-KR" dirty="0"/>
              <a:t>Have lifetime of the method they are in or the entire program (static)</a:t>
            </a:r>
          </a:p>
          <a:p>
            <a:r>
              <a:rPr lang="en-KR" dirty="0"/>
              <a:t>Types:</a:t>
            </a:r>
          </a:p>
          <a:p>
            <a:pPr lvl="1"/>
            <a:r>
              <a:rPr lang="en-US" dirty="0"/>
              <a:t>[unsigned] </a:t>
            </a:r>
            <a:r>
              <a:rPr lang="en-US" dirty="0" err="1"/>
              <a:t>i</a:t>
            </a:r>
            <a:r>
              <a:rPr lang="en-KR" dirty="0"/>
              <a:t>nt [long, short, char]</a:t>
            </a:r>
          </a:p>
          <a:p>
            <a:pPr lvl="1"/>
            <a:r>
              <a:rPr lang="en-US" dirty="0"/>
              <a:t>F</a:t>
            </a:r>
            <a:r>
              <a:rPr lang="en-KR" dirty="0"/>
              <a:t>loat, double</a:t>
            </a:r>
          </a:p>
          <a:p>
            <a:pPr lvl="1"/>
            <a:r>
              <a:rPr lang="en-US" dirty="0"/>
              <a:t>e</a:t>
            </a:r>
            <a:r>
              <a:rPr lang="en-KR" dirty="0"/>
              <a:t>num</a:t>
            </a:r>
          </a:p>
          <a:p>
            <a:pPr lvl="1"/>
            <a:r>
              <a:rPr lang="en-US" dirty="0"/>
              <a:t>s</a:t>
            </a:r>
            <a:r>
              <a:rPr lang="en-KR" dirty="0"/>
              <a:t>truct – Collection of related variables</a:t>
            </a:r>
          </a:p>
          <a:p>
            <a:pPr lvl="1"/>
            <a:r>
              <a:rPr lang="en-KR" dirty="0"/>
              <a:t>Arrays – elements must be of same type</a:t>
            </a:r>
          </a:p>
          <a:p>
            <a:pPr lvl="1"/>
            <a:r>
              <a:rPr lang="en-US" dirty="0"/>
              <a:t>P</a:t>
            </a:r>
            <a:r>
              <a:rPr lang="en-KR" dirty="0"/>
              <a:t>ointers</a:t>
            </a:r>
          </a:p>
          <a:p>
            <a:pPr lvl="2"/>
            <a:r>
              <a:rPr lang="en-KR" dirty="0"/>
              <a:t>Address of a varaible</a:t>
            </a:r>
          </a:p>
          <a:p>
            <a:pPr lvl="2"/>
            <a:r>
              <a:rPr lang="en-KR" dirty="0"/>
              <a:t>Can have arbitrary levels of pointers</a:t>
            </a:r>
          </a:p>
          <a:p>
            <a:pPr lvl="2"/>
            <a:r>
              <a:rPr lang="en-KR" dirty="0"/>
              <a:t>Pointers can be treated equivalently to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AEB13-BAE0-1C14-1B65-DAECB51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CSE320 - Tony Mione -SUNY Korea, 2021</a:t>
            </a:r>
          </a:p>
        </p:txBody>
      </p:sp>
    </p:spTree>
    <p:extLst>
      <p:ext uri="{BB962C8B-B14F-4D97-AF65-F5344CB8AC3E}">
        <p14:creationId xmlns:p14="http://schemas.microsoft.com/office/powerpoint/2010/main" val="87208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C for Debugging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Required option: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ggdb</a:t>
            </a:r>
            <a:r>
              <a:rPr lang="en-US" dirty="0"/>
              <a:t> – Add debug information to help </a:t>
            </a:r>
            <a:r>
              <a:rPr lang="en-US" dirty="0" err="1"/>
              <a:t>gdb</a:t>
            </a:r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-O# - Set ‘optimization level of code, #=0-3 (use 0 for debug)</a:t>
            </a:r>
          </a:p>
          <a:p>
            <a:r>
              <a:rPr lang="en-US" dirty="0"/>
              <a:t>Example (multiple module build)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87727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/>
              <a:t>gcc</a:t>
            </a:r>
            <a:r>
              <a:rPr lang="en-US" dirty="0"/>
              <a:t> –c –O0 –</a:t>
            </a:r>
            <a:r>
              <a:rPr lang="en-US" dirty="0" err="1"/>
              <a:t>ggdb</a:t>
            </a:r>
            <a:r>
              <a:rPr lang="en-US" dirty="0"/>
              <a:t> –o </a:t>
            </a:r>
            <a:r>
              <a:rPr lang="en-US" dirty="0" err="1"/>
              <a:t>bigprocmain.o</a:t>
            </a:r>
            <a:r>
              <a:rPr lang="en-US" dirty="0"/>
              <a:t> </a:t>
            </a:r>
            <a:r>
              <a:rPr lang="en-US" dirty="0" err="1"/>
              <a:t>bigprocmain.c</a:t>
            </a:r>
            <a:endParaRPr lang="en-US" dirty="0"/>
          </a:p>
          <a:p>
            <a:pPr marL="0" lvl="1"/>
            <a:r>
              <a:rPr lang="en-US" dirty="0" err="1"/>
              <a:t>gcc</a:t>
            </a:r>
            <a:r>
              <a:rPr lang="en-US" dirty="0"/>
              <a:t> –c –O0 –</a:t>
            </a:r>
            <a:r>
              <a:rPr lang="en-US" dirty="0" err="1"/>
              <a:t>ggdb</a:t>
            </a:r>
            <a:r>
              <a:rPr lang="en-US" dirty="0"/>
              <a:t> –o </a:t>
            </a:r>
            <a:r>
              <a:rPr lang="en-US" dirty="0" err="1"/>
              <a:t>bigprocutils.o</a:t>
            </a:r>
            <a:r>
              <a:rPr lang="en-US" dirty="0"/>
              <a:t> </a:t>
            </a:r>
            <a:r>
              <a:rPr lang="en-US" dirty="0" err="1"/>
              <a:t>bigprocutils.c</a:t>
            </a:r>
            <a:endParaRPr lang="en-US" dirty="0"/>
          </a:p>
          <a:p>
            <a:pPr marL="0" lvl="1"/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ggdb</a:t>
            </a:r>
            <a:r>
              <a:rPr lang="en-US" dirty="0"/>
              <a:t> –o </a:t>
            </a:r>
            <a:r>
              <a:rPr lang="en-US" dirty="0" err="1"/>
              <a:t>bigprog</a:t>
            </a:r>
            <a:r>
              <a:rPr lang="en-US" dirty="0"/>
              <a:t> </a:t>
            </a:r>
            <a:r>
              <a:rPr lang="en-US" dirty="0" err="1"/>
              <a:t>bigprocmain.o</a:t>
            </a:r>
            <a:r>
              <a:rPr lang="en-US" dirty="0"/>
              <a:t> </a:t>
            </a:r>
            <a:r>
              <a:rPr lang="en-US" dirty="0" err="1"/>
              <a:t>bigprocutils.o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CSE320 - Tony Mione -SUNY Korea, 2021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Command format:</a:t>
            </a:r>
          </a:p>
          <a:p>
            <a:endParaRPr lang="en-US" dirty="0"/>
          </a:p>
          <a:p>
            <a:r>
              <a:rPr lang="en-US" dirty="0"/>
              <a:t>Programs may need command line arguments…use ‘set </a:t>
            </a:r>
            <a:r>
              <a:rPr lang="en-US" dirty="0" err="1"/>
              <a:t>args</a:t>
            </a:r>
            <a:r>
              <a:rPr lang="en-US" dirty="0"/>
              <a:t>’ from within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2214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gdb</a:t>
            </a:r>
            <a:r>
              <a:rPr lang="en-US" dirty="0"/>
              <a:t> &lt;</a:t>
            </a:r>
            <a:r>
              <a:rPr lang="en-US" dirty="0" err="1"/>
              <a:t>executableFileName</a:t>
            </a:r>
            <a:r>
              <a:rPr lang="en-US" dirty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3352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set </a:t>
            </a:r>
            <a:r>
              <a:rPr lang="en-US" dirty="0" err="1"/>
              <a:t>args</a:t>
            </a:r>
            <a:r>
              <a:rPr lang="en-US" dirty="0"/>
              <a:t> &lt;arg1&gt; &lt;arg2&gt; …</a:t>
            </a:r>
          </a:p>
        </p:txBody>
      </p:sp>
    </p:spTree>
    <p:extLst>
      <p:ext uri="{BB962C8B-B14F-4D97-AF65-F5344CB8AC3E}">
        <p14:creationId xmlns:p14="http://schemas.microsoft.com/office/powerpoint/2010/main" val="287839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13180</TotalTime>
  <Words>1216</Words>
  <Application>Microsoft Macintosh PowerPoint</Application>
  <PresentationFormat>On-screen Show (4:3)</PresentationFormat>
  <Paragraphs>227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1_Office Theme</vt:lpstr>
      <vt:lpstr>Retrospect</vt:lpstr>
      <vt:lpstr>CSE320 System Fundamentals II</vt:lpstr>
      <vt:lpstr>Lecture overview</vt:lpstr>
      <vt:lpstr>Lecture overview [scratch]</vt:lpstr>
      <vt:lpstr>Lecture overview</vt:lpstr>
      <vt:lpstr>C Programming Language</vt:lpstr>
      <vt:lpstr>C Programming</vt:lpstr>
      <vt:lpstr>C Variables and Types</vt:lpstr>
      <vt:lpstr>Compiling C for Debugging</vt:lpstr>
      <vt:lpstr>Using gdb</vt:lpstr>
      <vt:lpstr>Basic gdb commands</vt:lpstr>
      <vt:lpstr>Basic gdb commands</vt:lpstr>
      <vt:lpstr>Closer look at ‘x’ (examine)</vt:lpstr>
      <vt:lpstr>C Comments</vt:lpstr>
      <vt:lpstr>C Constants</vt:lpstr>
      <vt:lpstr>Expressions</vt:lpstr>
      <vt:lpstr>C Operator prec. &amp; assoc.</vt:lpstr>
      <vt:lpstr>C statements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320 System</dc:title>
  <dc:creator>youngmin.kwon</dc:creator>
  <cp:lastModifiedBy>Antonino Mione</cp:lastModifiedBy>
  <cp:revision>189</cp:revision>
  <cp:lastPrinted>2019-05-16T23:27:04Z</cp:lastPrinted>
  <dcterms:created xsi:type="dcterms:W3CDTF">2016-12-02T05:12:13Z</dcterms:created>
  <dcterms:modified xsi:type="dcterms:W3CDTF">2024-08-06T05:27:52Z</dcterms:modified>
</cp:coreProperties>
</file>