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345" r:id="rId3"/>
    <p:sldId id="356" r:id="rId4"/>
    <p:sldId id="357" r:id="rId5"/>
    <p:sldId id="352" r:id="rId6"/>
    <p:sldId id="353" r:id="rId7"/>
    <p:sldId id="354" r:id="rId8"/>
    <p:sldId id="355" r:id="rId9"/>
    <p:sldId id="358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B521"/>
    <a:srgbClr val="FED6EB"/>
    <a:srgbClr val="D5D5FF"/>
    <a:srgbClr val="00AED1"/>
    <a:srgbClr val="FECAE5"/>
    <a:srgbClr val="3B4B54"/>
    <a:srgbClr val="00B198"/>
    <a:srgbClr val="F2B404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4" autoAdjust="0"/>
    <p:restoredTop sz="94527" autoAdjust="0"/>
  </p:normalViewPr>
  <p:slideViewPr>
    <p:cSldViewPr snapToGrid="0" showGuides="1">
      <p:cViewPr varScale="1">
        <p:scale>
          <a:sx n="77" d="100"/>
          <a:sy n="77" d="100"/>
        </p:scale>
        <p:origin x="91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B8511A-601E-4738-A813-158283D119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D58B8-4DFB-4C5C-AFE8-240FE2923F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5013-B536-41AA-A772-7036107AFE4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A68B09-5B4D-4358-AA1C-BE56814C74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A5448-4F96-49A2-96E2-49D791FB0E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C9440-AC43-4615-997B-420501E3C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39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F43B6-B23E-42EF-985B-81E880423DE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05AB2-ABDE-4883-B196-FFBDB74D0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0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5AB2-ABDE-4883-B196-FFBDB74D05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ernal_logo_stand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r="44701" b="3400"/>
          <a:stretch>
            <a:fillRect/>
          </a:stretch>
        </p:blipFill>
        <p:spPr bwMode="auto">
          <a:xfrm>
            <a:off x="7082870" y="0"/>
            <a:ext cx="51599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8"/>
            <a:ext cx="6705600" cy="1470025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6705600" cy="17526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" name="Picture 1" descr="Gachon Ima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3048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7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indent="-21600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hape 20"/>
          <p:cNvSpPr>
            <a:spLocks noGrp="1"/>
          </p:cNvSpPr>
          <p:nvPr>
            <p:ph type="sldNum" sz="quarter" idx="10"/>
          </p:nvPr>
        </p:nvSpPr>
        <p:spPr>
          <a:xfrm>
            <a:off x="11459635" y="6547555"/>
            <a:ext cx="512233" cy="234950"/>
          </a:xfrm>
        </p:spPr>
        <p:txBody>
          <a:bodyPr/>
          <a:lstStyle>
            <a:lvl1pPr>
              <a:defRPr/>
            </a:lvl1pPr>
          </a:lstStyle>
          <a:p>
            <a:fld id="{2E17F24E-3E80-EC4B-B86F-EBC6B4AE2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76379" y="648988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17F24E-3E80-EC4B-B86F-EBC6B4AE25B0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42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01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28B188-4903-4ABF-8F9B-3DE9977D60A2}"/>
              </a:ext>
            </a:extLst>
          </p:cNvPr>
          <p:cNvCxnSpPr>
            <a:cxnSpLocks/>
          </p:cNvCxnSpPr>
          <p:nvPr userDrawn="1"/>
        </p:nvCxnSpPr>
        <p:spPr>
          <a:xfrm>
            <a:off x="-1" y="6689834"/>
            <a:ext cx="122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86CCC9-0A13-4F71-B0BD-9290812BE3A6}"/>
              </a:ext>
            </a:extLst>
          </p:cNvPr>
          <p:cNvGrpSpPr/>
          <p:nvPr/>
        </p:nvGrpSpPr>
        <p:grpSpPr>
          <a:xfrm>
            <a:off x="241738" y="73967"/>
            <a:ext cx="11952972" cy="276999"/>
            <a:chOff x="241738" y="73967"/>
            <a:chExt cx="11952972" cy="27699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8E45D91-42D5-4F33-9486-5EB6DE954C2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324086" y="212467"/>
              <a:ext cx="10870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1D7CFC-7EEF-420A-86D8-CC0DFB305AE7}"/>
                </a:ext>
              </a:extLst>
            </p:cNvPr>
            <p:cNvSpPr txBox="1"/>
            <p:nvPr/>
          </p:nvSpPr>
          <p:spPr>
            <a:xfrm>
              <a:off x="241738" y="73967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Gachon</a:t>
              </a:r>
              <a:r>
                <a:rPr lang="en-US" altLang="ko-KR" sz="1200" dirty="0"/>
                <a:t> CCL</a:t>
              </a:r>
              <a:endParaRPr lang="ko-KR" altLang="en-US" sz="1200" dirty="0"/>
            </a:p>
          </p:txBody>
        </p:sp>
      </p:grp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CA32E8C-02B4-4756-8C24-603C798BC6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835" y="350966"/>
            <a:ext cx="1397876" cy="29016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/>
              <a:t>0.0 </a:t>
            </a:r>
            <a:r>
              <a:rPr lang="ko-KR" altLang="en-US"/>
              <a:t>챕터 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EF267435-A14D-4B6D-9DD3-4D5354EB6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2710" y="311919"/>
            <a:ext cx="5583722" cy="3292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4227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4964"/>
            <a:ext cx="10972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4670"/>
            <a:ext cx="10972800" cy="532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0"/>
            <a:r>
              <a:rPr lang="en-US" altLang="ko-KR" dirty="0"/>
              <a:t>Second level</a:t>
            </a:r>
          </a:p>
          <a:p>
            <a:pPr lvl="1"/>
            <a:r>
              <a:rPr lang="en-US" altLang="ko-KR" dirty="0"/>
              <a:t>Third level</a:t>
            </a:r>
          </a:p>
        </p:txBody>
      </p:sp>
      <p:sp>
        <p:nvSpPr>
          <p:cNvPr id="8" name="Shape 20"/>
          <p:cNvSpPr>
            <a:spLocks noGrp="1"/>
          </p:cNvSpPr>
          <p:nvPr>
            <p:ph type="sldNum" sz="quarter" idx="4"/>
          </p:nvPr>
        </p:nvSpPr>
        <p:spPr bwMode="auto">
          <a:xfrm>
            <a:off x="11176000" y="6477000"/>
            <a:ext cx="609600" cy="228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542925">
              <a:defRPr sz="1200">
                <a:solidFill>
                  <a:srgbClr val="0D0D0D"/>
                </a:solidFill>
                <a:latin typeface="HelvNeue Roman for IBM" charset="0"/>
                <a:cs typeface="HelvNeue Bold for IBM" charset="0"/>
                <a:sym typeface="HelvNeue Bold for IBM" charset="0"/>
              </a:defRPr>
            </a:lvl1pPr>
          </a:lstStyle>
          <a:p>
            <a:fld id="{2842D337-1174-134E-9354-6DE4CC7ABE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508000" y="9144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D7CFC-7EEF-420A-86D8-CC0DFB305AE7}"/>
              </a:ext>
            </a:extLst>
          </p:cNvPr>
          <p:cNvSpPr txBox="1"/>
          <p:nvPr userDrawn="1"/>
        </p:nvSpPr>
        <p:spPr>
          <a:xfrm>
            <a:off x="533056" y="6500741"/>
            <a:ext cx="287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2018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Gachon</a:t>
            </a:r>
            <a:r>
              <a:rPr lang="en-US" altLang="ko-KR" sz="1200" baseline="0" dirty="0"/>
              <a:t> Cognitive Computing Lab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8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16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6A69A8-722C-46D6-AE8F-E77B2D6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689E3-1AD5-4A67-8D04-82277B1B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69A03-EAB9-40DF-B81C-AF342FAB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69ED-3095-41A4-BA62-C9A17F9020A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D74F-B070-4FA8-9A99-C0197FB8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08CA-41C4-4824-A9ED-D1497343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05D-5E96-4B54-8EA5-2CC807187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1D38-F238-4DF1-BF85-BDA2E02DD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기본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9DE1D-62A5-4D01-9410-BB6CB997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Semin Hyun</a:t>
            </a:r>
          </a:p>
          <a:p>
            <a:endParaRPr lang="en-US" altLang="ko-KR" dirty="0"/>
          </a:p>
          <a:p>
            <a:r>
              <a:rPr lang="en-US" altLang="ko-KR" dirty="0"/>
              <a:t>2021.04.20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4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8E5A-C6C0-4D48-B70A-39785C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과 </a:t>
            </a:r>
            <a:r>
              <a:rPr lang="en-US" altLang="ko-KR" dirty="0"/>
              <a:t>GitHub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790B-E8A8-4163-98E1-57D89899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</a:p>
          <a:p>
            <a:pPr lvl="1"/>
            <a:r>
              <a:rPr lang="ko-KR" altLang="en-US" dirty="0"/>
              <a:t>버전관리 및 협업 도구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서비스식 </a:t>
            </a:r>
            <a:r>
              <a:rPr lang="en-US" altLang="ko-KR" dirty="0"/>
              <a:t>Git </a:t>
            </a:r>
            <a:r>
              <a:rPr lang="ko-KR" altLang="en-US" dirty="0"/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17118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C18D9-3F4B-415F-ADA8-6DF0089E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696FD-1C2D-460A-BB23-2DBB593D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 만들어진 이유</a:t>
            </a:r>
            <a:endParaRPr lang="en-US" altLang="ko-KR" dirty="0"/>
          </a:p>
          <a:p>
            <a:pPr lvl="1"/>
            <a:r>
              <a:rPr lang="en-US" altLang="ko-KR" sz="1600" dirty="0"/>
              <a:t>Git</a:t>
            </a:r>
            <a:r>
              <a:rPr lang="ko-KR" altLang="en-US" sz="1600" dirty="0"/>
              <a:t>이 없었을 때는 분산버전 관리 시스템이라는 </a:t>
            </a:r>
            <a:r>
              <a:rPr lang="en-US" altLang="ko-KR" sz="1600" dirty="0" err="1"/>
              <a:t>BitKeeper</a:t>
            </a:r>
            <a:r>
              <a:rPr lang="ko-KR" altLang="en-US" sz="1600" dirty="0"/>
              <a:t>라는 시스템을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리눅스를 사용하던 개발자가 </a:t>
            </a:r>
            <a:r>
              <a:rPr lang="en-US" altLang="ko-KR" sz="1600" dirty="0" err="1"/>
              <a:t>BitKeeper</a:t>
            </a:r>
            <a:r>
              <a:rPr lang="ko-KR" altLang="en-US" sz="1600" dirty="0"/>
              <a:t>를 해킹하여 문제가 발생</a:t>
            </a:r>
            <a:endParaRPr lang="en-US" altLang="ko-KR" sz="1600" dirty="0"/>
          </a:p>
          <a:p>
            <a:pPr lvl="1"/>
            <a:r>
              <a:rPr lang="ko-KR" altLang="en-US" sz="1600" dirty="0"/>
              <a:t>리눅스 커널에서 더 이상 무료로 </a:t>
            </a:r>
            <a:r>
              <a:rPr lang="en-US" altLang="ko-KR" sz="1600" dirty="0" err="1"/>
              <a:t>BitKeeper</a:t>
            </a:r>
            <a:r>
              <a:rPr lang="ko-KR" altLang="en-US" sz="1600" dirty="0"/>
              <a:t>를 사용하지 못함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리눅스 오픈 소스를 만든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개발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쓰는 이유</a:t>
            </a:r>
            <a:endParaRPr lang="en-US" altLang="ko-KR" dirty="0"/>
          </a:p>
          <a:p>
            <a:pPr lvl="1"/>
            <a:r>
              <a:rPr lang="ko-KR" altLang="en-US" dirty="0"/>
              <a:t>버전관리 기능</a:t>
            </a:r>
            <a:endParaRPr lang="en-US" altLang="ko-KR" dirty="0"/>
          </a:p>
          <a:p>
            <a:pPr lvl="2"/>
            <a:r>
              <a:rPr lang="ko-KR" altLang="en-US" sz="1800" dirty="0"/>
              <a:t>기본의 압축파일 시스템의 문제점</a:t>
            </a:r>
            <a:endParaRPr lang="en-US" altLang="ko-KR" sz="1800" dirty="0"/>
          </a:p>
          <a:p>
            <a:pPr lvl="2"/>
            <a:r>
              <a:rPr lang="ko-KR" altLang="en-US" sz="1800" dirty="0"/>
              <a:t>가벼운 메모리 차지</a:t>
            </a:r>
            <a:endParaRPr lang="en-US" altLang="ko-KR" sz="1800" dirty="0"/>
          </a:p>
          <a:p>
            <a:pPr lvl="1"/>
            <a:r>
              <a:rPr lang="ko-KR" altLang="en-US" dirty="0"/>
              <a:t>협업 기능</a:t>
            </a:r>
            <a:endParaRPr lang="en-US" altLang="ko-KR" dirty="0"/>
          </a:p>
          <a:p>
            <a:pPr lvl="2"/>
            <a:r>
              <a:rPr lang="ko-KR" altLang="en-US" sz="1800" dirty="0"/>
              <a:t>협업 시 같은 파일을 수정했을 경우 내용을 합치려면 일일이 다 확인해야 하는 문제점을 해결</a:t>
            </a:r>
          </a:p>
        </p:txBody>
      </p:sp>
    </p:spTree>
    <p:extLst>
      <p:ext uri="{BB962C8B-B14F-4D97-AF65-F5344CB8AC3E}">
        <p14:creationId xmlns:p14="http://schemas.microsoft.com/office/powerpoint/2010/main" val="94616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CDDC-3434-4C13-8A63-86F2082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85DFF-B2B8-4F1D-8963-4368B167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https://gitforwindows.org/</a:t>
            </a:r>
            <a:endParaRPr lang="en-US" altLang="ko-KR" dirty="0"/>
          </a:p>
          <a:p>
            <a:pPr lvl="1"/>
            <a:r>
              <a:rPr lang="en-US" altLang="ko-KR" dirty="0"/>
              <a:t>Windows OS</a:t>
            </a:r>
            <a:r>
              <a:rPr lang="ko-KR" altLang="en-US" dirty="0"/>
              <a:t> 사용자</a:t>
            </a:r>
            <a:endParaRPr lang="en-US" altLang="ko-KR" dirty="0"/>
          </a:p>
          <a:p>
            <a:pPr lvl="1"/>
            <a:r>
              <a:rPr lang="ko-KR" altLang="en-US" dirty="0"/>
              <a:t>해당 링크 접속 후 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OS User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b="1" dirty="0">
                <a:hlinkClick r:id="rId4"/>
              </a:rPr>
              <a:t>https://git-scm.com/downloads</a:t>
            </a:r>
            <a:r>
              <a:rPr lang="ko-KR" altLang="en-US" dirty="0"/>
              <a:t>에 들어가 </a:t>
            </a:r>
            <a:r>
              <a:rPr lang="en-US" altLang="ko-KR" dirty="0"/>
              <a:t>MAC</a:t>
            </a:r>
            <a:r>
              <a:rPr lang="ko-KR" altLang="en-US" dirty="0"/>
              <a:t>용 </a:t>
            </a:r>
            <a:r>
              <a:rPr lang="en-US" altLang="ko-KR" dirty="0"/>
              <a:t>Git</a:t>
            </a:r>
            <a:r>
              <a:rPr lang="ko-KR" altLang="en-US" dirty="0"/>
              <a:t>을 설치</a:t>
            </a:r>
          </a:p>
        </p:txBody>
      </p:sp>
    </p:spTree>
    <p:extLst>
      <p:ext uri="{BB962C8B-B14F-4D97-AF65-F5344CB8AC3E}">
        <p14:creationId xmlns:p14="http://schemas.microsoft.com/office/powerpoint/2010/main" val="30722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8F768-651F-4708-B4C1-F915ADCF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New Repository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3398D-A1EA-43CC-9515-9D1E7587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사전 작업</a:t>
            </a:r>
            <a:endParaRPr lang="en-US" altLang="ko-KR"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solidFill>
                  <a:srgbClr val="00B04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 접속하여 회원가입 후 로그인 진행하기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 나만의 공간을 만든다고 생각하면 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8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F0B8-02A2-4048-A4B8-4CA14F01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Root</a:t>
            </a:r>
            <a:r>
              <a:rPr lang="ko-KR" altLang="en-US" dirty="0"/>
              <a:t> </a:t>
            </a:r>
            <a:r>
              <a:rPr lang="en-US" altLang="ko-KR" dirty="0"/>
              <a:t>Folder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97AF8-4138-461F-8768-AA916DB5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폴더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상의 </a:t>
            </a:r>
            <a:r>
              <a:rPr lang="en-US" altLang="ko-KR" dirty="0"/>
              <a:t>Git</a:t>
            </a:r>
            <a:r>
              <a:rPr lang="ko-KR" altLang="en-US" dirty="0"/>
              <a:t>과 연결될 </a:t>
            </a:r>
            <a:r>
              <a:rPr lang="en-US" altLang="ko-KR" dirty="0"/>
              <a:t>Local Folder</a:t>
            </a:r>
          </a:p>
          <a:p>
            <a:pPr marL="984150" lvl="1" indent="-457200">
              <a:buFont typeface="+mj-lt"/>
              <a:buAutoNum type="arabicParenR"/>
            </a:pPr>
            <a:r>
              <a:rPr lang="en-US" altLang="ko-KR" dirty="0"/>
              <a:t>Local</a:t>
            </a:r>
            <a:r>
              <a:rPr lang="ko-KR" altLang="en-US" dirty="0"/>
              <a:t> 원하는 위치에 폴더 생성</a:t>
            </a:r>
            <a:endParaRPr lang="en-US" altLang="ko-KR" dirty="0"/>
          </a:p>
          <a:p>
            <a:pPr marL="984150" lvl="1" indent="-457200">
              <a:buFont typeface="+mj-lt"/>
              <a:buAutoNum type="arabicParenR"/>
            </a:pPr>
            <a:r>
              <a:rPr lang="en-US" altLang="ko-KR" dirty="0"/>
              <a:t>Command</a:t>
            </a:r>
            <a:r>
              <a:rPr lang="ko-KR" altLang="en-US" dirty="0"/>
              <a:t>창에 아래 명령어를 하나씩 입력 </a:t>
            </a:r>
            <a:r>
              <a:rPr lang="en-US" altLang="ko-KR" dirty="0"/>
              <a:t>(Root Folder</a:t>
            </a:r>
            <a:r>
              <a:rPr lang="ko-KR" altLang="en-US" dirty="0"/>
              <a:t>를 연결하는 명령어</a:t>
            </a:r>
            <a:r>
              <a:rPr lang="en-US" altLang="ko-KR" dirty="0"/>
              <a:t>)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b="1" dirty="0"/>
              <a:t>git </a:t>
            </a:r>
            <a:r>
              <a:rPr lang="en-US" altLang="ko-KR" b="1" dirty="0" err="1"/>
              <a:t>init</a:t>
            </a:r>
            <a:r>
              <a:rPr lang="en-US" altLang="ko-KR" b="1" dirty="0"/>
              <a:t> </a:t>
            </a:r>
            <a:endParaRPr lang="en-US" altLang="ko-KR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/>
              <a:t>git remote add origin </a:t>
            </a:r>
            <a:r>
              <a:rPr lang="en-US" altLang="ko-KR" dirty="0">
                <a:solidFill>
                  <a:srgbClr val="FF0000"/>
                </a:solidFill>
              </a:rPr>
              <a:t>repository address(</a:t>
            </a:r>
            <a:r>
              <a:rPr lang="ko-KR" altLang="en-US" dirty="0">
                <a:solidFill>
                  <a:srgbClr val="FF0000"/>
                </a:solidFill>
              </a:rPr>
              <a:t>본인의 </a:t>
            </a:r>
            <a:r>
              <a:rPr lang="en-US" altLang="ko-KR" dirty="0">
                <a:solidFill>
                  <a:srgbClr val="FF0000"/>
                </a:solidFill>
              </a:rPr>
              <a:t>repository </a:t>
            </a:r>
            <a:r>
              <a:rPr lang="ko-KR" altLang="en-US" dirty="0">
                <a:solidFill>
                  <a:srgbClr val="FF0000"/>
                </a:solidFill>
              </a:rPr>
              <a:t>주소를 입력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35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9394-9D85-4BE3-B272-AB19B10F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Push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72157-9811-4330-9158-B113267F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74670"/>
            <a:ext cx="11337235" cy="5326130"/>
          </a:xfrm>
        </p:spPr>
        <p:txBody>
          <a:bodyPr/>
          <a:lstStyle/>
          <a:p>
            <a:r>
              <a:rPr lang="en-US" altLang="ko-KR" b="1" dirty="0">
                <a:highlight>
                  <a:srgbClr val="CCCCFF"/>
                </a:highlight>
              </a:rPr>
              <a:t>Push</a:t>
            </a:r>
          </a:p>
          <a:p>
            <a:pPr lvl="1"/>
            <a:r>
              <a:rPr lang="en-US" altLang="ko-KR" dirty="0"/>
              <a:t>Git repository</a:t>
            </a:r>
            <a:r>
              <a:rPr lang="ko-KR" altLang="en-US" dirty="0"/>
              <a:t>로 자료를 </a:t>
            </a:r>
            <a:r>
              <a:rPr lang="en-US" altLang="ko-KR" dirty="0"/>
              <a:t>upload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highlight>
                  <a:srgbClr val="FED6EB"/>
                </a:highlight>
              </a:rPr>
              <a:t>Pull</a:t>
            </a:r>
          </a:p>
          <a:p>
            <a:pPr lvl="1"/>
            <a:r>
              <a:rPr lang="en-US" altLang="ko-KR" dirty="0"/>
              <a:t>Push</a:t>
            </a:r>
            <a:r>
              <a:rPr lang="ko-KR" altLang="en-US" dirty="0"/>
              <a:t>와 반대로 가져오는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FED6EB"/>
                </a:highlight>
              </a:rPr>
              <a:t>git pull origin master </a:t>
            </a:r>
            <a:r>
              <a:rPr lang="en-US" altLang="ko-KR" dirty="0"/>
              <a:t>: </a:t>
            </a:r>
            <a:r>
              <a:rPr lang="ko-KR" altLang="en-US" sz="1600" dirty="0"/>
              <a:t>아까 지정해 놓은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에서 지정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 모든 자료를 한 번에 끌어오는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status </a:t>
            </a:r>
            <a:r>
              <a:rPr lang="en-US" altLang="ko-KR" dirty="0"/>
              <a:t>: </a:t>
            </a:r>
            <a:r>
              <a:rPr lang="ko-KR" altLang="en-US" sz="1600" dirty="0"/>
              <a:t>현재 나의 </a:t>
            </a:r>
            <a:r>
              <a:rPr lang="en-US" altLang="ko-KR" sz="1600" dirty="0"/>
              <a:t>local folder</a:t>
            </a:r>
            <a:r>
              <a:rPr lang="ko-KR" altLang="en-US" sz="1600" dirty="0"/>
              <a:t>와 </a:t>
            </a:r>
            <a:r>
              <a:rPr lang="en-US" altLang="ko-KR" sz="1600" dirty="0"/>
              <a:t>git</a:t>
            </a:r>
            <a:r>
              <a:rPr lang="ko-KR" altLang="en-US" sz="1600" dirty="0"/>
              <a:t>과의 싱크 상태를 체크해주는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add . </a:t>
            </a:r>
            <a:r>
              <a:rPr lang="en-US" altLang="ko-KR" dirty="0"/>
              <a:t>: </a:t>
            </a:r>
            <a:r>
              <a:rPr lang="en-US" altLang="ko-KR" sz="1600" dirty="0"/>
              <a:t>local folder</a:t>
            </a:r>
            <a:r>
              <a:rPr lang="ko-KR" altLang="en-US" sz="1600" dirty="0"/>
              <a:t>와 </a:t>
            </a:r>
            <a:r>
              <a:rPr lang="en-US" altLang="ko-KR" sz="1600" dirty="0"/>
              <a:t>git repository </a:t>
            </a:r>
            <a:r>
              <a:rPr lang="ko-KR" altLang="en-US" sz="1600" dirty="0"/>
              <a:t>사이에 어떤 변경된 파일이 있을 때 그 모든 파일들을 </a:t>
            </a:r>
            <a:r>
              <a:rPr lang="en-US" altLang="ko-KR" sz="1600" dirty="0"/>
              <a:t>tracking </a:t>
            </a:r>
            <a:r>
              <a:rPr lang="ko-KR" altLang="en-US" sz="1600" dirty="0"/>
              <a:t>하고 적재하는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add {</a:t>
            </a:r>
            <a:r>
              <a:rPr lang="en-US" altLang="ko-KR" b="1" dirty="0" err="1">
                <a:highlight>
                  <a:srgbClr val="CCCCFF"/>
                </a:highlight>
              </a:rPr>
              <a:t>file_name</a:t>
            </a:r>
            <a:r>
              <a:rPr lang="en-US" altLang="ko-KR" b="1" dirty="0">
                <a:highlight>
                  <a:srgbClr val="CCCCFF"/>
                </a:highlight>
              </a:rPr>
              <a:t>}  </a:t>
            </a:r>
            <a:r>
              <a:rPr lang="en-US" altLang="ko-KR" b="1" dirty="0"/>
              <a:t>: </a:t>
            </a:r>
            <a:r>
              <a:rPr lang="ko-KR" altLang="en-US" sz="1600" dirty="0"/>
              <a:t>특정 파일을 적재</a:t>
            </a:r>
            <a:endParaRPr lang="en-US" altLang="ko-KR" b="1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commit –m “message” </a:t>
            </a:r>
            <a:r>
              <a:rPr lang="en-US" altLang="ko-KR" dirty="0"/>
              <a:t>: </a:t>
            </a:r>
            <a:r>
              <a:rPr lang="ko-KR" altLang="en-US" sz="1600" dirty="0"/>
              <a:t>인식할 수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을 달아주는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push origin +master </a:t>
            </a:r>
            <a:r>
              <a:rPr lang="en-US" altLang="ko-KR" dirty="0"/>
              <a:t>: </a:t>
            </a:r>
            <a:r>
              <a:rPr lang="ko-KR" altLang="en-US" sz="1600" dirty="0"/>
              <a:t>실제로 </a:t>
            </a:r>
            <a:r>
              <a:rPr lang="en-US" altLang="ko-KR" sz="1600" dirty="0"/>
              <a:t>Git</a:t>
            </a:r>
            <a:r>
              <a:rPr lang="ko-KR" altLang="en-US" sz="1600" dirty="0"/>
              <a:t>에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요청하는 명령어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9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B5B8-DD9C-4125-B3AF-5D4395B4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git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B544-84EB-406F-9B0E-02BB039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commit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에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Contents </a:t>
            </a:r>
            <a:r>
              <a:rPr lang="ko-KR" altLang="en-US" dirty="0"/>
              <a:t>입력을 위해 </a:t>
            </a:r>
            <a:r>
              <a:rPr lang="en-US" altLang="ko-KR" dirty="0"/>
              <a:t>vim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commit –m “</a:t>
            </a:r>
            <a:r>
              <a:rPr lang="ko-KR" altLang="en-US" dirty="0"/>
              <a:t>제목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만약 첫 </a:t>
            </a:r>
            <a:r>
              <a:rPr lang="en-US" altLang="ko-KR" dirty="0"/>
              <a:t>commit</a:t>
            </a:r>
            <a:r>
              <a:rPr lang="ko-KR" altLang="en-US" dirty="0"/>
              <a:t>을 경우 커맨드 창에 아래 명령어 입력</a:t>
            </a:r>
            <a:endParaRPr lang="en-US" altLang="ko-KR" dirty="0"/>
          </a:p>
          <a:p>
            <a:pPr lvl="2"/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“</a:t>
            </a:r>
            <a:r>
              <a:rPr lang="ko-KR" altLang="en-US" dirty="0"/>
              <a:t>이메일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git config --global user.name “</a:t>
            </a:r>
            <a:r>
              <a:rPr lang="ko-KR" altLang="en-US" dirty="0"/>
              <a:t>계정이름</a:t>
            </a:r>
            <a:r>
              <a:rPr lang="en-US" altLang="ko-KR" dirty="0"/>
              <a:t>”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2"/>
            <a:r>
              <a:rPr lang="ko-KR" altLang="en-US" sz="1800" dirty="0"/>
              <a:t>제목과 본문을 빈행으로 분리</a:t>
            </a:r>
            <a:endParaRPr lang="en-US" altLang="ko-KR" sz="1800" dirty="0"/>
          </a:p>
          <a:p>
            <a:pPr lvl="2"/>
            <a:r>
              <a:rPr lang="ko-KR" altLang="en-US" sz="1800" dirty="0"/>
              <a:t>제목 행을 </a:t>
            </a:r>
            <a:r>
              <a:rPr lang="en-US" altLang="ko-KR" sz="1800" dirty="0"/>
              <a:t>50</a:t>
            </a:r>
            <a:r>
              <a:rPr lang="ko-KR" altLang="en-US" sz="1800" dirty="0"/>
              <a:t>자로 제한하고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제목 행의 첫 글자는 대문자</a:t>
            </a:r>
            <a:endParaRPr lang="en-US" altLang="ko-KR" sz="1800" dirty="0"/>
          </a:p>
          <a:p>
            <a:pPr lvl="2"/>
            <a:r>
              <a:rPr lang="ko-KR" altLang="en-US" sz="1800" dirty="0"/>
              <a:t>제목 행 끝에 마침표</a:t>
            </a:r>
            <a:r>
              <a:rPr lang="en-US" altLang="ko-KR" sz="1800" dirty="0"/>
              <a:t>(.)</a:t>
            </a:r>
            <a:r>
              <a:rPr lang="ko-KR" altLang="en-US" sz="1800" dirty="0"/>
              <a:t>를 넣지 않음</a:t>
            </a:r>
            <a:endParaRPr lang="en-US" altLang="ko-KR" sz="1800" dirty="0"/>
          </a:p>
          <a:p>
            <a:pPr lvl="2"/>
            <a:r>
              <a:rPr lang="ko-KR" altLang="en-US" sz="1800" dirty="0"/>
              <a:t>제목 행에 명령문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1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343FD19-5A1A-4C2B-9CCA-0CB2E3520CA2}"/>
              </a:ext>
            </a:extLst>
          </p:cNvPr>
          <p:cNvGrpSpPr/>
          <p:nvPr/>
        </p:nvGrpSpPr>
        <p:grpSpPr>
          <a:xfrm rot="5400000">
            <a:off x="7489481" y="2619513"/>
            <a:ext cx="1692000" cy="1692000"/>
            <a:chOff x="5249560" y="2592614"/>
            <a:chExt cx="1692000" cy="1692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D9A7CE6-031E-4E32-AB1E-7AFE23DB95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5560" y="2625353"/>
              <a:ext cx="1440000" cy="1440000"/>
              <a:chOff x="3936000" y="1000943"/>
              <a:chExt cx="4320000" cy="432000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B48E54D7-AA2D-44BB-895D-07173F49F748}"/>
                  </a:ext>
                </a:extLst>
              </p:cNvPr>
              <p:cNvSpPr/>
              <p:nvPr/>
            </p:nvSpPr>
            <p:spPr>
              <a:xfrm>
                <a:off x="3936000" y="3475673"/>
                <a:ext cx="4320000" cy="1245600"/>
              </a:xfrm>
              <a:prstGeom prst="triangle">
                <a:avLst/>
              </a:prstGeom>
              <a:solidFill>
                <a:srgbClr val="00B198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6B1D1A81-44FF-476B-A413-613C5D98BE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00000">
                <a:off x="3395361" y="2538143"/>
                <a:ext cx="4320000" cy="1245600"/>
              </a:xfrm>
              <a:prstGeom prst="triangle">
                <a:avLst/>
              </a:prstGeom>
              <a:solidFill>
                <a:srgbClr val="3B4B54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244CF058-5F9B-4CBB-8397-03EA2887B0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400000">
                <a:off x="4476639" y="2538143"/>
                <a:ext cx="4320000" cy="1245600"/>
              </a:xfrm>
              <a:prstGeom prst="triangle">
                <a:avLst/>
              </a:prstGeom>
              <a:solidFill>
                <a:srgbClr val="00AED1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7022E5A-0542-4EE3-B8A0-C83B65D6517D}"/>
                </a:ext>
              </a:extLst>
            </p:cNvPr>
            <p:cNvSpPr/>
            <p:nvPr/>
          </p:nvSpPr>
          <p:spPr>
            <a:xfrm>
              <a:off x="5249560" y="2592614"/>
              <a:ext cx="1692000" cy="1692000"/>
            </a:xfrm>
            <a:prstGeom prst="ellipse">
              <a:avLst/>
            </a:prstGeom>
            <a:noFill/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E49EDA-4BF8-4755-A4AE-A3ACCC225EEC}"/>
              </a:ext>
            </a:extLst>
          </p:cNvPr>
          <p:cNvSpPr txBox="1"/>
          <p:nvPr/>
        </p:nvSpPr>
        <p:spPr>
          <a:xfrm>
            <a:off x="2607324" y="2926677"/>
            <a:ext cx="422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Gachon</a:t>
            </a:r>
            <a:endParaRPr lang="en-US" altLang="ko-KR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Cognitive Computing Lab</a:t>
            </a:r>
            <a:endParaRPr lang="ko-KR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5275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5875" cap="sq">
          <a:noFill/>
          <a:beve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3B4B5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413</Words>
  <Application>Microsoft Office PowerPoint</Application>
  <PresentationFormat>와이드스크린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HelvNeue Roman for IBM</vt:lpstr>
      <vt:lpstr>맑은 고딕</vt:lpstr>
      <vt:lpstr>Arial</vt:lpstr>
      <vt:lpstr>Wingdings</vt:lpstr>
      <vt:lpstr>Custom Design</vt:lpstr>
      <vt:lpstr>기본</vt:lpstr>
      <vt:lpstr>Github 기본 설명서</vt:lpstr>
      <vt:lpstr>1. Git 과 GitHub의 차이</vt:lpstr>
      <vt:lpstr>2. Git이란?</vt:lpstr>
      <vt:lpstr>3. GitBash 설치</vt:lpstr>
      <vt:lpstr>4. New Repository 생성</vt:lpstr>
      <vt:lpstr>5. Root Folder 연결</vt:lpstr>
      <vt:lpstr>6. Push &amp; Pull</vt:lpstr>
      <vt:lpstr>7. git commit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hyerim kim</dc:creator>
  <cp:lastModifiedBy>현 세민</cp:lastModifiedBy>
  <cp:revision>128</cp:revision>
  <dcterms:created xsi:type="dcterms:W3CDTF">2017-06-27T15:46:39Z</dcterms:created>
  <dcterms:modified xsi:type="dcterms:W3CDTF">2021-04-20T00:07:59Z</dcterms:modified>
</cp:coreProperties>
</file>