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696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2/26/2023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2/26/2023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2/26/2023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2/26/2023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2/26/2023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</a:t>
            </a:r>
            <a:r>
              <a:rPr lang="en-US" sz="5400" dirty="0" err="1"/>
              <a:t>Trial</a:t>
            </a:r>
            <a:r>
              <a:rPr lang="en-US" sz="5400" dirty="0"/>
              <a:t>  </a:t>
            </a:r>
            <a:br>
              <a:rPr lang="en-US" sz="5400" dirty="0"/>
            </a:br>
            <a:r>
              <a:rPr lang="en-US" sz="5400" dirty="0"/>
              <a:t>Patient Cohort Identification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Sage Warrior</a:t>
            </a:r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298B7A0-A838-E01F-4AFA-72C3681FDE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524" y="-76200"/>
            <a:ext cx="7198475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Life Cycle for Drugs to Market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9FE353-191C-C37B-CBDE-6BF6450F4221}"/>
              </a:ext>
            </a:extLst>
          </p:cNvPr>
          <p:cNvSpPr/>
          <p:nvPr/>
        </p:nvSpPr>
        <p:spPr>
          <a:xfrm>
            <a:off x="504497" y="1702676"/>
            <a:ext cx="2396358" cy="111935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Basic Science Research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4F2D0-6C2D-7F2F-D3E6-9257C5B766A5}"/>
              </a:ext>
            </a:extLst>
          </p:cNvPr>
          <p:cNvSpPr/>
          <p:nvPr/>
        </p:nvSpPr>
        <p:spPr>
          <a:xfrm>
            <a:off x="4054386" y="1682840"/>
            <a:ext cx="2396358" cy="11193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Clinical Trials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21B7A-CE0B-8C65-FF91-AC5A29FFD200}"/>
              </a:ext>
            </a:extLst>
          </p:cNvPr>
          <p:cNvSpPr txBox="1"/>
          <p:nvPr/>
        </p:nvSpPr>
        <p:spPr>
          <a:xfrm>
            <a:off x="5597867" y="2455417"/>
            <a:ext cx="12297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6-7 Years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4FD670-352C-0F6A-A21A-A4CE26AA5815}"/>
              </a:ext>
            </a:extLst>
          </p:cNvPr>
          <p:cNvSpPr/>
          <p:nvPr/>
        </p:nvSpPr>
        <p:spPr>
          <a:xfrm>
            <a:off x="7383670" y="1682840"/>
            <a:ext cx="2396358" cy="109951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Regulator Approval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B279C-4688-C3C4-E550-C2C13054AB75}"/>
              </a:ext>
            </a:extLst>
          </p:cNvPr>
          <p:cNvSpPr txBox="1"/>
          <p:nvPr/>
        </p:nvSpPr>
        <p:spPr>
          <a:xfrm>
            <a:off x="9296400" y="2400035"/>
            <a:ext cx="122971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1-2 Years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AC9712-CC51-5232-506D-4D1900E9C59E}"/>
              </a:ext>
            </a:extLst>
          </p:cNvPr>
          <p:cNvSpPr txBox="1"/>
          <p:nvPr/>
        </p:nvSpPr>
        <p:spPr>
          <a:xfrm>
            <a:off x="2480573" y="2487576"/>
            <a:ext cx="122971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1-2 Years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9DCC31-EB46-5505-2AC3-6223829BEEE6}"/>
              </a:ext>
            </a:extLst>
          </p:cNvPr>
          <p:cNvSpPr/>
          <p:nvPr/>
        </p:nvSpPr>
        <p:spPr>
          <a:xfrm>
            <a:off x="304800" y="3744619"/>
            <a:ext cx="10820400" cy="32657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D1309723-4322-BAF7-6F57-7A9010A19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124" y="2940509"/>
            <a:ext cx="1390476" cy="7523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5149A8-57CD-31DE-18AB-662FECDE3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984860"/>
            <a:ext cx="10134600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5BDE68-C4D7-7A0A-1844-E954D9860E1D}"/>
              </a:ext>
            </a:extLst>
          </p:cNvPr>
          <p:cNvSpPr/>
          <p:nvPr/>
        </p:nvSpPr>
        <p:spPr>
          <a:xfrm>
            <a:off x="0" y="1524000"/>
            <a:ext cx="12192000" cy="5105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2A656-241B-EBF9-7037-119B3E74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Pain Points in Clinical Trials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E8D295-8ED0-8F93-ADDC-C550AF4F3545}"/>
              </a:ext>
            </a:extLst>
          </p:cNvPr>
          <p:cNvSpPr/>
          <p:nvPr/>
        </p:nvSpPr>
        <p:spPr>
          <a:xfrm>
            <a:off x="2590800" y="3362592"/>
            <a:ext cx="1447801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2.5 Hours </a:t>
            </a:r>
          </a:p>
          <a:p>
            <a:pPr algn="ctr"/>
            <a:r>
              <a:rPr 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/ Patient</a:t>
            </a:r>
          </a:p>
        </p:txBody>
      </p:sp>
      <p:pic>
        <p:nvPicPr>
          <p:cNvPr id="1028" name="Picture 4" descr="Image result for document image">
            <a:extLst>
              <a:ext uri="{FF2B5EF4-FFF2-40B4-BE49-F238E27FC236}">
                <a16:creationId xmlns:a16="http://schemas.microsoft.com/office/drawing/2014/main" id="{AC61CDDE-2676-2750-EC51-905035D20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1143877" cy="113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BC19B39-893D-227D-89E0-D202CAD80E09}"/>
              </a:ext>
            </a:extLst>
          </p:cNvPr>
          <p:cNvSpPr/>
          <p:nvPr/>
        </p:nvSpPr>
        <p:spPr>
          <a:xfrm>
            <a:off x="1981200" y="3940968"/>
            <a:ext cx="609600" cy="166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29807E6-B6D4-D72E-C931-AE21037B1B3A}"/>
              </a:ext>
            </a:extLst>
          </p:cNvPr>
          <p:cNvSpPr/>
          <p:nvPr/>
        </p:nvSpPr>
        <p:spPr>
          <a:xfrm>
            <a:off x="4038601" y="3879412"/>
            <a:ext cx="609600" cy="166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D83B7B-B28F-AFF7-1601-938B32450F6A}"/>
              </a:ext>
            </a:extLst>
          </p:cNvPr>
          <p:cNvSpPr/>
          <p:nvPr/>
        </p:nvSpPr>
        <p:spPr>
          <a:xfrm>
            <a:off x="4648202" y="3547257"/>
            <a:ext cx="1622472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 Patients / day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2469168-4B91-5FEA-0900-281DAA78AAC9}"/>
              </a:ext>
            </a:extLst>
          </p:cNvPr>
          <p:cNvSpPr/>
          <p:nvPr/>
        </p:nvSpPr>
        <p:spPr>
          <a:xfrm>
            <a:off x="6270674" y="3857624"/>
            <a:ext cx="609600" cy="166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B6AF244-CBF7-B041-7E36-D51AD7A4CC34}"/>
              </a:ext>
            </a:extLst>
          </p:cNvPr>
          <p:cNvSpPr/>
          <p:nvPr/>
        </p:nvSpPr>
        <p:spPr>
          <a:xfrm>
            <a:off x="8544220" y="3854353"/>
            <a:ext cx="609600" cy="166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6740F-6DFB-BD02-F171-3EB142E7E47A}"/>
              </a:ext>
            </a:extLst>
          </p:cNvPr>
          <p:cNvSpPr/>
          <p:nvPr/>
        </p:nvSpPr>
        <p:spPr>
          <a:xfrm>
            <a:off x="6880274" y="3463913"/>
            <a:ext cx="1622472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10,000 trials waiting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240E0A-7FD1-F2FA-B204-2A50C5FDD887}"/>
              </a:ext>
            </a:extLst>
          </p:cNvPr>
          <p:cNvSpPr/>
          <p:nvPr/>
        </p:nvSpPr>
        <p:spPr>
          <a:xfrm>
            <a:off x="9197927" y="3505200"/>
            <a:ext cx="2460673" cy="110799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4,000,000 Hrs.</a:t>
            </a:r>
          </a:p>
          <a:p>
            <a:pPr algn="ctr"/>
            <a:endParaRPr lang="en-US" sz="2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1800" b="1" cap="none" spc="0" dirty="0">
                <a:ln w="12700">
                  <a:solidFill>
                    <a:schemeClr val="accent3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(Avg cost 19 million $)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C3387-186D-E803-C858-B8CD7F727E48}"/>
              </a:ext>
            </a:extLst>
          </p:cNvPr>
          <p:cNvSpPr txBox="1"/>
          <p:nvPr/>
        </p:nvSpPr>
        <p:spPr>
          <a:xfrm>
            <a:off x="533400" y="5879068"/>
            <a:ext cx="1112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For patients having severe pains/conditions, everyday counts.</a:t>
            </a:r>
          </a:p>
        </p:txBody>
      </p:sp>
    </p:spTree>
    <p:extLst>
      <p:ext uri="{BB962C8B-B14F-4D97-AF65-F5344CB8AC3E}">
        <p14:creationId xmlns:p14="http://schemas.microsoft.com/office/powerpoint/2010/main" val="269328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7B02-772C-F2A8-C022-5FAF753A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And Technologies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7DB9EB-8582-5630-8063-81A007B08064}"/>
              </a:ext>
            </a:extLst>
          </p:cNvPr>
          <p:cNvSpPr/>
          <p:nvPr/>
        </p:nvSpPr>
        <p:spPr>
          <a:xfrm>
            <a:off x="0" y="1524000"/>
            <a:ext cx="12192000" cy="5334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DE7E0-F6CB-D4F1-B33A-E10C331F02E1}"/>
              </a:ext>
            </a:extLst>
          </p:cNvPr>
          <p:cNvSpPr/>
          <p:nvPr/>
        </p:nvSpPr>
        <p:spPr>
          <a:xfrm>
            <a:off x="0" y="1524000"/>
            <a:ext cx="12192000" cy="5334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3D24A-7C8E-A5B7-ED9E-4047735AFE62}"/>
              </a:ext>
            </a:extLst>
          </p:cNvPr>
          <p:cNvSpPr txBox="1"/>
          <p:nvPr/>
        </p:nvSpPr>
        <p:spPr>
          <a:xfrm>
            <a:off x="1066800" y="1663460"/>
            <a:ext cx="103632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Extract  Inclusion and Exclusion Criteria Document in few seconds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Return Patient data based on criteria in few minutes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Lead to a streamlined cohort identification process Data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Easy to use UI - from uploading file till getting the results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Utilize NLP models like AWS Comprehend Medical and </a:t>
            </a:r>
            <a:r>
              <a:rPr lang="en-US" sz="2000" dirty="0" err="1"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US" sz="2000" dirty="0"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named entity recognition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Migrated data to inhouse MongoDB database for faster retrieval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backend components are REST API services and can be easily integrated.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3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B51F7FA-36E0-7C98-B9BA-43C3044B7649}"/>
              </a:ext>
            </a:extLst>
          </p:cNvPr>
          <p:cNvSpPr/>
          <p:nvPr/>
        </p:nvSpPr>
        <p:spPr>
          <a:xfrm>
            <a:off x="6477000" y="3851680"/>
            <a:ext cx="5118100" cy="23205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C9BFE5-F857-51D4-BD25-8D2EA82C123A}"/>
              </a:ext>
            </a:extLst>
          </p:cNvPr>
          <p:cNvSpPr/>
          <p:nvPr/>
        </p:nvSpPr>
        <p:spPr>
          <a:xfrm>
            <a:off x="3657600" y="1676400"/>
            <a:ext cx="3429000" cy="19366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D27B1-AC96-D717-D5A9-DD4B409A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002742-B090-DF28-04AF-4A959886A679}"/>
              </a:ext>
            </a:extLst>
          </p:cNvPr>
          <p:cNvSpPr/>
          <p:nvPr/>
        </p:nvSpPr>
        <p:spPr>
          <a:xfrm>
            <a:off x="1905000" y="3657600"/>
            <a:ext cx="14478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 UI</a:t>
            </a:r>
          </a:p>
          <a:p>
            <a:pPr algn="ctr"/>
            <a:endParaRPr lang="en-US" dirty="0"/>
          </a:p>
        </p:txBody>
      </p:sp>
      <p:pic>
        <p:nvPicPr>
          <p:cNvPr id="5" name="Graphic 6">
            <a:extLst>
              <a:ext uri="{FF2B5EF4-FFF2-40B4-BE49-F238E27FC236}">
                <a16:creationId xmlns:a16="http://schemas.microsoft.com/office/drawing/2014/main" id="{DCF3B395-01E6-8F40-907D-A09C2177A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 flipH="1">
            <a:off x="450334" y="4191000"/>
            <a:ext cx="796520" cy="796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17">
            <a:extLst>
              <a:ext uri="{FF2B5EF4-FFF2-40B4-BE49-F238E27FC236}">
                <a16:creationId xmlns:a16="http://schemas.microsoft.com/office/drawing/2014/main" id="{3D047665-AD63-964D-A056-F4F0F076C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884" y="25146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3538F72F-1816-9845-B862-0C94847C4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463" y="213406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Comprehend Medical</a:t>
            </a:r>
          </a:p>
        </p:txBody>
      </p:sp>
      <p:pic>
        <p:nvPicPr>
          <p:cNvPr id="1036" name="Picture 12" descr="Image result for spacy logo svg">
            <a:extLst>
              <a:ext uri="{FF2B5EF4-FFF2-40B4-BE49-F238E27FC236}">
                <a16:creationId xmlns:a16="http://schemas.microsoft.com/office/drawing/2014/main" id="{811A2D69-A5C6-6B5E-BECE-8476E1904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146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313463E-5ABC-B8E1-9995-B1212E78544A}"/>
              </a:ext>
            </a:extLst>
          </p:cNvPr>
          <p:cNvCxnSpPr>
            <a:cxnSpLocks/>
            <a:endCxn id="1036" idx="2"/>
          </p:cNvCxnSpPr>
          <p:nvPr/>
        </p:nvCxnSpPr>
        <p:spPr>
          <a:xfrm flipV="1">
            <a:off x="3352526" y="3276600"/>
            <a:ext cx="1295674" cy="1120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105123-36D8-5C09-7D1E-C6E41B91C1AC}"/>
              </a:ext>
            </a:extLst>
          </p:cNvPr>
          <p:cNvCxnSpPr>
            <a:cxnSpLocks/>
          </p:cNvCxnSpPr>
          <p:nvPr/>
        </p:nvCxnSpPr>
        <p:spPr>
          <a:xfrm>
            <a:off x="5029200" y="2817260"/>
            <a:ext cx="609601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35CA454-8ADF-C0DC-28D7-987A9541F5E2}"/>
              </a:ext>
            </a:extLst>
          </p:cNvPr>
          <p:cNvCxnSpPr>
            <a:cxnSpLocks/>
            <a:stCxn id="6" idx="2"/>
            <a:endCxn id="4" idx="3"/>
          </p:cNvCxnSpPr>
          <p:nvPr/>
        </p:nvCxnSpPr>
        <p:spPr>
          <a:xfrm rot="5400000">
            <a:off x="3992642" y="2636758"/>
            <a:ext cx="1295400" cy="2575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.Net Web API logo">
            <a:extLst>
              <a:ext uri="{FF2B5EF4-FFF2-40B4-BE49-F238E27FC236}">
                <a16:creationId xmlns:a16="http://schemas.microsoft.com/office/drawing/2014/main" id="{F5517B7C-E70A-F36A-0359-B8062F4ED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091864"/>
            <a:ext cx="1752600" cy="135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7EDC4C-BEF2-B43F-7517-DC66560782E9}"/>
              </a:ext>
            </a:extLst>
          </p:cNvPr>
          <p:cNvCxnSpPr>
            <a:cxnSpLocks/>
          </p:cNvCxnSpPr>
          <p:nvPr/>
        </p:nvCxnSpPr>
        <p:spPr>
          <a:xfrm>
            <a:off x="3352800" y="4876800"/>
            <a:ext cx="3429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Image result for mongoDB icon">
            <a:extLst>
              <a:ext uri="{FF2B5EF4-FFF2-40B4-BE49-F238E27FC236}">
                <a16:creationId xmlns:a16="http://schemas.microsoft.com/office/drawing/2014/main" id="{21232789-68B2-E9DD-A7A9-22A99561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326" y="4292546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950DB7-82E1-B767-8581-3C839C91DD5A}"/>
              </a:ext>
            </a:extLst>
          </p:cNvPr>
          <p:cNvCxnSpPr>
            <a:endCxn id="1040" idx="1"/>
          </p:cNvCxnSpPr>
          <p:nvPr/>
        </p:nvCxnSpPr>
        <p:spPr>
          <a:xfrm>
            <a:off x="8534400" y="4897383"/>
            <a:ext cx="92392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8B1771-4579-953C-C71B-4C54C535D398}"/>
              </a:ext>
            </a:extLst>
          </p:cNvPr>
          <p:cNvSpPr txBox="1"/>
          <p:nvPr/>
        </p:nvSpPr>
        <p:spPr>
          <a:xfrm>
            <a:off x="3752762" y="1676399"/>
            <a:ext cx="303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 Extraction Service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EFFAC6-9529-3C62-FC37-BB42589423B9}"/>
              </a:ext>
            </a:extLst>
          </p:cNvPr>
          <p:cNvSpPr txBox="1"/>
          <p:nvPr/>
        </p:nvSpPr>
        <p:spPr>
          <a:xfrm>
            <a:off x="6781800" y="5684709"/>
            <a:ext cx="172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Match API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CB5D72-A76D-2FA0-F13F-C06D10458C34}"/>
              </a:ext>
            </a:extLst>
          </p:cNvPr>
          <p:cNvCxnSpPr/>
          <p:nvPr/>
        </p:nvCxnSpPr>
        <p:spPr>
          <a:xfrm>
            <a:off x="1246854" y="4572000"/>
            <a:ext cx="658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67B288F-7CC3-FED2-B674-8F4CF0CDCE57}"/>
              </a:ext>
            </a:extLst>
          </p:cNvPr>
          <p:cNvSpPr txBox="1"/>
          <p:nvPr/>
        </p:nvSpPr>
        <p:spPr>
          <a:xfrm>
            <a:off x="8915400" y="5684709"/>
            <a:ext cx="225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Data Storage</a:t>
            </a:r>
          </a:p>
        </p:txBody>
      </p:sp>
      <p:pic>
        <p:nvPicPr>
          <p:cNvPr id="1042" name="Picture 18" descr="Image result for react icon">
            <a:extLst>
              <a:ext uri="{FF2B5EF4-FFF2-40B4-BE49-F238E27FC236}">
                <a16:creationId xmlns:a16="http://schemas.microsoft.com/office/drawing/2014/main" id="{7A25DDAD-00C3-1340-46B8-743B604C1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873" y="4746171"/>
            <a:ext cx="761079" cy="66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63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3693-09F5-344B-F717-5D8654AD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98765-15B4-9819-BEDF-F2122EFB4849}"/>
              </a:ext>
            </a:extLst>
          </p:cNvPr>
          <p:cNvSpPr/>
          <p:nvPr/>
        </p:nvSpPr>
        <p:spPr>
          <a:xfrm>
            <a:off x="0" y="1424783"/>
            <a:ext cx="12192000" cy="5433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3AA91654-AB9C-6CA1-1963-BA92D3462A7A}"/>
              </a:ext>
            </a:extLst>
          </p:cNvPr>
          <p:cNvSpPr/>
          <p:nvPr/>
        </p:nvSpPr>
        <p:spPr>
          <a:xfrm>
            <a:off x="609600" y="2971800"/>
            <a:ext cx="1828800" cy="1676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User uploads Medical File 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40BE7C2F-CE14-0E3D-FB74-70205D5499E4}"/>
              </a:ext>
            </a:extLst>
          </p:cNvPr>
          <p:cNvSpPr/>
          <p:nvPr/>
        </p:nvSpPr>
        <p:spPr>
          <a:xfrm>
            <a:off x="1600200" y="2971800"/>
            <a:ext cx="2895600" cy="1676400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Inclusion and Exclusion Criteria from NLP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46D8B5ED-849C-7A13-8E87-BDF319C67E10}"/>
              </a:ext>
            </a:extLst>
          </p:cNvPr>
          <p:cNvSpPr/>
          <p:nvPr/>
        </p:nvSpPr>
        <p:spPr>
          <a:xfrm>
            <a:off x="3505200" y="2971800"/>
            <a:ext cx="2971800" cy="1676400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Inclusion and Exclusion Criteria on Dashboard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55FAE42A-67D1-7659-E0D1-FA0EB877C1CF}"/>
              </a:ext>
            </a:extLst>
          </p:cNvPr>
          <p:cNvSpPr/>
          <p:nvPr/>
        </p:nvSpPr>
        <p:spPr>
          <a:xfrm>
            <a:off x="5638800" y="2971800"/>
            <a:ext cx="2514600" cy="1676400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 Data Match REST API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64A4AA5A-86F2-10B5-62BB-BE5FE8870770}"/>
              </a:ext>
            </a:extLst>
          </p:cNvPr>
          <p:cNvSpPr/>
          <p:nvPr/>
        </p:nvSpPr>
        <p:spPr>
          <a:xfrm>
            <a:off x="7315200" y="2971800"/>
            <a:ext cx="2590800" cy="1676400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 Patient Database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70B2339-62D6-537A-EB13-DB0BE840DF2A}"/>
              </a:ext>
            </a:extLst>
          </p:cNvPr>
          <p:cNvSpPr/>
          <p:nvPr/>
        </p:nvSpPr>
        <p:spPr>
          <a:xfrm>
            <a:off x="9067800" y="2971800"/>
            <a:ext cx="2819400" cy="1676400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Filtered   Patient Data</a:t>
            </a:r>
          </a:p>
        </p:txBody>
      </p:sp>
    </p:spTree>
    <p:extLst>
      <p:ext uri="{BB962C8B-B14F-4D97-AF65-F5344CB8AC3E}">
        <p14:creationId xmlns:p14="http://schemas.microsoft.com/office/powerpoint/2010/main" val="302547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5CD2-60DB-EAAC-2004-DC045AB9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/ 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A734B-0AE7-A640-811E-A74F142EC840}"/>
              </a:ext>
            </a:extLst>
          </p:cNvPr>
          <p:cNvSpPr txBox="1"/>
          <p:nvPr/>
        </p:nvSpPr>
        <p:spPr>
          <a:xfrm>
            <a:off x="516988" y="1676400"/>
            <a:ext cx="519801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Experience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55D07-9F32-C303-6B99-85FB73FB3626}"/>
              </a:ext>
            </a:extLst>
          </p:cNvPr>
          <p:cNvSpPr/>
          <p:nvPr/>
        </p:nvSpPr>
        <p:spPr>
          <a:xfrm>
            <a:off x="516988" y="2045732"/>
            <a:ext cx="5198012" cy="1992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Speed up the patient selection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Separate workflow for support team to train new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Easy to use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Customized Deployments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926AA-65FD-5AA4-D5EB-92AA76F9450A}"/>
              </a:ext>
            </a:extLst>
          </p:cNvPr>
          <p:cNvSpPr txBox="1"/>
          <p:nvPr/>
        </p:nvSpPr>
        <p:spPr>
          <a:xfrm>
            <a:off x="5943600" y="1676400"/>
            <a:ext cx="51816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Business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05D352-E52F-C8B5-71C8-A32EAA319EF6}"/>
              </a:ext>
            </a:extLst>
          </p:cNvPr>
          <p:cNvSpPr/>
          <p:nvPr/>
        </p:nvSpPr>
        <p:spPr>
          <a:xfrm>
            <a:off x="5943600" y="2045732"/>
            <a:ext cx="4572000" cy="1992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6D00D-2DC1-4C2C-37FC-F04842F92F4A}"/>
              </a:ext>
            </a:extLst>
          </p:cNvPr>
          <p:cNvSpPr txBox="1"/>
          <p:nvPr/>
        </p:nvSpPr>
        <p:spPr>
          <a:xfrm>
            <a:off x="533400" y="4290217"/>
            <a:ext cx="519801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Technology and Innovation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BEDDB-D62D-F5ED-46C0-35FE16D6E717}"/>
              </a:ext>
            </a:extLst>
          </p:cNvPr>
          <p:cNvSpPr/>
          <p:nvPr/>
        </p:nvSpPr>
        <p:spPr>
          <a:xfrm>
            <a:off x="516988" y="4659549"/>
            <a:ext cx="5198012" cy="1992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Following Microservice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Separate APIs for NLP and data 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Used Amazon Comprehend Medical for better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Used </a:t>
            </a:r>
            <a:r>
              <a:rPr lang="en-US" dirty="0" err="1">
                <a:solidFill>
                  <a:schemeClr val="tx1"/>
                </a:solidFill>
              </a:rPr>
              <a:t>spaCy</a:t>
            </a:r>
            <a:r>
              <a:rPr lang="en-US" dirty="0">
                <a:solidFill>
                  <a:schemeClr val="tx1"/>
                </a:solidFill>
              </a:rPr>
              <a:t> for customized NLP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MongoDB on premise will save cost and enhanced privacy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BEC97A-4853-FEDF-22BA-8EB6B360D716}"/>
              </a:ext>
            </a:extLst>
          </p:cNvPr>
          <p:cNvSpPr txBox="1"/>
          <p:nvPr/>
        </p:nvSpPr>
        <p:spPr>
          <a:xfrm>
            <a:off x="5960012" y="4290217"/>
            <a:ext cx="51816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Future Plans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CFDB84-DBCB-6946-47D2-24D3AA1F8D49}"/>
              </a:ext>
            </a:extLst>
          </p:cNvPr>
          <p:cNvSpPr/>
          <p:nvPr/>
        </p:nvSpPr>
        <p:spPr>
          <a:xfrm>
            <a:off x="5977596" y="4659549"/>
            <a:ext cx="5181600" cy="1992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Functionality for Support team can train new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Enrollment to actual clinical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Multi-cloud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Report extraction for further analysis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6FFB73-DE93-1340-C00C-ECC1C6AD075D}"/>
              </a:ext>
            </a:extLst>
          </p:cNvPr>
          <p:cNvSpPr/>
          <p:nvPr/>
        </p:nvSpPr>
        <p:spPr>
          <a:xfrm>
            <a:off x="5943600" y="2045732"/>
            <a:ext cx="5181600" cy="1992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Help customer to reduce the expenditure by ~40%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Drugs will be available faster to the patient. Hence reduce pains.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Huge money is spent daily to support the clinical trials by pharma companies.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7769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937</TotalTime>
  <Words>313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Franklin Gothic Medium</vt:lpstr>
      <vt:lpstr>Roboto</vt:lpstr>
      <vt:lpstr>Wingdings</vt:lpstr>
      <vt:lpstr>Medical Design 16x9</vt:lpstr>
      <vt:lpstr>eTrial   Patient Cohort Identification</vt:lpstr>
      <vt:lpstr>Life Cycle for Drugs to Market</vt:lpstr>
      <vt:lpstr>Major Pain Points in Clinical Trials</vt:lpstr>
      <vt:lpstr>Solution And Technologies</vt:lpstr>
      <vt:lpstr>Architecture</vt:lpstr>
      <vt:lpstr>Workflow</vt:lpstr>
      <vt:lpstr>Q&amp;A /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Cohort Identification For Clinical Trials</dc:title>
  <dc:creator>Bhingarkar, Mandar</dc:creator>
  <cp:lastModifiedBy>Bhingarkar, Mandar</cp:lastModifiedBy>
  <cp:revision>77</cp:revision>
  <dcterms:created xsi:type="dcterms:W3CDTF">2023-02-25T06:47:29Z</dcterms:created>
  <dcterms:modified xsi:type="dcterms:W3CDTF">2023-02-26T03:46:01Z</dcterms:modified>
</cp:coreProperties>
</file>