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Corben"/>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8" roundtripDataSignature="AMtx7miG56wr104TCvYdZPrzjhNEPPcG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orben-regular.fntdata"/><Relationship Id="rId21" Type="http://schemas.openxmlformats.org/officeDocument/2006/relationships/slide" Target="slides/slide16.xml"/><Relationship Id="rId24" Type="http://schemas.openxmlformats.org/officeDocument/2006/relationships/font" Target="fonts/OpenSans-regular.fntdata"/><Relationship Id="rId23" Type="http://schemas.openxmlformats.org/officeDocument/2006/relationships/font" Target="fonts/Corben-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51aeb2ba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2151aeb2ba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51aeb2ba4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2151aeb2ba4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51aeb2ba4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151aeb2ba4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c65ea31e2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1bc65ea31e2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3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jpg"/><Relationship Id="rId4" Type="http://schemas.openxmlformats.org/officeDocument/2006/relationships/image" Target="../media/image25.jp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1" Type="http://schemas.openxmlformats.org/officeDocument/2006/relationships/image" Target="../media/image21.jpg"/><Relationship Id="rId10" Type="http://schemas.openxmlformats.org/officeDocument/2006/relationships/image" Target="../media/image23.jpg"/><Relationship Id="rId13" Type="http://schemas.openxmlformats.org/officeDocument/2006/relationships/image" Target="../media/image16.jpg"/><Relationship Id="rId12" Type="http://schemas.openxmlformats.org/officeDocument/2006/relationships/image" Target="../media/image22.jpg"/><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image" Target="../media/image28.jpg"/><Relationship Id="rId9" Type="http://schemas.openxmlformats.org/officeDocument/2006/relationships/image" Target="../media/image26.jpg"/><Relationship Id="rId14" Type="http://schemas.openxmlformats.org/officeDocument/2006/relationships/image" Target="../media/image7.png"/><Relationship Id="rId5" Type="http://schemas.openxmlformats.org/officeDocument/2006/relationships/image" Target="../media/image17.jpg"/><Relationship Id="rId6" Type="http://schemas.openxmlformats.org/officeDocument/2006/relationships/image" Target="../media/image15.jpg"/><Relationship Id="rId7" Type="http://schemas.openxmlformats.org/officeDocument/2006/relationships/image" Target="../media/image19.jpg"/><Relationship Id="rId8" Type="http://schemas.openxmlformats.org/officeDocument/2006/relationships/image" Target="../media/image2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jpg"/><Relationship Id="rId4" Type="http://schemas.openxmlformats.org/officeDocument/2006/relationships/image" Target="../media/image24.jpg"/><Relationship Id="rId5" Type="http://schemas.openxmlformats.org/officeDocument/2006/relationships/image" Target="../media/image33.jpg"/><Relationship Id="rId6" Type="http://schemas.openxmlformats.org/officeDocument/2006/relationships/image" Target="../media/image30.jpg"/><Relationship Id="rId7"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2.jpg"/><Relationship Id="rId4" Type="http://schemas.openxmlformats.org/officeDocument/2006/relationships/image" Target="../media/image31.jp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datasets/nipunarora8/age-gender-and-ethnicity-face-data-csv"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11.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8.jp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87000"/>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6798243" y="4757147"/>
            <a:ext cx="278401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pt-PT" sz="2000" u="none" cap="none" strike="noStrike">
                <a:solidFill>
                  <a:schemeClr val="lt1"/>
                </a:solidFill>
                <a:latin typeface="Corben"/>
                <a:ea typeface="Corben"/>
                <a:cs typeface="Corben"/>
                <a:sym typeface="Corben"/>
              </a:rPr>
              <a:t> March 4, 2023</a:t>
            </a:r>
            <a:endParaRPr b="0" i="0" sz="2000" u="none" cap="none" strike="noStrike">
              <a:solidFill>
                <a:schemeClr val="lt1"/>
              </a:solidFill>
              <a:latin typeface="Corben"/>
              <a:ea typeface="Corben"/>
              <a:cs typeface="Corben"/>
              <a:sym typeface="Corben"/>
            </a:endParaRPr>
          </a:p>
        </p:txBody>
      </p:sp>
      <p:pic>
        <p:nvPicPr>
          <p:cNvPr id="55" name="Google Shape;55;p1"/>
          <p:cNvPicPr preferRelativeResize="0"/>
          <p:nvPr/>
        </p:nvPicPr>
        <p:blipFill rotWithShape="1">
          <a:blip r:embed="rId4">
            <a:alphaModFix/>
          </a:blip>
          <a:srcRect b="0" l="0" r="0" t="0"/>
          <a:stretch/>
        </p:blipFill>
        <p:spPr>
          <a:xfrm>
            <a:off x="7358621" y="14379"/>
            <a:ext cx="1663261" cy="269637"/>
          </a:xfrm>
          <a:prstGeom prst="rect">
            <a:avLst/>
          </a:prstGeom>
          <a:noFill/>
          <a:ln>
            <a:noFill/>
          </a:ln>
        </p:spPr>
      </p:pic>
      <p:sp>
        <p:nvSpPr>
          <p:cNvPr id="56" name="Google Shape;56;p1"/>
          <p:cNvSpPr txBox="1"/>
          <p:nvPr/>
        </p:nvSpPr>
        <p:spPr>
          <a:xfrm>
            <a:off x="92063" y="4742657"/>
            <a:ext cx="1927237"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pt-PT" sz="2000" u="none" cap="none" strike="noStrike">
                <a:solidFill>
                  <a:srgbClr val="EF8600"/>
                </a:solidFill>
                <a:latin typeface="Corben"/>
                <a:ea typeface="Corben"/>
                <a:cs typeface="Corben"/>
                <a:sym typeface="Corben"/>
              </a:rPr>
              <a:t>BeanStalk</a:t>
            </a:r>
            <a:endParaRPr b="0" i="0" sz="2000" u="none" cap="none" strike="noStrike">
              <a:solidFill>
                <a:srgbClr val="EF8600"/>
              </a:solidFill>
              <a:latin typeface="Corben"/>
              <a:ea typeface="Corben"/>
              <a:cs typeface="Corben"/>
              <a:sym typeface="Corben"/>
            </a:endParaRPr>
          </a:p>
        </p:txBody>
      </p:sp>
      <p:pic>
        <p:nvPicPr>
          <p:cNvPr id="57" name="Google Shape;57;p1"/>
          <p:cNvPicPr preferRelativeResize="0"/>
          <p:nvPr/>
        </p:nvPicPr>
        <p:blipFill>
          <a:blip r:embed="rId5">
            <a:alphaModFix/>
          </a:blip>
          <a:stretch>
            <a:fillRect/>
          </a:stretch>
        </p:blipFill>
        <p:spPr>
          <a:xfrm>
            <a:off x="-50485" y="-482175"/>
            <a:ext cx="9244984" cy="59270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20000"/>
          </a:schemeClr>
        </a:solidFill>
      </p:bgPr>
    </p:bg>
    <p:spTree>
      <p:nvGrpSpPr>
        <p:cNvPr id="178" name="Shape 178"/>
        <p:cNvGrpSpPr/>
        <p:nvPr/>
      </p:nvGrpSpPr>
      <p:grpSpPr>
        <a:xfrm>
          <a:off x="0" y="0"/>
          <a:ext cx="0" cy="0"/>
          <a:chOff x="0" y="0"/>
          <a:chExt cx="0" cy="0"/>
        </a:xfrm>
      </p:grpSpPr>
      <p:sp>
        <p:nvSpPr>
          <p:cNvPr id="179" name="Google Shape;179;p25"/>
          <p:cNvSpPr txBox="1"/>
          <p:nvPr/>
        </p:nvSpPr>
        <p:spPr>
          <a:xfrm>
            <a:off x="1662683" y="133831"/>
            <a:ext cx="5818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pt-PT" sz="1600" u="none" cap="none" strike="noStrike">
                <a:solidFill>
                  <a:schemeClr val="dk1"/>
                </a:solidFill>
                <a:latin typeface="Open Sans"/>
                <a:ea typeface="Open Sans"/>
                <a:cs typeface="Open Sans"/>
                <a:sym typeface="Open Sans"/>
              </a:rPr>
              <a:t>Modelling and Evaluation</a:t>
            </a:r>
            <a:endParaRPr b="1" i="0" sz="400" u="none" cap="none" strike="noStrike">
              <a:solidFill>
                <a:srgbClr val="000000"/>
              </a:solidFill>
              <a:latin typeface="Open Sans"/>
              <a:ea typeface="Open Sans"/>
              <a:cs typeface="Open Sans"/>
              <a:sym typeface="Open Sans"/>
            </a:endParaRPr>
          </a:p>
        </p:txBody>
      </p:sp>
      <p:sp>
        <p:nvSpPr>
          <p:cNvPr id="180" name="Google Shape;180;p25"/>
          <p:cNvSpPr txBox="1"/>
          <p:nvPr/>
        </p:nvSpPr>
        <p:spPr>
          <a:xfrm>
            <a:off x="540268" y="446660"/>
            <a:ext cx="47736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PT" sz="1100" u="none" cap="none" strike="noStrike">
                <a:solidFill>
                  <a:srgbClr val="000000"/>
                </a:solidFill>
              </a:rPr>
              <a:t>Convolutional Neural network (CNN) Model - </a:t>
            </a:r>
            <a:r>
              <a:rPr b="1" i="0" lang="pt-PT" sz="1100" u="none" cap="none" strike="noStrike">
                <a:solidFill>
                  <a:srgbClr val="000000"/>
                </a:solidFill>
                <a:latin typeface="Arial"/>
                <a:ea typeface="Arial"/>
                <a:cs typeface="Arial"/>
                <a:sym typeface="Arial"/>
              </a:rPr>
              <a:t>Age</a:t>
            </a:r>
            <a:endParaRPr b="1" i="0" sz="1100" u="none" cap="none" strike="noStrike">
              <a:solidFill>
                <a:srgbClr val="000000"/>
              </a:solidFill>
              <a:latin typeface="Arial"/>
              <a:ea typeface="Arial"/>
              <a:cs typeface="Arial"/>
              <a:sym typeface="Arial"/>
            </a:endParaRPr>
          </a:p>
        </p:txBody>
      </p:sp>
      <p:pic>
        <p:nvPicPr>
          <p:cNvPr id="181" name="Google Shape;181;p25"/>
          <p:cNvPicPr preferRelativeResize="0"/>
          <p:nvPr/>
        </p:nvPicPr>
        <p:blipFill rotWithShape="1">
          <a:blip r:embed="rId3">
            <a:alphaModFix/>
          </a:blip>
          <a:srcRect b="0" l="0" r="0" t="0"/>
          <a:stretch/>
        </p:blipFill>
        <p:spPr>
          <a:xfrm>
            <a:off x="611026" y="729563"/>
            <a:ext cx="8218574" cy="3865650"/>
          </a:xfrm>
          <a:prstGeom prst="rect">
            <a:avLst/>
          </a:prstGeom>
          <a:noFill/>
          <a:ln>
            <a:noFill/>
          </a:ln>
        </p:spPr>
      </p:pic>
      <p:sp>
        <p:nvSpPr>
          <p:cNvPr id="182" name="Google Shape;182;p25"/>
          <p:cNvSpPr/>
          <p:nvPr/>
        </p:nvSpPr>
        <p:spPr>
          <a:xfrm>
            <a:off x="8406800" y="-215625"/>
            <a:ext cx="939000" cy="939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8761686" y="-49311"/>
            <a:ext cx="939000" cy="939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560550" y="4607050"/>
            <a:ext cx="1105200" cy="1105200"/>
          </a:xfrm>
          <a:prstGeom prst="ellipse">
            <a:avLst/>
          </a:prstGeom>
          <a:solidFill>
            <a:srgbClr val="289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25"/>
          <p:cNvPicPr preferRelativeResize="0"/>
          <p:nvPr/>
        </p:nvPicPr>
        <p:blipFill>
          <a:blip r:embed="rId4">
            <a:alphaModFix/>
          </a:blip>
          <a:stretch>
            <a:fillRect/>
          </a:stretch>
        </p:blipFill>
        <p:spPr>
          <a:xfrm>
            <a:off x="4755516" y="4847504"/>
            <a:ext cx="1190012" cy="191792"/>
          </a:xfrm>
          <a:prstGeom prst="rect">
            <a:avLst/>
          </a:prstGeom>
          <a:noFill/>
          <a:ln>
            <a:noFill/>
          </a:ln>
        </p:spPr>
      </p:pic>
      <p:sp>
        <p:nvSpPr>
          <p:cNvPr id="186" name="Google Shape;186;p25"/>
          <p:cNvSpPr txBox="1"/>
          <p:nvPr/>
        </p:nvSpPr>
        <p:spPr>
          <a:xfrm>
            <a:off x="3019125" y="4743300"/>
            <a:ext cx="15975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pt-PT" sz="2000" u="none" cap="none" strike="noStrike">
                <a:solidFill>
                  <a:srgbClr val="EF8600"/>
                </a:solidFill>
                <a:latin typeface="Corben"/>
                <a:ea typeface="Corben"/>
                <a:cs typeface="Corben"/>
                <a:sym typeface="Corben"/>
              </a:rPr>
              <a:t>BeanStalk</a:t>
            </a:r>
            <a:endParaRPr b="0" i="0" sz="2000" u="none" cap="none" strike="noStrike">
              <a:solidFill>
                <a:srgbClr val="EF8600"/>
              </a:solidFill>
              <a:latin typeface="Corben"/>
              <a:ea typeface="Corben"/>
              <a:cs typeface="Corben"/>
              <a:sym typeface="Corben"/>
            </a:endParaRPr>
          </a:p>
        </p:txBody>
      </p:sp>
      <p:cxnSp>
        <p:nvCxnSpPr>
          <p:cNvPr id="187" name="Google Shape;187;p25"/>
          <p:cNvCxnSpPr/>
          <p:nvPr/>
        </p:nvCxnSpPr>
        <p:spPr>
          <a:xfrm>
            <a:off x="4638470" y="4860716"/>
            <a:ext cx="0" cy="168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20000"/>
          </a:schemeClr>
        </a:solidFill>
      </p:bgPr>
    </p:bg>
    <p:spTree>
      <p:nvGrpSpPr>
        <p:cNvPr id="191" name="Shape 191"/>
        <p:cNvGrpSpPr/>
        <p:nvPr/>
      </p:nvGrpSpPr>
      <p:grpSpPr>
        <a:xfrm>
          <a:off x="0" y="0"/>
          <a:ext cx="0" cy="0"/>
          <a:chOff x="0" y="0"/>
          <a:chExt cx="0" cy="0"/>
        </a:xfrm>
      </p:grpSpPr>
      <p:sp>
        <p:nvSpPr>
          <p:cNvPr id="192" name="Google Shape;192;p26"/>
          <p:cNvSpPr txBox="1"/>
          <p:nvPr/>
        </p:nvSpPr>
        <p:spPr>
          <a:xfrm>
            <a:off x="1662683" y="133831"/>
            <a:ext cx="5818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pt-PT" sz="1600" u="none" cap="none" strike="noStrike">
                <a:solidFill>
                  <a:schemeClr val="dk1"/>
                </a:solidFill>
                <a:latin typeface="Open Sans"/>
                <a:ea typeface="Open Sans"/>
                <a:cs typeface="Open Sans"/>
                <a:sym typeface="Open Sans"/>
              </a:rPr>
              <a:t>Modelling and Evaluation</a:t>
            </a:r>
            <a:endParaRPr b="1" i="0" sz="1600" u="none" cap="none" strike="noStrike">
              <a:solidFill>
                <a:srgbClr val="000000"/>
              </a:solidFill>
              <a:latin typeface="Open Sans"/>
              <a:ea typeface="Open Sans"/>
              <a:cs typeface="Open Sans"/>
              <a:sym typeface="Open Sans"/>
            </a:endParaRPr>
          </a:p>
        </p:txBody>
      </p:sp>
      <p:sp>
        <p:nvSpPr>
          <p:cNvPr id="193" name="Google Shape;193;p26"/>
          <p:cNvSpPr txBox="1"/>
          <p:nvPr/>
        </p:nvSpPr>
        <p:spPr>
          <a:xfrm>
            <a:off x="-102682" y="575373"/>
            <a:ext cx="4926000" cy="2616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i="0" lang="pt-PT" sz="1100" u="none" cap="none" strike="noStrike">
                <a:solidFill>
                  <a:srgbClr val="000000"/>
                </a:solidFill>
              </a:rPr>
              <a:t>Convolutional Neural network (CNN) Model - </a:t>
            </a:r>
            <a:r>
              <a:rPr b="1" i="0" lang="pt-PT" sz="1100" u="none" cap="none" strike="noStrike">
                <a:solidFill>
                  <a:srgbClr val="000000"/>
                </a:solidFill>
                <a:latin typeface="Arial"/>
                <a:ea typeface="Arial"/>
                <a:cs typeface="Arial"/>
                <a:sym typeface="Arial"/>
              </a:rPr>
              <a:t>Gender</a:t>
            </a:r>
            <a:endParaRPr b="1" i="0" sz="1100" u="none" cap="none" strike="noStrike">
              <a:solidFill>
                <a:srgbClr val="000000"/>
              </a:solidFill>
              <a:latin typeface="Arial"/>
              <a:ea typeface="Arial"/>
              <a:cs typeface="Arial"/>
              <a:sym typeface="Arial"/>
            </a:endParaRPr>
          </a:p>
        </p:txBody>
      </p:sp>
      <p:pic>
        <p:nvPicPr>
          <p:cNvPr id="194" name="Google Shape;194;p26"/>
          <p:cNvPicPr preferRelativeResize="0"/>
          <p:nvPr/>
        </p:nvPicPr>
        <p:blipFill rotWithShape="1">
          <a:blip r:embed="rId3">
            <a:alphaModFix/>
          </a:blip>
          <a:srcRect b="0" l="0" r="0" t="0"/>
          <a:stretch/>
        </p:blipFill>
        <p:spPr>
          <a:xfrm>
            <a:off x="441300" y="836975"/>
            <a:ext cx="8134326" cy="3663138"/>
          </a:xfrm>
          <a:prstGeom prst="rect">
            <a:avLst/>
          </a:prstGeom>
          <a:noFill/>
          <a:ln>
            <a:noFill/>
          </a:ln>
        </p:spPr>
      </p:pic>
      <p:sp>
        <p:nvSpPr>
          <p:cNvPr id="195" name="Google Shape;195;p26"/>
          <p:cNvSpPr/>
          <p:nvPr/>
        </p:nvSpPr>
        <p:spPr>
          <a:xfrm>
            <a:off x="8406800" y="-215625"/>
            <a:ext cx="939000" cy="939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8761686" y="-49311"/>
            <a:ext cx="939000" cy="939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560550" y="4607050"/>
            <a:ext cx="1105200" cy="1105200"/>
          </a:xfrm>
          <a:prstGeom prst="ellipse">
            <a:avLst/>
          </a:prstGeom>
          <a:solidFill>
            <a:srgbClr val="289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26"/>
          <p:cNvPicPr preferRelativeResize="0"/>
          <p:nvPr/>
        </p:nvPicPr>
        <p:blipFill>
          <a:blip r:embed="rId4">
            <a:alphaModFix/>
          </a:blip>
          <a:stretch>
            <a:fillRect/>
          </a:stretch>
        </p:blipFill>
        <p:spPr>
          <a:xfrm>
            <a:off x="4755516" y="4847504"/>
            <a:ext cx="1190012" cy="191792"/>
          </a:xfrm>
          <a:prstGeom prst="rect">
            <a:avLst/>
          </a:prstGeom>
          <a:noFill/>
          <a:ln>
            <a:noFill/>
          </a:ln>
        </p:spPr>
      </p:pic>
      <p:sp>
        <p:nvSpPr>
          <p:cNvPr id="199" name="Google Shape;199;p26"/>
          <p:cNvSpPr txBox="1"/>
          <p:nvPr/>
        </p:nvSpPr>
        <p:spPr>
          <a:xfrm>
            <a:off x="3019125" y="4743300"/>
            <a:ext cx="15975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pt-PT" sz="2000" u="none" cap="none" strike="noStrike">
                <a:solidFill>
                  <a:srgbClr val="EF8600"/>
                </a:solidFill>
                <a:latin typeface="Corben"/>
                <a:ea typeface="Corben"/>
                <a:cs typeface="Corben"/>
                <a:sym typeface="Corben"/>
              </a:rPr>
              <a:t>BeanStalk</a:t>
            </a:r>
            <a:endParaRPr b="0" i="0" sz="2000" u="none" cap="none" strike="noStrike">
              <a:solidFill>
                <a:srgbClr val="EF8600"/>
              </a:solidFill>
              <a:latin typeface="Corben"/>
              <a:ea typeface="Corben"/>
              <a:cs typeface="Corben"/>
              <a:sym typeface="Corben"/>
            </a:endParaRPr>
          </a:p>
        </p:txBody>
      </p:sp>
      <p:cxnSp>
        <p:nvCxnSpPr>
          <p:cNvPr id="200" name="Google Shape;200;p26"/>
          <p:cNvCxnSpPr/>
          <p:nvPr/>
        </p:nvCxnSpPr>
        <p:spPr>
          <a:xfrm>
            <a:off x="4638470" y="4860716"/>
            <a:ext cx="0" cy="168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27"/>
          <p:cNvSpPr txBox="1"/>
          <p:nvPr/>
        </p:nvSpPr>
        <p:spPr>
          <a:xfrm>
            <a:off x="1526440" y="164531"/>
            <a:ext cx="56991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pt-PT" sz="1600" u="none" cap="none" strike="noStrike">
                <a:solidFill>
                  <a:schemeClr val="dk1"/>
                </a:solidFill>
                <a:latin typeface="Open Sans"/>
                <a:ea typeface="Open Sans"/>
                <a:cs typeface="Open Sans"/>
                <a:sym typeface="Open Sans"/>
              </a:rPr>
              <a:t>Sample Test Results - Age</a:t>
            </a:r>
            <a:endParaRPr b="0" i="0" sz="1600" u="none" cap="none" strike="noStrike">
              <a:solidFill>
                <a:schemeClr val="dk1"/>
              </a:solidFill>
              <a:latin typeface="Open Sans"/>
              <a:ea typeface="Open Sans"/>
              <a:cs typeface="Open Sans"/>
              <a:sym typeface="Open Sans"/>
            </a:endParaRPr>
          </a:p>
        </p:txBody>
      </p:sp>
      <p:sp>
        <p:nvSpPr>
          <p:cNvPr id="206" name="Google Shape;206;p27"/>
          <p:cNvSpPr txBox="1"/>
          <p:nvPr/>
        </p:nvSpPr>
        <p:spPr>
          <a:xfrm>
            <a:off x="218426" y="1142029"/>
            <a:ext cx="4757400" cy="1180800"/>
          </a:xfrm>
          <a:prstGeom prst="rect">
            <a:avLst/>
          </a:prstGeom>
          <a:noFill/>
          <a:ln>
            <a:noFill/>
          </a:ln>
        </p:spPr>
        <p:txBody>
          <a:bodyPr anchorCtr="0" anchor="t" bIns="91425" lIns="91425" spcFirstLastPara="1" rIns="91425" wrap="square" tIns="91425">
            <a:noAutofit/>
          </a:bodyPr>
          <a:lstStyle/>
          <a:p>
            <a:pPr indent="-228600" lvl="0" marL="457200" marR="0" rtl="0" algn="just">
              <a:lnSpc>
                <a:spcPct val="100000"/>
              </a:lnSpc>
              <a:spcBef>
                <a:spcPts val="0"/>
              </a:spcBef>
              <a:spcAft>
                <a:spcPts val="0"/>
              </a:spcAft>
              <a:buClr>
                <a:schemeClr val="dk1"/>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595959"/>
              </a:solidFill>
              <a:latin typeface="Arial"/>
              <a:ea typeface="Arial"/>
              <a:cs typeface="Arial"/>
              <a:sym typeface="Arial"/>
            </a:endParaRPr>
          </a:p>
        </p:txBody>
      </p:sp>
      <p:sp>
        <p:nvSpPr>
          <p:cNvPr id="207" name="Google Shape;207;p27"/>
          <p:cNvSpPr/>
          <p:nvPr/>
        </p:nvSpPr>
        <p:spPr>
          <a:xfrm>
            <a:off x="0" y="35806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pt-PT"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pic>
        <p:nvPicPr>
          <p:cNvPr id="208" name="Google Shape;208;p27"/>
          <p:cNvPicPr preferRelativeResize="0"/>
          <p:nvPr/>
        </p:nvPicPr>
        <p:blipFill rotWithShape="1">
          <a:blip r:embed="rId3">
            <a:alphaModFix/>
          </a:blip>
          <a:srcRect b="0" l="0" r="0" t="0"/>
          <a:stretch/>
        </p:blipFill>
        <p:spPr>
          <a:xfrm>
            <a:off x="815625" y="539450"/>
            <a:ext cx="7512750" cy="3673901"/>
          </a:xfrm>
          <a:prstGeom prst="rect">
            <a:avLst/>
          </a:prstGeom>
          <a:noFill/>
          <a:ln>
            <a:noFill/>
          </a:ln>
        </p:spPr>
      </p:pic>
      <p:pic>
        <p:nvPicPr>
          <p:cNvPr id="209" name="Google Shape;209;p27"/>
          <p:cNvPicPr preferRelativeResize="0"/>
          <p:nvPr/>
        </p:nvPicPr>
        <p:blipFill rotWithShape="1">
          <a:blip r:embed="rId4">
            <a:alphaModFix/>
          </a:blip>
          <a:srcRect b="0" l="0" r="0" t="0"/>
          <a:stretch/>
        </p:blipFill>
        <p:spPr>
          <a:xfrm>
            <a:off x="2964325" y="4213351"/>
            <a:ext cx="3416300" cy="393700"/>
          </a:xfrm>
          <a:prstGeom prst="rect">
            <a:avLst/>
          </a:prstGeom>
          <a:noFill/>
          <a:ln>
            <a:noFill/>
          </a:ln>
        </p:spPr>
      </p:pic>
      <p:sp>
        <p:nvSpPr>
          <p:cNvPr id="210" name="Google Shape;210;p27"/>
          <p:cNvSpPr/>
          <p:nvPr/>
        </p:nvSpPr>
        <p:spPr>
          <a:xfrm>
            <a:off x="8406800" y="-215625"/>
            <a:ext cx="939000" cy="939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8761686" y="-49311"/>
            <a:ext cx="939000" cy="939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560550" y="4607050"/>
            <a:ext cx="1105200" cy="1105200"/>
          </a:xfrm>
          <a:prstGeom prst="ellipse">
            <a:avLst/>
          </a:prstGeom>
          <a:solidFill>
            <a:srgbClr val="289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p27"/>
          <p:cNvPicPr preferRelativeResize="0"/>
          <p:nvPr/>
        </p:nvPicPr>
        <p:blipFill>
          <a:blip r:embed="rId5">
            <a:alphaModFix/>
          </a:blip>
          <a:stretch>
            <a:fillRect/>
          </a:stretch>
        </p:blipFill>
        <p:spPr>
          <a:xfrm>
            <a:off x="4755516" y="4847504"/>
            <a:ext cx="1190012" cy="191792"/>
          </a:xfrm>
          <a:prstGeom prst="rect">
            <a:avLst/>
          </a:prstGeom>
          <a:noFill/>
          <a:ln>
            <a:noFill/>
          </a:ln>
        </p:spPr>
      </p:pic>
      <p:sp>
        <p:nvSpPr>
          <p:cNvPr id="214" name="Google Shape;214;p27"/>
          <p:cNvSpPr txBox="1"/>
          <p:nvPr/>
        </p:nvSpPr>
        <p:spPr>
          <a:xfrm>
            <a:off x="3019125" y="4743300"/>
            <a:ext cx="15975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pt-PT" sz="2000" u="none" cap="none" strike="noStrike">
                <a:solidFill>
                  <a:srgbClr val="EF8600"/>
                </a:solidFill>
                <a:latin typeface="Corben"/>
                <a:ea typeface="Corben"/>
                <a:cs typeface="Corben"/>
                <a:sym typeface="Corben"/>
              </a:rPr>
              <a:t>BeanStalk</a:t>
            </a:r>
            <a:endParaRPr b="0" i="0" sz="2000" u="none" cap="none" strike="noStrike">
              <a:solidFill>
                <a:srgbClr val="EF8600"/>
              </a:solidFill>
              <a:latin typeface="Corben"/>
              <a:ea typeface="Corben"/>
              <a:cs typeface="Corben"/>
              <a:sym typeface="Corben"/>
            </a:endParaRPr>
          </a:p>
        </p:txBody>
      </p:sp>
      <p:cxnSp>
        <p:nvCxnSpPr>
          <p:cNvPr id="215" name="Google Shape;215;p27"/>
          <p:cNvCxnSpPr/>
          <p:nvPr/>
        </p:nvCxnSpPr>
        <p:spPr>
          <a:xfrm>
            <a:off x="4638470" y="4860716"/>
            <a:ext cx="0" cy="168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6"/>
          <p:cNvSpPr txBox="1"/>
          <p:nvPr/>
        </p:nvSpPr>
        <p:spPr>
          <a:xfrm>
            <a:off x="1546515" y="365756"/>
            <a:ext cx="56991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pt-PT" sz="1600" u="none" cap="none" strike="noStrike">
                <a:solidFill>
                  <a:schemeClr val="dk1"/>
                </a:solidFill>
                <a:latin typeface="Open Sans"/>
                <a:ea typeface="Open Sans"/>
                <a:cs typeface="Open Sans"/>
                <a:sym typeface="Open Sans"/>
              </a:rPr>
              <a:t>Sample Test Results - Gender</a:t>
            </a:r>
            <a:endParaRPr b="0" i="0" sz="1600" u="none" cap="none" strike="noStrike">
              <a:solidFill>
                <a:schemeClr val="dk1"/>
              </a:solidFill>
              <a:latin typeface="Open Sans"/>
              <a:ea typeface="Open Sans"/>
              <a:cs typeface="Open Sans"/>
              <a:sym typeface="Open Sans"/>
            </a:endParaRPr>
          </a:p>
        </p:txBody>
      </p:sp>
      <p:sp>
        <p:nvSpPr>
          <p:cNvPr id="221" name="Google Shape;221;p6"/>
          <p:cNvSpPr txBox="1"/>
          <p:nvPr/>
        </p:nvSpPr>
        <p:spPr>
          <a:xfrm>
            <a:off x="218426" y="1171242"/>
            <a:ext cx="4757400" cy="1180800"/>
          </a:xfrm>
          <a:prstGeom prst="rect">
            <a:avLst/>
          </a:prstGeom>
          <a:noFill/>
          <a:ln>
            <a:noFill/>
          </a:ln>
        </p:spPr>
        <p:txBody>
          <a:bodyPr anchorCtr="0" anchor="t" bIns="91425" lIns="91425" spcFirstLastPara="1" rIns="91425" wrap="square" tIns="91425">
            <a:noAutofit/>
          </a:bodyPr>
          <a:lstStyle/>
          <a:p>
            <a:pPr indent="-228600" lvl="0" marL="457200" marR="0" rtl="0" algn="just">
              <a:lnSpc>
                <a:spcPct val="100000"/>
              </a:lnSpc>
              <a:spcBef>
                <a:spcPts val="0"/>
              </a:spcBef>
              <a:spcAft>
                <a:spcPts val="0"/>
              </a:spcAft>
              <a:buClr>
                <a:schemeClr val="dk1"/>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595959"/>
              </a:solidFill>
              <a:latin typeface="Arial"/>
              <a:ea typeface="Arial"/>
              <a:cs typeface="Arial"/>
              <a:sym typeface="Arial"/>
            </a:endParaRPr>
          </a:p>
        </p:txBody>
      </p:sp>
      <p:sp>
        <p:nvSpPr>
          <p:cNvPr id="222" name="Google Shape;222;p6"/>
          <p:cNvSpPr txBox="1"/>
          <p:nvPr/>
        </p:nvSpPr>
        <p:spPr>
          <a:xfrm>
            <a:off x="2597180" y="1570238"/>
            <a:ext cx="4860600" cy="11235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lt1"/>
              </a:buClr>
              <a:buSzPts val="2600"/>
              <a:buFont typeface="Noto Sans Symbols"/>
              <a:buChar char="❑"/>
            </a:pPr>
            <a:r>
              <a:rPr b="1" i="0" lang="pt-PT" sz="2600" u="none" cap="none" strike="noStrike">
                <a:solidFill>
                  <a:schemeClr val="lt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a:p>
            <a:pPr indent="-177800" lvl="0" marL="342900" marR="0" rtl="0" algn="l">
              <a:lnSpc>
                <a:spcPct val="150000"/>
              </a:lnSpc>
              <a:spcBef>
                <a:spcPts val="1800"/>
              </a:spcBef>
              <a:spcAft>
                <a:spcPts val="0"/>
              </a:spcAft>
              <a:buClr>
                <a:schemeClr val="lt1"/>
              </a:buClr>
              <a:buSzPts val="2600"/>
              <a:buFont typeface="Noto Sans Symbols"/>
              <a:buNone/>
            </a:pPr>
            <a:r>
              <a:t/>
            </a:r>
            <a:endParaRPr b="1" i="0" sz="2600" u="none" cap="none" strike="noStrike">
              <a:solidFill>
                <a:schemeClr val="lt1"/>
              </a:solidFill>
              <a:latin typeface="Arial"/>
              <a:ea typeface="Arial"/>
              <a:cs typeface="Arial"/>
              <a:sym typeface="Arial"/>
            </a:endParaRPr>
          </a:p>
        </p:txBody>
      </p:sp>
      <p:pic>
        <p:nvPicPr>
          <p:cNvPr id="223" name="Google Shape;223;p6"/>
          <p:cNvPicPr preferRelativeResize="0"/>
          <p:nvPr/>
        </p:nvPicPr>
        <p:blipFill rotWithShape="1">
          <a:blip r:embed="rId3">
            <a:alphaModFix/>
          </a:blip>
          <a:srcRect b="0" l="0" r="0" t="0"/>
          <a:stretch/>
        </p:blipFill>
        <p:spPr>
          <a:xfrm>
            <a:off x="814697" y="804438"/>
            <a:ext cx="1498600" cy="1612900"/>
          </a:xfrm>
          <a:prstGeom prst="rect">
            <a:avLst/>
          </a:prstGeom>
          <a:noFill/>
          <a:ln>
            <a:noFill/>
          </a:ln>
        </p:spPr>
      </p:pic>
      <p:pic>
        <p:nvPicPr>
          <p:cNvPr id="224" name="Google Shape;224;p6"/>
          <p:cNvPicPr preferRelativeResize="0"/>
          <p:nvPr/>
        </p:nvPicPr>
        <p:blipFill rotWithShape="1">
          <a:blip r:embed="rId4">
            <a:alphaModFix/>
          </a:blip>
          <a:srcRect b="0" l="0" r="0" t="0"/>
          <a:stretch/>
        </p:blipFill>
        <p:spPr>
          <a:xfrm>
            <a:off x="2319121" y="802497"/>
            <a:ext cx="1466850" cy="1612901"/>
          </a:xfrm>
          <a:prstGeom prst="rect">
            <a:avLst/>
          </a:prstGeom>
          <a:noFill/>
          <a:ln>
            <a:noFill/>
          </a:ln>
        </p:spPr>
      </p:pic>
      <p:pic>
        <p:nvPicPr>
          <p:cNvPr id="225" name="Google Shape;225;p6"/>
          <p:cNvPicPr preferRelativeResize="0"/>
          <p:nvPr/>
        </p:nvPicPr>
        <p:blipFill rotWithShape="1">
          <a:blip r:embed="rId5">
            <a:alphaModFix/>
          </a:blip>
          <a:srcRect b="0" l="0" r="0" t="0"/>
          <a:stretch/>
        </p:blipFill>
        <p:spPr>
          <a:xfrm>
            <a:off x="3785971" y="804438"/>
            <a:ext cx="1473200" cy="1619250"/>
          </a:xfrm>
          <a:prstGeom prst="rect">
            <a:avLst/>
          </a:prstGeom>
          <a:noFill/>
          <a:ln>
            <a:noFill/>
          </a:ln>
        </p:spPr>
      </p:pic>
      <p:pic>
        <p:nvPicPr>
          <p:cNvPr id="226" name="Google Shape;226;p6"/>
          <p:cNvPicPr preferRelativeResize="0"/>
          <p:nvPr/>
        </p:nvPicPr>
        <p:blipFill rotWithShape="1">
          <a:blip r:embed="rId6">
            <a:alphaModFix/>
          </a:blip>
          <a:srcRect b="0" l="0" r="0" t="0"/>
          <a:stretch/>
        </p:blipFill>
        <p:spPr>
          <a:xfrm>
            <a:off x="5258690" y="804442"/>
            <a:ext cx="1454150" cy="1619245"/>
          </a:xfrm>
          <a:prstGeom prst="rect">
            <a:avLst/>
          </a:prstGeom>
          <a:noFill/>
          <a:ln>
            <a:noFill/>
          </a:ln>
        </p:spPr>
      </p:pic>
      <p:sp>
        <p:nvSpPr>
          <p:cNvPr id="227" name="Google Shape;227;p6"/>
          <p:cNvSpPr/>
          <p:nvPr/>
        </p:nvSpPr>
        <p:spPr>
          <a:xfrm>
            <a:off x="0" y="3609863"/>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pt-PT"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pic>
        <p:nvPicPr>
          <p:cNvPr id="228" name="Google Shape;228;p6"/>
          <p:cNvPicPr preferRelativeResize="0"/>
          <p:nvPr/>
        </p:nvPicPr>
        <p:blipFill rotWithShape="1">
          <a:blip r:embed="rId7">
            <a:alphaModFix/>
          </a:blip>
          <a:srcRect b="0" l="0" r="0" t="0"/>
          <a:stretch/>
        </p:blipFill>
        <p:spPr>
          <a:xfrm>
            <a:off x="6712840" y="2504202"/>
            <a:ext cx="1492108" cy="1643294"/>
          </a:xfrm>
          <a:prstGeom prst="rect">
            <a:avLst/>
          </a:prstGeom>
          <a:noFill/>
          <a:ln>
            <a:noFill/>
          </a:ln>
        </p:spPr>
      </p:pic>
      <p:pic>
        <p:nvPicPr>
          <p:cNvPr id="229" name="Google Shape;229;p6"/>
          <p:cNvPicPr preferRelativeResize="0"/>
          <p:nvPr/>
        </p:nvPicPr>
        <p:blipFill rotWithShape="1">
          <a:blip r:embed="rId8">
            <a:alphaModFix/>
          </a:blip>
          <a:srcRect b="0" l="0" r="0" t="0"/>
          <a:stretch/>
        </p:blipFill>
        <p:spPr>
          <a:xfrm>
            <a:off x="5230224" y="2423670"/>
            <a:ext cx="1482616" cy="1643295"/>
          </a:xfrm>
          <a:prstGeom prst="rect">
            <a:avLst/>
          </a:prstGeom>
          <a:noFill/>
          <a:ln>
            <a:noFill/>
          </a:ln>
        </p:spPr>
      </p:pic>
      <p:pic>
        <p:nvPicPr>
          <p:cNvPr id="230" name="Google Shape;230;p6"/>
          <p:cNvPicPr preferRelativeResize="0"/>
          <p:nvPr/>
        </p:nvPicPr>
        <p:blipFill rotWithShape="1">
          <a:blip r:embed="rId9">
            <a:alphaModFix/>
          </a:blip>
          <a:srcRect b="0" l="0" r="0" t="0"/>
          <a:stretch/>
        </p:blipFill>
        <p:spPr>
          <a:xfrm>
            <a:off x="3763374" y="2415397"/>
            <a:ext cx="1495797" cy="1651569"/>
          </a:xfrm>
          <a:prstGeom prst="rect">
            <a:avLst/>
          </a:prstGeom>
          <a:noFill/>
          <a:ln>
            <a:noFill/>
          </a:ln>
        </p:spPr>
      </p:pic>
      <p:pic>
        <p:nvPicPr>
          <p:cNvPr id="231" name="Google Shape;231;p6"/>
          <p:cNvPicPr preferRelativeResize="0"/>
          <p:nvPr/>
        </p:nvPicPr>
        <p:blipFill rotWithShape="1">
          <a:blip r:embed="rId10">
            <a:alphaModFix/>
          </a:blip>
          <a:srcRect b="0" l="0" r="0" t="0"/>
          <a:stretch/>
        </p:blipFill>
        <p:spPr>
          <a:xfrm>
            <a:off x="6709248" y="884973"/>
            <a:ext cx="1495700" cy="1611836"/>
          </a:xfrm>
          <a:prstGeom prst="rect">
            <a:avLst/>
          </a:prstGeom>
          <a:noFill/>
          <a:ln>
            <a:noFill/>
          </a:ln>
        </p:spPr>
      </p:pic>
      <p:pic>
        <p:nvPicPr>
          <p:cNvPr id="232" name="Google Shape;232;p6"/>
          <p:cNvPicPr preferRelativeResize="0"/>
          <p:nvPr/>
        </p:nvPicPr>
        <p:blipFill rotWithShape="1">
          <a:blip r:embed="rId11">
            <a:alphaModFix/>
          </a:blip>
          <a:srcRect b="0" l="0" r="0" t="0"/>
          <a:stretch/>
        </p:blipFill>
        <p:spPr>
          <a:xfrm>
            <a:off x="2319121" y="2415397"/>
            <a:ext cx="1466849" cy="1651571"/>
          </a:xfrm>
          <a:prstGeom prst="rect">
            <a:avLst/>
          </a:prstGeom>
          <a:noFill/>
          <a:ln>
            <a:noFill/>
          </a:ln>
        </p:spPr>
      </p:pic>
      <p:pic>
        <p:nvPicPr>
          <p:cNvPr id="233" name="Google Shape;233;p6"/>
          <p:cNvPicPr preferRelativeResize="0"/>
          <p:nvPr/>
        </p:nvPicPr>
        <p:blipFill rotWithShape="1">
          <a:blip r:embed="rId12">
            <a:alphaModFix/>
          </a:blip>
          <a:srcRect b="0" l="0" r="0" t="0"/>
          <a:stretch/>
        </p:blipFill>
        <p:spPr>
          <a:xfrm>
            <a:off x="814697" y="2423671"/>
            <a:ext cx="1498600" cy="1643294"/>
          </a:xfrm>
          <a:prstGeom prst="rect">
            <a:avLst/>
          </a:prstGeom>
          <a:noFill/>
          <a:ln>
            <a:noFill/>
          </a:ln>
        </p:spPr>
      </p:pic>
      <p:pic>
        <p:nvPicPr>
          <p:cNvPr id="234" name="Google Shape;234;p6"/>
          <p:cNvPicPr preferRelativeResize="0"/>
          <p:nvPr/>
        </p:nvPicPr>
        <p:blipFill rotWithShape="1">
          <a:blip r:embed="rId13">
            <a:alphaModFix/>
          </a:blip>
          <a:srcRect b="0" l="0" r="0" t="0"/>
          <a:stretch/>
        </p:blipFill>
        <p:spPr>
          <a:xfrm>
            <a:off x="2688830" y="4191378"/>
            <a:ext cx="3644900" cy="336550"/>
          </a:xfrm>
          <a:prstGeom prst="rect">
            <a:avLst/>
          </a:prstGeom>
          <a:noFill/>
          <a:ln>
            <a:noFill/>
          </a:ln>
        </p:spPr>
      </p:pic>
      <p:sp>
        <p:nvSpPr>
          <p:cNvPr id="235" name="Google Shape;235;p6"/>
          <p:cNvSpPr/>
          <p:nvPr/>
        </p:nvSpPr>
        <p:spPr>
          <a:xfrm>
            <a:off x="8406800" y="-215625"/>
            <a:ext cx="939000" cy="939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761686" y="-49311"/>
            <a:ext cx="939000" cy="939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560550" y="4607050"/>
            <a:ext cx="1105200" cy="1105200"/>
          </a:xfrm>
          <a:prstGeom prst="ellipse">
            <a:avLst/>
          </a:prstGeom>
          <a:solidFill>
            <a:srgbClr val="289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6"/>
          <p:cNvPicPr preferRelativeResize="0"/>
          <p:nvPr/>
        </p:nvPicPr>
        <p:blipFill>
          <a:blip r:embed="rId14">
            <a:alphaModFix/>
          </a:blip>
          <a:stretch>
            <a:fillRect/>
          </a:stretch>
        </p:blipFill>
        <p:spPr>
          <a:xfrm>
            <a:off x="4755516" y="4847504"/>
            <a:ext cx="1190012" cy="191792"/>
          </a:xfrm>
          <a:prstGeom prst="rect">
            <a:avLst/>
          </a:prstGeom>
          <a:noFill/>
          <a:ln>
            <a:noFill/>
          </a:ln>
        </p:spPr>
      </p:pic>
      <p:sp>
        <p:nvSpPr>
          <p:cNvPr id="239" name="Google Shape;239;p6"/>
          <p:cNvSpPr txBox="1"/>
          <p:nvPr/>
        </p:nvSpPr>
        <p:spPr>
          <a:xfrm>
            <a:off x="3019125" y="4743300"/>
            <a:ext cx="15975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pt-PT" sz="2000" u="none" cap="none" strike="noStrike">
                <a:solidFill>
                  <a:srgbClr val="EF8600"/>
                </a:solidFill>
                <a:latin typeface="Corben"/>
                <a:ea typeface="Corben"/>
                <a:cs typeface="Corben"/>
                <a:sym typeface="Corben"/>
              </a:rPr>
              <a:t>BeanStalk</a:t>
            </a:r>
            <a:endParaRPr b="0" i="0" sz="2000" u="none" cap="none" strike="noStrike">
              <a:solidFill>
                <a:srgbClr val="EF8600"/>
              </a:solidFill>
              <a:latin typeface="Corben"/>
              <a:ea typeface="Corben"/>
              <a:cs typeface="Corben"/>
              <a:sym typeface="Corben"/>
            </a:endParaRPr>
          </a:p>
        </p:txBody>
      </p:sp>
      <p:cxnSp>
        <p:nvCxnSpPr>
          <p:cNvPr id="240" name="Google Shape;240;p6"/>
          <p:cNvCxnSpPr/>
          <p:nvPr/>
        </p:nvCxnSpPr>
        <p:spPr>
          <a:xfrm>
            <a:off x="4638470" y="4860716"/>
            <a:ext cx="0" cy="168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20000"/>
          </a:schemeClr>
        </a:solidFill>
      </p:bgPr>
    </p:bg>
    <p:spTree>
      <p:nvGrpSpPr>
        <p:cNvPr id="244" name="Shape 244"/>
        <p:cNvGrpSpPr/>
        <p:nvPr/>
      </p:nvGrpSpPr>
      <p:grpSpPr>
        <a:xfrm>
          <a:off x="0" y="0"/>
          <a:ext cx="0" cy="0"/>
          <a:chOff x="0" y="0"/>
          <a:chExt cx="0" cy="0"/>
        </a:xfrm>
      </p:grpSpPr>
      <p:sp>
        <p:nvSpPr>
          <p:cNvPr id="245" name="Google Shape;245;p28"/>
          <p:cNvSpPr txBox="1"/>
          <p:nvPr/>
        </p:nvSpPr>
        <p:spPr>
          <a:xfrm>
            <a:off x="1662757" y="136620"/>
            <a:ext cx="5818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pt-PT" sz="1600" u="none" cap="none" strike="noStrike">
                <a:solidFill>
                  <a:schemeClr val="dk1"/>
                </a:solidFill>
                <a:latin typeface="Open Sans"/>
                <a:ea typeface="Open Sans"/>
                <a:cs typeface="Open Sans"/>
                <a:sym typeface="Open Sans"/>
              </a:rPr>
              <a:t>Modelling and Evaluation</a:t>
            </a:r>
            <a:endParaRPr b="1" i="0" sz="1600" u="none" cap="none" strike="noStrike">
              <a:solidFill>
                <a:srgbClr val="000000"/>
              </a:solidFill>
              <a:latin typeface="Open Sans"/>
              <a:ea typeface="Open Sans"/>
              <a:cs typeface="Open Sans"/>
              <a:sym typeface="Open Sans"/>
            </a:endParaRPr>
          </a:p>
        </p:txBody>
      </p:sp>
      <p:sp>
        <p:nvSpPr>
          <p:cNvPr id="246" name="Google Shape;246;p28"/>
          <p:cNvSpPr txBox="1"/>
          <p:nvPr/>
        </p:nvSpPr>
        <p:spPr>
          <a:xfrm>
            <a:off x="831308" y="702714"/>
            <a:ext cx="2968558" cy="40006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0" i="0" lang="pt-PT" sz="2000" u="none" cap="none" strike="noStrike">
                <a:solidFill>
                  <a:srgbClr val="000000"/>
                </a:solidFill>
                <a:latin typeface="Arial"/>
                <a:ea typeface="Arial"/>
                <a:cs typeface="Arial"/>
                <a:sym typeface="Arial"/>
              </a:rPr>
              <a:t>Age Accuracy Model</a:t>
            </a:r>
            <a:endParaRPr b="0" i="0" sz="1400" u="none" cap="none" strike="noStrike">
              <a:solidFill>
                <a:srgbClr val="000000"/>
              </a:solidFill>
              <a:latin typeface="Arial"/>
              <a:ea typeface="Arial"/>
              <a:cs typeface="Arial"/>
              <a:sym typeface="Arial"/>
            </a:endParaRPr>
          </a:p>
        </p:txBody>
      </p:sp>
      <p:pic>
        <p:nvPicPr>
          <p:cNvPr id="247" name="Google Shape;247;p28"/>
          <p:cNvPicPr preferRelativeResize="0"/>
          <p:nvPr/>
        </p:nvPicPr>
        <p:blipFill rotWithShape="1">
          <a:blip r:embed="rId3">
            <a:alphaModFix/>
          </a:blip>
          <a:srcRect b="0" l="0" r="0" t="0"/>
          <a:stretch/>
        </p:blipFill>
        <p:spPr>
          <a:xfrm>
            <a:off x="4871899" y="2849006"/>
            <a:ext cx="3014452" cy="1939460"/>
          </a:xfrm>
          <a:prstGeom prst="rect">
            <a:avLst/>
          </a:prstGeom>
          <a:noFill/>
          <a:ln>
            <a:noFill/>
          </a:ln>
        </p:spPr>
      </p:pic>
      <p:pic>
        <p:nvPicPr>
          <p:cNvPr id="248" name="Google Shape;248;p28"/>
          <p:cNvPicPr preferRelativeResize="0"/>
          <p:nvPr/>
        </p:nvPicPr>
        <p:blipFill rotWithShape="1">
          <a:blip r:embed="rId4">
            <a:alphaModFix/>
          </a:blip>
          <a:srcRect b="0" l="0" r="0" t="0"/>
          <a:stretch/>
        </p:blipFill>
        <p:spPr>
          <a:xfrm>
            <a:off x="4871899" y="743587"/>
            <a:ext cx="2976232" cy="1954304"/>
          </a:xfrm>
          <a:prstGeom prst="rect">
            <a:avLst/>
          </a:prstGeom>
          <a:noFill/>
          <a:ln>
            <a:noFill/>
          </a:ln>
        </p:spPr>
      </p:pic>
      <p:pic>
        <p:nvPicPr>
          <p:cNvPr id="249" name="Google Shape;249;p28"/>
          <p:cNvPicPr preferRelativeResize="0"/>
          <p:nvPr/>
        </p:nvPicPr>
        <p:blipFill rotWithShape="1">
          <a:blip r:embed="rId5">
            <a:alphaModFix/>
          </a:blip>
          <a:srcRect b="0" l="0" r="0" t="-2648"/>
          <a:stretch/>
        </p:blipFill>
        <p:spPr>
          <a:xfrm>
            <a:off x="921475" y="2849000"/>
            <a:ext cx="3249351" cy="2026125"/>
          </a:xfrm>
          <a:prstGeom prst="rect">
            <a:avLst/>
          </a:prstGeom>
          <a:noFill/>
          <a:ln>
            <a:noFill/>
          </a:ln>
        </p:spPr>
      </p:pic>
      <p:pic>
        <p:nvPicPr>
          <p:cNvPr id="250" name="Google Shape;250;p28"/>
          <p:cNvPicPr preferRelativeResize="0"/>
          <p:nvPr/>
        </p:nvPicPr>
        <p:blipFill rotWithShape="1">
          <a:blip r:embed="rId6">
            <a:alphaModFix/>
          </a:blip>
          <a:srcRect b="0" l="0" r="0" t="0"/>
          <a:stretch/>
        </p:blipFill>
        <p:spPr>
          <a:xfrm>
            <a:off x="843542" y="743587"/>
            <a:ext cx="3118460" cy="1953472"/>
          </a:xfrm>
          <a:prstGeom prst="rect">
            <a:avLst/>
          </a:prstGeom>
          <a:noFill/>
          <a:ln>
            <a:noFill/>
          </a:ln>
        </p:spPr>
      </p:pic>
      <p:sp>
        <p:nvSpPr>
          <p:cNvPr id="251" name="Google Shape;251;p28"/>
          <p:cNvSpPr txBox="1"/>
          <p:nvPr/>
        </p:nvSpPr>
        <p:spPr>
          <a:xfrm>
            <a:off x="1171725" y="2664050"/>
            <a:ext cx="29685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PT" sz="1100" u="none" cap="none" strike="noStrike">
                <a:solidFill>
                  <a:srgbClr val="000000"/>
                </a:solidFill>
              </a:rPr>
              <a:t>Age Loss Model</a:t>
            </a:r>
            <a:endParaRPr b="1" i="0" sz="1100" u="none" cap="none" strike="noStrike">
              <a:solidFill>
                <a:srgbClr val="000000"/>
              </a:solidFill>
            </a:endParaRPr>
          </a:p>
        </p:txBody>
      </p:sp>
      <p:sp>
        <p:nvSpPr>
          <p:cNvPr id="252" name="Google Shape;252;p28"/>
          <p:cNvSpPr txBox="1"/>
          <p:nvPr/>
        </p:nvSpPr>
        <p:spPr>
          <a:xfrm>
            <a:off x="5089038" y="494011"/>
            <a:ext cx="40815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PT" sz="1100" u="none" cap="none" strike="noStrike">
                <a:solidFill>
                  <a:srgbClr val="000000"/>
                </a:solidFill>
              </a:rPr>
              <a:t>Gender Accuracy Model</a:t>
            </a:r>
            <a:endParaRPr b="1" i="0" sz="1100" u="none" cap="none" strike="noStrike">
              <a:solidFill>
                <a:srgbClr val="000000"/>
              </a:solidFill>
            </a:endParaRPr>
          </a:p>
        </p:txBody>
      </p:sp>
      <p:sp>
        <p:nvSpPr>
          <p:cNvPr id="253" name="Google Shape;253;p28"/>
          <p:cNvSpPr txBox="1"/>
          <p:nvPr/>
        </p:nvSpPr>
        <p:spPr>
          <a:xfrm>
            <a:off x="5131274" y="2632938"/>
            <a:ext cx="40815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PT" sz="1100" u="none" cap="none" strike="noStrike">
                <a:solidFill>
                  <a:srgbClr val="000000"/>
                </a:solidFill>
              </a:rPr>
              <a:t>Gender Loss Model</a:t>
            </a:r>
            <a:endParaRPr b="1" i="0" sz="1100" u="none" cap="none" strike="noStrike">
              <a:solidFill>
                <a:srgbClr val="000000"/>
              </a:solidFill>
            </a:endParaRPr>
          </a:p>
        </p:txBody>
      </p:sp>
      <p:sp>
        <p:nvSpPr>
          <p:cNvPr id="254" name="Google Shape;254;p28"/>
          <p:cNvSpPr txBox="1"/>
          <p:nvPr/>
        </p:nvSpPr>
        <p:spPr>
          <a:xfrm>
            <a:off x="1171729" y="494000"/>
            <a:ext cx="2628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PT" sz="1100" u="none" cap="none" strike="noStrike">
                <a:solidFill>
                  <a:srgbClr val="000000"/>
                </a:solidFill>
              </a:rPr>
              <a:t>Age Accuracy Model</a:t>
            </a:r>
            <a:endParaRPr b="1" i="0" sz="1100" u="none" cap="none" strike="noStrike">
              <a:solidFill>
                <a:srgbClr val="000000"/>
              </a:solidFill>
            </a:endParaRPr>
          </a:p>
        </p:txBody>
      </p:sp>
      <p:sp>
        <p:nvSpPr>
          <p:cNvPr id="255" name="Google Shape;255;p28"/>
          <p:cNvSpPr/>
          <p:nvPr/>
        </p:nvSpPr>
        <p:spPr>
          <a:xfrm>
            <a:off x="8406800" y="-215625"/>
            <a:ext cx="939000" cy="939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8761686" y="-49311"/>
            <a:ext cx="939000" cy="939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560550" y="4607050"/>
            <a:ext cx="1105200" cy="1105200"/>
          </a:xfrm>
          <a:prstGeom prst="ellipse">
            <a:avLst/>
          </a:prstGeom>
          <a:solidFill>
            <a:srgbClr val="289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8" name="Google Shape;258;p28"/>
          <p:cNvPicPr preferRelativeResize="0"/>
          <p:nvPr/>
        </p:nvPicPr>
        <p:blipFill>
          <a:blip r:embed="rId7">
            <a:alphaModFix/>
          </a:blip>
          <a:stretch>
            <a:fillRect/>
          </a:stretch>
        </p:blipFill>
        <p:spPr>
          <a:xfrm>
            <a:off x="4755516" y="4847504"/>
            <a:ext cx="1190012" cy="191792"/>
          </a:xfrm>
          <a:prstGeom prst="rect">
            <a:avLst/>
          </a:prstGeom>
          <a:noFill/>
          <a:ln>
            <a:noFill/>
          </a:ln>
        </p:spPr>
      </p:pic>
      <p:sp>
        <p:nvSpPr>
          <p:cNvPr id="259" name="Google Shape;259;p28"/>
          <p:cNvSpPr txBox="1"/>
          <p:nvPr/>
        </p:nvSpPr>
        <p:spPr>
          <a:xfrm>
            <a:off x="3019125" y="4743300"/>
            <a:ext cx="15975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pt-PT" sz="2000" u="none" cap="none" strike="noStrike">
                <a:solidFill>
                  <a:srgbClr val="EF8600"/>
                </a:solidFill>
                <a:latin typeface="Corben"/>
                <a:ea typeface="Corben"/>
                <a:cs typeface="Corben"/>
                <a:sym typeface="Corben"/>
              </a:rPr>
              <a:t>BeanStalk</a:t>
            </a:r>
            <a:endParaRPr b="0" i="0" sz="2000" u="none" cap="none" strike="noStrike">
              <a:solidFill>
                <a:srgbClr val="EF8600"/>
              </a:solidFill>
              <a:latin typeface="Corben"/>
              <a:ea typeface="Corben"/>
              <a:cs typeface="Corben"/>
              <a:sym typeface="Corben"/>
            </a:endParaRPr>
          </a:p>
        </p:txBody>
      </p:sp>
      <p:cxnSp>
        <p:nvCxnSpPr>
          <p:cNvPr id="260" name="Google Shape;260;p28"/>
          <p:cNvCxnSpPr/>
          <p:nvPr/>
        </p:nvCxnSpPr>
        <p:spPr>
          <a:xfrm>
            <a:off x="4638470" y="4860716"/>
            <a:ext cx="0" cy="168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20000"/>
          </a:schemeClr>
        </a:solidFill>
      </p:bgPr>
    </p:bg>
    <p:spTree>
      <p:nvGrpSpPr>
        <p:cNvPr id="264" name="Shape 264"/>
        <p:cNvGrpSpPr/>
        <p:nvPr/>
      </p:nvGrpSpPr>
      <p:grpSpPr>
        <a:xfrm>
          <a:off x="0" y="0"/>
          <a:ext cx="0" cy="0"/>
          <a:chOff x="0" y="0"/>
          <a:chExt cx="0" cy="0"/>
        </a:xfrm>
      </p:grpSpPr>
      <p:sp>
        <p:nvSpPr>
          <p:cNvPr id="265" name="Google Shape;265;p8"/>
          <p:cNvSpPr txBox="1"/>
          <p:nvPr/>
        </p:nvSpPr>
        <p:spPr>
          <a:xfrm>
            <a:off x="1448624" y="274625"/>
            <a:ext cx="6717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600"/>
              <a:buFont typeface="Arial"/>
              <a:buNone/>
            </a:pPr>
            <a:r>
              <a:rPr b="1" i="0" lang="pt-PT" sz="1600" u="none" cap="none" strike="noStrike">
                <a:solidFill>
                  <a:schemeClr val="dk1"/>
                </a:solidFill>
              </a:rPr>
              <a:t>Confusion Matrix and Classification Report</a:t>
            </a:r>
            <a:endParaRPr b="1" i="0" sz="1600" u="none" cap="none" strike="noStrike">
              <a:solidFill>
                <a:srgbClr val="000000"/>
              </a:solidFill>
            </a:endParaRPr>
          </a:p>
        </p:txBody>
      </p:sp>
      <p:pic>
        <p:nvPicPr>
          <p:cNvPr id="266" name="Google Shape;266;p8"/>
          <p:cNvPicPr preferRelativeResize="0"/>
          <p:nvPr/>
        </p:nvPicPr>
        <p:blipFill rotWithShape="1">
          <a:blip r:embed="rId3">
            <a:alphaModFix/>
          </a:blip>
          <a:srcRect b="0" l="0" r="0" t="0"/>
          <a:stretch/>
        </p:blipFill>
        <p:spPr>
          <a:xfrm>
            <a:off x="468513" y="946163"/>
            <a:ext cx="4188975" cy="3555075"/>
          </a:xfrm>
          <a:prstGeom prst="rect">
            <a:avLst/>
          </a:prstGeom>
          <a:noFill/>
          <a:ln>
            <a:noFill/>
          </a:ln>
        </p:spPr>
      </p:pic>
      <p:pic>
        <p:nvPicPr>
          <p:cNvPr id="267" name="Google Shape;267;p8"/>
          <p:cNvPicPr preferRelativeResize="0"/>
          <p:nvPr/>
        </p:nvPicPr>
        <p:blipFill rotWithShape="1">
          <a:blip r:embed="rId4">
            <a:alphaModFix/>
          </a:blip>
          <a:srcRect b="0" l="0" r="0" t="0"/>
          <a:stretch/>
        </p:blipFill>
        <p:spPr>
          <a:xfrm>
            <a:off x="4916274" y="1570665"/>
            <a:ext cx="3759201" cy="1804760"/>
          </a:xfrm>
          <a:prstGeom prst="rect">
            <a:avLst/>
          </a:prstGeom>
          <a:noFill/>
          <a:ln>
            <a:noFill/>
          </a:ln>
        </p:spPr>
      </p:pic>
      <p:sp>
        <p:nvSpPr>
          <p:cNvPr id="268" name="Google Shape;268;p8"/>
          <p:cNvSpPr/>
          <p:nvPr/>
        </p:nvSpPr>
        <p:spPr>
          <a:xfrm>
            <a:off x="8406800" y="-215625"/>
            <a:ext cx="939000" cy="939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8761686" y="-49311"/>
            <a:ext cx="939000" cy="939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a:off x="-560550" y="4607050"/>
            <a:ext cx="1105200" cy="1105200"/>
          </a:xfrm>
          <a:prstGeom prst="ellipse">
            <a:avLst/>
          </a:prstGeom>
          <a:solidFill>
            <a:srgbClr val="289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1" name="Google Shape;271;p8"/>
          <p:cNvPicPr preferRelativeResize="0"/>
          <p:nvPr/>
        </p:nvPicPr>
        <p:blipFill>
          <a:blip r:embed="rId5">
            <a:alphaModFix/>
          </a:blip>
          <a:stretch>
            <a:fillRect/>
          </a:stretch>
        </p:blipFill>
        <p:spPr>
          <a:xfrm>
            <a:off x="4755516" y="4847504"/>
            <a:ext cx="1190012" cy="191792"/>
          </a:xfrm>
          <a:prstGeom prst="rect">
            <a:avLst/>
          </a:prstGeom>
          <a:noFill/>
          <a:ln>
            <a:noFill/>
          </a:ln>
        </p:spPr>
      </p:pic>
      <p:sp>
        <p:nvSpPr>
          <p:cNvPr id="272" name="Google Shape;272;p8"/>
          <p:cNvSpPr txBox="1"/>
          <p:nvPr/>
        </p:nvSpPr>
        <p:spPr>
          <a:xfrm>
            <a:off x="3019125" y="4743300"/>
            <a:ext cx="15975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pt-PT" sz="2000" u="none" cap="none" strike="noStrike">
                <a:solidFill>
                  <a:srgbClr val="EF8600"/>
                </a:solidFill>
                <a:latin typeface="Corben"/>
                <a:ea typeface="Corben"/>
                <a:cs typeface="Corben"/>
                <a:sym typeface="Corben"/>
              </a:rPr>
              <a:t>BeanStalk</a:t>
            </a:r>
            <a:endParaRPr b="0" i="0" sz="2000" u="none" cap="none" strike="noStrike">
              <a:solidFill>
                <a:srgbClr val="EF8600"/>
              </a:solidFill>
              <a:latin typeface="Corben"/>
              <a:ea typeface="Corben"/>
              <a:cs typeface="Corben"/>
              <a:sym typeface="Corben"/>
            </a:endParaRPr>
          </a:p>
        </p:txBody>
      </p:sp>
      <p:cxnSp>
        <p:nvCxnSpPr>
          <p:cNvPr id="273" name="Google Shape;273;p8"/>
          <p:cNvCxnSpPr/>
          <p:nvPr/>
        </p:nvCxnSpPr>
        <p:spPr>
          <a:xfrm>
            <a:off x="4638470" y="4860716"/>
            <a:ext cx="0" cy="168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277" name="Shape 277"/>
        <p:cNvGrpSpPr/>
        <p:nvPr/>
      </p:nvGrpSpPr>
      <p:grpSpPr>
        <a:xfrm>
          <a:off x="0" y="0"/>
          <a:ext cx="0" cy="0"/>
          <a:chOff x="0" y="0"/>
          <a:chExt cx="0" cy="0"/>
        </a:xfrm>
      </p:grpSpPr>
      <p:sp>
        <p:nvSpPr>
          <p:cNvPr id="278" name="Google Shape;278;p11"/>
          <p:cNvSpPr txBox="1"/>
          <p:nvPr/>
        </p:nvSpPr>
        <p:spPr>
          <a:xfrm>
            <a:off x="544500" y="1670250"/>
            <a:ext cx="7715400" cy="1803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0" lang="pt-PT" sz="1600" u="none" cap="none" strike="noStrike">
                <a:solidFill>
                  <a:schemeClr val="dk1"/>
                </a:solidFill>
                <a:latin typeface="Calibri"/>
                <a:ea typeface="Calibri"/>
                <a:cs typeface="Calibri"/>
                <a:sym typeface="Calibri"/>
              </a:rPr>
              <a:t>The performance of the CNN model on the UTKFace dataset shows that this innovative architecture is efficient for age and gender detection tasks and could be deployed to other real life use cases such as crime detection, biometrics validation, job interviews, facial recognition or identification of victims and much more.  </a:t>
            </a:r>
            <a:endParaRPr b="0" i="0" sz="1600" u="none" cap="none" strike="noStrike">
              <a:solidFill>
                <a:schemeClr val="dk1"/>
              </a:solidFill>
              <a:latin typeface="Calibri"/>
              <a:ea typeface="Calibri"/>
              <a:cs typeface="Calibri"/>
              <a:sym typeface="Calibri"/>
            </a:endParaRPr>
          </a:p>
          <a:p>
            <a:pPr indent="0" lvl="0" marL="457200" marR="0" rtl="0" algn="l">
              <a:lnSpc>
                <a:spcPct val="100000"/>
              </a:lnSpc>
              <a:spcBef>
                <a:spcPts val="320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sp>
        <p:nvSpPr>
          <p:cNvPr id="279" name="Google Shape;279;p11"/>
          <p:cNvSpPr txBox="1"/>
          <p:nvPr/>
        </p:nvSpPr>
        <p:spPr>
          <a:xfrm>
            <a:off x="2902193" y="1169068"/>
            <a:ext cx="3000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pt-PT" sz="1600" u="none" cap="none" strike="noStrike">
                <a:solidFill>
                  <a:schemeClr val="dk1"/>
                </a:solidFill>
                <a:latin typeface="Arial"/>
                <a:ea typeface="Arial"/>
                <a:cs typeface="Arial"/>
                <a:sym typeface="Arial"/>
              </a:rPr>
              <a:t>CONCLUSION</a:t>
            </a:r>
            <a:endParaRPr b="1" i="0" sz="1600" u="none" cap="none" strike="noStrike">
              <a:solidFill>
                <a:schemeClr val="dk1"/>
              </a:solidFill>
              <a:latin typeface="Arial"/>
              <a:ea typeface="Arial"/>
              <a:cs typeface="Arial"/>
              <a:sym typeface="Arial"/>
            </a:endParaRPr>
          </a:p>
        </p:txBody>
      </p:sp>
      <p:sp>
        <p:nvSpPr>
          <p:cNvPr id="280" name="Google Shape;280;p11"/>
          <p:cNvSpPr/>
          <p:nvPr/>
        </p:nvSpPr>
        <p:spPr>
          <a:xfrm>
            <a:off x="8406800" y="-215625"/>
            <a:ext cx="939000" cy="939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8761686" y="-49311"/>
            <a:ext cx="939000" cy="939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560550" y="4607050"/>
            <a:ext cx="1105200" cy="1105200"/>
          </a:xfrm>
          <a:prstGeom prst="ellipse">
            <a:avLst/>
          </a:prstGeom>
          <a:solidFill>
            <a:srgbClr val="289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11"/>
          <p:cNvPicPr preferRelativeResize="0"/>
          <p:nvPr/>
        </p:nvPicPr>
        <p:blipFill>
          <a:blip r:embed="rId3">
            <a:alphaModFix/>
          </a:blip>
          <a:stretch>
            <a:fillRect/>
          </a:stretch>
        </p:blipFill>
        <p:spPr>
          <a:xfrm>
            <a:off x="4755516" y="4847504"/>
            <a:ext cx="1190012" cy="191792"/>
          </a:xfrm>
          <a:prstGeom prst="rect">
            <a:avLst/>
          </a:prstGeom>
          <a:noFill/>
          <a:ln>
            <a:noFill/>
          </a:ln>
        </p:spPr>
      </p:pic>
      <p:sp>
        <p:nvSpPr>
          <p:cNvPr id="284" name="Google Shape;284;p11"/>
          <p:cNvSpPr txBox="1"/>
          <p:nvPr/>
        </p:nvSpPr>
        <p:spPr>
          <a:xfrm>
            <a:off x="3019125" y="4743300"/>
            <a:ext cx="15975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pt-PT" sz="2000" u="none" cap="none" strike="noStrike">
                <a:solidFill>
                  <a:srgbClr val="EF8600"/>
                </a:solidFill>
                <a:latin typeface="Corben"/>
                <a:ea typeface="Corben"/>
                <a:cs typeface="Corben"/>
                <a:sym typeface="Corben"/>
              </a:rPr>
              <a:t>BeanStalk</a:t>
            </a:r>
            <a:endParaRPr b="0" i="0" sz="2000" u="none" cap="none" strike="noStrike">
              <a:solidFill>
                <a:srgbClr val="EF8600"/>
              </a:solidFill>
              <a:latin typeface="Corben"/>
              <a:ea typeface="Corben"/>
              <a:cs typeface="Corben"/>
              <a:sym typeface="Corben"/>
            </a:endParaRPr>
          </a:p>
        </p:txBody>
      </p:sp>
      <p:cxnSp>
        <p:nvCxnSpPr>
          <p:cNvPr id="285" name="Google Shape;285;p11"/>
          <p:cNvCxnSpPr/>
          <p:nvPr/>
        </p:nvCxnSpPr>
        <p:spPr>
          <a:xfrm>
            <a:off x="4638470" y="4860716"/>
            <a:ext cx="0" cy="168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g2151aeb2ba4_0_1"/>
          <p:cNvSpPr/>
          <p:nvPr/>
        </p:nvSpPr>
        <p:spPr>
          <a:xfrm>
            <a:off x="705225" y="749425"/>
            <a:ext cx="7745400" cy="964500"/>
          </a:xfrm>
          <a:prstGeom prst="rect">
            <a:avLst/>
          </a:prstGeom>
          <a:solidFill>
            <a:srgbClr val="289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2151aeb2ba4_0_1"/>
          <p:cNvSpPr txBox="1"/>
          <p:nvPr/>
        </p:nvSpPr>
        <p:spPr>
          <a:xfrm>
            <a:off x="755450" y="889700"/>
            <a:ext cx="344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2200">
                <a:solidFill>
                  <a:srgbClr val="EEEEEE"/>
                </a:solidFill>
              </a:rPr>
              <a:t>BEANSTALK GROUP</a:t>
            </a:r>
            <a:endParaRPr b="1" sz="2200">
              <a:solidFill>
                <a:srgbClr val="EEEEEE"/>
              </a:solidFill>
            </a:endParaRPr>
          </a:p>
        </p:txBody>
      </p:sp>
      <p:sp>
        <p:nvSpPr>
          <p:cNvPr id="64" name="Google Shape;64;g2151aeb2ba4_0_1"/>
          <p:cNvSpPr txBox="1"/>
          <p:nvPr/>
        </p:nvSpPr>
        <p:spPr>
          <a:xfrm>
            <a:off x="1062425" y="2032488"/>
            <a:ext cx="1938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300"/>
              <a:t>PRESENTERS</a:t>
            </a:r>
            <a:endParaRPr b="1" sz="1300"/>
          </a:p>
        </p:txBody>
      </p:sp>
      <p:sp>
        <p:nvSpPr>
          <p:cNvPr id="65" name="Google Shape;65;g2151aeb2ba4_0_1"/>
          <p:cNvSpPr txBox="1"/>
          <p:nvPr/>
        </p:nvSpPr>
        <p:spPr>
          <a:xfrm>
            <a:off x="936000" y="2399575"/>
            <a:ext cx="24528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Char char="●"/>
            </a:pPr>
            <a:r>
              <a:rPr lang="pt-PT" sz="1200"/>
              <a:t>Ezile Nyangule</a:t>
            </a:r>
            <a:endParaRPr sz="1200"/>
          </a:p>
          <a:p>
            <a:pPr indent="-304800" lvl="0" marL="457200" rtl="0" algn="l">
              <a:lnSpc>
                <a:spcPct val="115000"/>
              </a:lnSpc>
              <a:spcBef>
                <a:spcPts val="0"/>
              </a:spcBef>
              <a:spcAft>
                <a:spcPts val="0"/>
              </a:spcAft>
              <a:buSzPts val="1200"/>
              <a:buChar char="●"/>
            </a:pPr>
            <a:r>
              <a:rPr lang="pt-PT" sz="1200"/>
              <a:t>Esuola Stephen</a:t>
            </a:r>
            <a:endParaRPr sz="1200"/>
          </a:p>
        </p:txBody>
      </p:sp>
      <p:sp>
        <p:nvSpPr>
          <p:cNvPr id="66" name="Google Shape;66;g2151aeb2ba4_0_1"/>
          <p:cNvSpPr txBox="1"/>
          <p:nvPr/>
        </p:nvSpPr>
        <p:spPr>
          <a:xfrm>
            <a:off x="1062425" y="3036975"/>
            <a:ext cx="2131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300"/>
              <a:t>REPRESENTATIVES</a:t>
            </a:r>
            <a:endParaRPr b="1" sz="1300"/>
          </a:p>
        </p:txBody>
      </p:sp>
      <p:sp>
        <p:nvSpPr>
          <p:cNvPr id="67" name="Google Shape;67;g2151aeb2ba4_0_1"/>
          <p:cNvSpPr txBox="1"/>
          <p:nvPr/>
        </p:nvSpPr>
        <p:spPr>
          <a:xfrm>
            <a:off x="936000" y="3400000"/>
            <a:ext cx="45231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Char char="●"/>
            </a:pPr>
            <a:r>
              <a:rPr b="1" lang="pt-PT" sz="1200"/>
              <a:t>Team Lead:</a:t>
            </a:r>
            <a:r>
              <a:rPr lang="pt-PT" sz="1200"/>
              <a:t> Stephen Esuola</a:t>
            </a:r>
            <a:endParaRPr sz="1200"/>
          </a:p>
          <a:p>
            <a:pPr indent="-304800" lvl="0" marL="457200" rtl="0" algn="l">
              <a:lnSpc>
                <a:spcPct val="115000"/>
              </a:lnSpc>
              <a:spcBef>
                <a:spcPts val="0"/>
              </a:spcBef>
              <a:spcAft>
                <a:spcPts val="0"/>
              </a:spcAft>
              <a:buSzPts val="1200"/>
              <a:buChar char="●"/>
            </a:pPr>
            <a:r>
              <a:rPr b="1" lang="pt-PT" sz="1200">
                <a:solidFill>
                  <a:srgbClr val="000000"/>
                </a:solidFill>
              </a:rPr>
              <a:t>Asst. Team Lead:</a:t>
            </a:r>
            <a:r>
              <a:rPr lang="pt-PT" sz="1200">
                <a:solidFill>
                  <a:srgbClr val="000000"/>
                </a:solidFill>
              </a:rPr>
              <a:t> Damilare Ayoola</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b="1" lang="pt-PT" sz="1200">
                <a:solidFill>
                  <a:srgbClr val="000000"/>
                </a:solidFill>
              </a:rPr>
              <a:t>Query Analyst:</a:t>
            </a:r>
            <a:r>
              <a:rPr lang="pt-PT" sz="1200">
                <a:solidFill>
                  <a:srgbClr val="000000"/>
                </a:solidFill>
              </a:rPr>
              <a:t> Jacobs S. Agyei</a:t>
            </a:r>
            <a:endParaRPr sz="1200">
              <a:solidFill>
                <a:srgbClr val="000000"/>
              </a:solidFill>
            </a:endParaRPr>
          </a:p>
        </p:txBody>
      </p:sp>
      <p:sp>
        <p:nvSpPr>
          <p:cNvPr id="68" name="Google Shape;68;g2151aeb2ba4_0_1"/>
          <p:cNvSpPr txBox="1"/>
          <p:nvPr/>
        </p:nvSpPr>
        <p:spPr>
          <a:xfrm>
            <a:off x="5459100" y="1974050"/>
            <a:ext cx="3684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300"/>
              <a:t>TEAM MEMBERS</a:t>
            </a:r>
            <a:endParaRPr b="1" sz="1300"/>
          </a:p>
        </p:txBody>
      </p:sp>
      <p:sp>
        <p:nvSpPr>
          <p:cNvPr id="69" name="Google Shape;69;g2151aeb2ba4_0_1"/>
          <p:cNvSpPr txBox="1"/>
          <p:nvPr/>
        </p:nvSpPr>
        <p:spPr>
          <a:xfrm>
            <a:off x="5376550" y="2449350"/>
            <a:ext cx="2581800" cy="1644000"/>
          </a:xfrm>
          <a:prstGeom prst="rect">
            <a:avLst/>
          </a:prstGeom>
          <a:solidFill>
            <a:srgbClr val="B6D7A8"/>
          </a:solid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000000"/>
              </a:buClr>
              <a:buSzPts val="1200"/>
              <a:buChar char="●"/>
            </a:pPr>
            <a:r>
              <a:rPr lang="pt-PT" sz="1200">
                <a:solidFill>
                  <a:srgbClr val="000000"/>
                </a:solidFill>
              </a:rPr>
              <a:t>Esuola Stephen</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pt-PT" sz="1200">
                <a:solidFill>
                  <a:srgbClr val="000000"/>
                </a:solidFill>
              </a:rPr>
              <a:t>Ayoola Damilare</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pt-PT" sz="1200">
                <a:solidFill>
                  <a:srgbClr val="000000"/>
                </a:solidFill>
              </a:rPr>
              <a:t>Jacobs Agyei</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pt-PT" sz="1200">
                <a:solidFill>
                  <a:srgbClr val="000000"/>
                </a:solidFill>
              </a:rPr>
              <a:t>Zakaria Jnayni</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pt-PT" sz="1200">
                <a:solidFill>
                  <a:srgbClr val="000000"/>
                </a:solidFill>
              </a:rPr>
              <a:t>Rahul TG</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pt-PT" sz="1200">
                <a:solidFill>
                  <a:srgbClr val="000000"/>
                </a:solidFill>
              </a:rPr>
              <a:t>Ezile Nyangule</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pt-PT" sz="1200">
                <a:solidFill>
                  <a:srgbClr val="000000"/>
                </a:solidFill>
              </a:rPr>
              <a:t>Enoch Adetunji</a:t>
            </a:r>
            <a:endParaRPr sz="1200">
              <a:solidFill>
                <a:srgbClr val="000000"/>
              </a:solidFill>
            </a:endParaRPr>
          </a:p>
        </p:txBody>
      </p:sp>
      <p:sp>
        <p:nvSpPr>
          <p:cNvPr id="70" name="Google Shape;70;g2151aeb2ba4_0_1"/>
          <p:cNvSpPr/>
          <p:nvPr/>
        </p:nvSpPr>
        <p:spPr>
          <a:xfrm>
            <a:off x="-560550" y="4607050"/>
            <a:ext cx="1105200" cy="1105200"/>
          </a:xfrm>
          <a:prstGeom prst="ellipse">
            <a:avLst/>
          </a:prstGeom>
          <a:solidFill>
            <a:srgbClr val="289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g2151aeb2ba4_0_1"/>
          <p:cNvPicPr preferRelativeResize="0"/>
          <p:nvPr/>
        </p:nvPicPr>
        <p:blipFill>
          <a:blip r:embed="rId3">
            <a:alphaModFix/>
          </a:blip>
          <a:stretch>
            <a:fillRect/>
          </a:stretch>
        </p:blipFill>
        <p:spPr>
          <a:xfrm>
            <a:off x="4330241" y="4849129"/>
            <a:ext cx="1190012" cy="191792"/>
          </a:xfrm>
          <a:prstGeom prst="rect">
            <a:avLst/>
          </a:prstGeom>
          <a:noFill/>
          <a:ln>
            <a:noFill/>
          </a:ln>
        </p:spPr>
      </p:pic>
      <p:sp>
        <p:nvSpPr>
          <p:cNvPr id="72" name="Google Shape;72;g2151aeb2ba4_0_1"/>
          <p:cNvSpPr/>
          <p:nvPr/>
        </p:nvSpPr>
        <p:spPr>
          <a:xfrm>
            <a:off x="8406800" y="-215625"/>
            <a:ext cx="939000" cy="939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151aeb2ba4_0_1"/>
          <p:cNvSpPr/>
          <p:nvPr/>
        </p:nvSpPr>
        <p:spPr>
          <a:xfrm>
            <a:off x="8761686" y="-49311"/>
            <a:ext cx="939000" cy="939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2151aeb2ba4_0_1"/>
          <p:cNvSpPr txBox="1"/>
          <p:nvPr/>
        </p:nvSpPr>
        <p:spPr>
          <a:xfrm>
            <a:off x="2593850" y="4744925"/>
            <a:ext cx="15975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pt-PT" sz="2000" u="none" cap="none" strike="noStrike">
                <a:solidFill>
                  <a:srgbClr val="EF8600"/>
                </a:solidFill>
                <a:latin typeface="Corben"/>
                <a:ea typeface="Corben"/>
                <a:cs typeface="Corben"/>
                <a:sym typeface="Corben"/>
              </a:rPr>
              <a:t>BeanStalk</a:t>
            </a:r>
            <a:endParaRPr b="0" i="0" sz="2000" u="none" cap="none" strike="noStrike">
              <a:solidFill>
                <a:srgbClr val="EF8600"/>
              </a:solidFill>
              <a:latin typeface="Corben"/>
              <a:ea typeface="Corben"/>
              <a:cs typeface="Corben"/>
              <a:sym typeface="Corben"/>
            </a:endParaRPr>
          </a:p>
        </p:txBody>
      </p:sp>
      <p:cxnSp>
        <p:nvCxnSpPr>
          <p:cNvPr id="75" name="Google Shape;75;g2151aeb2ba4_0_1"/>
          <p:cNvCxnSpPr/>
          <p:nvPr/>
        </p:nvCxnSpPr>
        <p:spPr>
          <a:xfrm>
            <a:off x="4213195" y="4862341"/>
            <a:ext cx="0" cy="168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g2151aeb2ba4_0_24"/>
          <p:cNvSpPr txBox="1"/>
          <p:nvPr/>
        </p:nvSpPr>
        <p:spPr>
          <a:xfrm>
            <a:off x="2473300" y="1353325"/>
            <a:ext cx="2893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1600"/>
              <a:t>Dataset Description</a:t>
            </a:r>
            <a:endParaRPr b="1" sz="1600"/>
          </a:p>
        </p:txBody>
      </p:sp>
      <p:sp>
        <p:nvSpPr>
          <p:cNvPr id="81" name="Google Shape;81;g2151aeb2ba4_0_24"/>
          <p:cNvSpPr txBox="1"/>
          <p:nvPr/>
        </p:nvSpPr>
        <p:spPr>
          <a:xfrm>
            <a:off x="343550" y="1864025"/>
            <a:ext cx="6188400" cy="1269300"/>
          </a:xfrm>
          <a:prstGeom prst="rect">
            <a:avLst/>
          </a:prstGeom>
          <a:noFill/>
          <a:ln>
            <a:noFill/>
          </a:ln>
        </p:spPr>
        <p:txBody>
          <a:bodyPr anchorCtr="0" anchor="t" bIns="91425" lIns="91425" spcFirstLastPara="1" rIns="91425" wrap="square" tIns="91425">
            <a:spAutoFit/>
          </a:bodyPr>
          <a:lstStyle/>
          <a:p>
            <a:pPr indent="-304800" lvl="0" marL="457200" rtl="0" algn="l">
              <a:lnSpc>
                <a:spcPct val="107916"/>
              </a:lnSpc>
              <a:spcBef>
                <a:spcPts val="0"/>
              </a:spcBef>
              <a:spcAft>
                <a:spcPts val="0"/>
              </a:spcAft>
              <a:buSzPts val="1200"/>
              <a:buFont typeface="Calibri"/>
              <a:buChar char="●"/>
            </a:pPr>
            <a:r>
              <a:rPr b="1" lang="pt-PT" sz="1200">
                <a:latin typeface="Calibri"/>
                <a:ea typeface="Calibri"/>
                <a:cs typeface="Calibri"/>
                <a:sym typeface="Calibri"/>
              </a:rPr>
              <a:t>UTKFace Images</a:t>
            </a:r>
            <a:endParaRPr b="1" sz="1200">
              <a:latin typeface="Calibri"/>
              <a:ea typeface="Calibri"/>
              <a:cs typeface="Calibri"/>
              <a:sym typeface="Calibri"/>
            </a:endParaRPr>
          </a:p>
          <a:p>
            <a:pPr indent="-304800" lvl="0" marL="457200" rtl="0" algn="l">
              <a:lnSpc>
                <a:spcPct val="107916"/>
              </a:lnSpc>
              <a:spcBef>
                <a:spcPts val="0"/>
              </a:spcBef>
              <a:spcAft>
                <a:spcPts val="0"/>
              </a:spcAft>
              <a:buSzPts val="1200"/>
              <a:buFont typeface="Calibri"/>
              <a:buChar char="●"/>
            </a:pPr>
            <a:r>
              <a:rPr lang="pt-PT" sz="1200" u="sng">
                <a:solidFill>
                  <a:srgbClr val="0563C1"/>
                </a:solidFill>
                <a:latin typeface="Calibri"/>
                <a:ea typeface="Calibri"/>
                <a:cs typeface="Calibri"/>
                <a:sym typeface="Calibri"/>
                <a:hlinkClick r:id="rId3">
                  <a:extLst>
                    <a:ext uri="{A12FA001-AC4F-418D-AE19-62706E023703}">
                      <ahyp:hlinkClr val="tx"/>
                    </a:ext>
                  </a:extLst>
                </a:hlinkClick>
              </a:rPr>
              <a:t>https://www.kaggle.com/datasets/nipunarora8/age-gender-and-ethnicity-face-data-csv</a:t>
            </a:r>
            <a:r>
              <a:rPr lang="pt-PT" sz="1200">
                <a:solidFill>
                  <a:srgbClr val="000000"/>
                </a:solidFill>
                <a:latin typeface="Calibri"/>
                <a:ea typeface="Calibri"/>
                <a:cs typeface="Calibri"/>
                <a:sym typeface="Calibri"/>
              </a:rPr>
              <a:t>)</a:t>
            </a:r>
            <a:endParaRPr sz="1200">
              <a:solidFill>
                <a:srgbClr val="000000"/>
              </a:solidFill>
              <a:latin typeface="Calibri"/>
              <a:ea typeface="Calibri"/>
              <a:cs typeface="Calibri"/>
              <a:sym typeface="Calibri"/>
            </a:endParaRPr>
          </a:p>
          <a:p>
            <a:pPr indent="-304800" lvl="0" marL="457200" rtl="0" algn="l">
              <a:lnSpc>
                <a:spcPct val="107916"/>
              </a:lnSpc>
              <a:spcBef>
                <a:spcPts val="0"/>
              </a:spcBef>
              <a:spcAft>
                <a:spcPts val="0"/>
              </a:spcAft>
              <a:buSzPts val="1200"/>
              <a:buFont typeface="Calibri"/>
              <a:buChar char="●"/>
            </a:pPr>
            <a:r>
              <a:rPr lang="pt-PT" sz="1200">
                <a:latin typeface="Calibri"/>
                <a:ea typeface="Calibri"/>
                <a:cs typeface="Calibri"/>
                <a:sym typeface="Calibri"/>
              </a:rPr>
              <a:t>It has </a:t>
            </a:r>
            <a:r>
              <a:rPr b="1" lang="pt-PT" sz="1200">
                <a:solidFill>
                  <a:schemeClr val="dk1"/>
                </a:solidFill>
                <a:latin typeface="Calibri"/>
                <a:ea typeface="Calibri"/>
                <a:cs typeface="Calibri"/>
                <a:sym typeface="Calibri"/>
              </a:rPr>
              <a:t>23,705</a:t>
            </a:r>
            <a:r>
              <a:rPr lang="pt-PT" sz="1200">
                <a:solidFill>
                  <a:schemeClr val="dk1"/>
                </a:solidFill>
                <a:latin typeface="Calibri"/>
                <a:ea typeface="Calibri"/>
                <a:cs typeface="Calibri"/>
                <a:sym typeface="Calibri"/>
              </a:rPr>
              <a:t> </a:t>
            </a:r>
            <a:r>
              <a:rPr b="1" lang="pt-PT" sz="1200">
                <a:solidFill>
                  <a:schemeClr val="dk1"/>
                </a:solidFill>
                <a:latin typeface="Calibri"/>
                <a:ea typeface="Calibri"/>
                <a:cs typeface="Calibri"/>
                <a:sym typeface="Calibri"/>
              </a:rPr>
              <a:t>observations</a:t>
            </a:r>
            <a:r>
              <a:rPr lang="pt-PT" sz="1200">
                <a:solidFill>
                  <a:schemeClr val="dk1"/>
                </a:solidFill>
                <a:latin typeface="Calibri"/>
                <a:ea typeface="Calibri"/>
                <a:cs typeface="Calibri"/>
                <a:sym typeface="Calibri"/>
              </a:rPr>
              <a:t> and </a:t>
            </a:r>
            <a:r>
              <a:rPr b="1" lang="pt-PT" sz="1200">
                <a:solidFill>
                  <a:schemeClr val="dk1"/>
                </a:solidFill>
                <a:latin typeface="Calibri"/>
                <a:ea typeface="Calibri"/>
                <a:cs typeface="Calibri"/>
                <a:sym typeface="Calibri"/>
              </a:rPr>
              <a:t>5 features </a:t>
            </a:r>
            <a:endParaRPr sz="1200">
              <a:latin typeface="Calibri"/>
              <a:ea typeface="Calibri"/>
              <a:cs typeface="Calibri"/>
              <a:sym typeface="Calibri"/>
            </a:endParaRPr>
          </a:p>
          <a:p>
            <a:pPr indent="-304800" lvl="0" marL="457200" rtl="0" algn="l">
              <a:lnSpc>
                <a:spcPct val="107916"/>
              </a:lnSpc>
              <a:spcBef>
                <a:spcPts val="0"/>
              </a:spcBef>
              <a:spcAft>
                <a:spcPts val="0"/>
              </a:spcAft>
              <a:buSzPts val="1200"/>
              <a:buFont typeface="Calibri"/>
              <a:buChar char="●"/>
            </a:pPr>
            <a:r>
              <a:rPr b="1" lang="pt-PT" sz="1200">
                <a:latin typeface="Calibri"/>
                <a:ea typeface="Calibri"/>
                <a:cs typeface="Calibri"/>
                <a:sym typeface="Calibri"/>
              </a:rPr>
              <a:t>F</a:t>
            </a:r>
            <a:r>
              <a:rPr b="1" lang="pt-PT" sz="1200">
                <a:solidFill>
                  <a:srgbClr val="000000"/>
                </a:solidFill>
                <a:latin typeface="Calibri"/>
                <a:ea typeface="Calibri"/>
                <a:cs typeface="Calibri"/>
                <a:sym typeface="Calibri"/>
              </a:rPr>
              <a:t>eatures are </a:t>
            </a:r>
            <a:r>
              <a:rPr b="1" lang="pt-PT" sz="1200">
                <a:latin typeface="Calibri"/>
                <a:ea typeface="Calibri"/>
                <a:cs typeface="Calibri"/>
                <a:sym typeface="Calibri"/>
              </a:rPr>
              <a:t>A</a:t>
            </a:r>
            <a:r>
              <a:rPr b="1" lang="pt-PT" sz="1200">
                <a:solidFill>
                  <a:srgbClr val="000000"/>
                </a:solidFill>
                <a:latin typeface="Calibri"/>
                <a:ea typeface="Calibri"/>
                <a:cs typeface="Calibri"/>
                <a:sym typeface="Calibri"/>
              </a:rPr>
              <a:t>ge, </a:t>
            </a:r>
            <a:r>
              <a:rPr b="1" lang="pt-PT" sz="1200">
                <a:latin typeface="Calibri"/>
                <a:ea typeface="Calibri"/>
                <a:cs typeface="Calibri"/>
                <a:sym typeface="Calibri"/>
              </a:rPr>
              <a:t>E</a:t>
            </a:r>
            <a:r>
              <a:rPr b="1" lang="pt-PT" sz="1200">
                <a:solidFill>
                  <a:srgbClr val="000000"/>
                </a:solidFill>
                <a:latin typeface="Calibri"/>
                <a:ea typeface="Calibri"/>
                <a:cs typeface="Calibri"/>
                <a:sym typeface="Calibri"/>
              </a:rPr>
              <a:t>thnicity, </a:t>
            </a:r>
            <a:r>
              <a:rPr b="1" lang="pt-PT" sz="1200">
                <a:latin typeface="Calibri"/>
                <a:ea typeface="Calibri"/>
                <a:cs typeface="Calibri"/>
                <a:sym typeface="Calibri"/>
              </a:rPr>
              <a:t>G</a:t>
            </a:r>
            <a:r>
              <a:rPr b="1" lang="pt-PT" sz="1200">
                <a:solidFill>
                  <a:srgbClr val="000000"/>
                </a:solidFill>
                <a:latin typeface="Calibri"/>
                <a:ea typeface="Calibri"/>
                <a:cs typeface="Calibri"/>
                <a:sym typeface="Calibri"/>
              </a:rPr>
              <a:t>ender, </a:t>
            </a:r>
            <a:r>
              <a:rPr b="1" lang="pt-PT" sz="1200">
                <a:latin typeface="Calibri"/>
                <a:ea typeface="Calibri"/>
                <a:cs typeface="Calibri"/>
                <a:sym typeface="Calibri"/>
              </a:rPr>
              <a:t>I</a:t>
            </a:r>
            <a:r>
              <a:rPr b="1" lang="pt-PT" sz="1200">
                <a:solidFill>
                  <a:srgbClr val="000000"/>
                </a:solidFill>
                <a:latin typeface="Calibri"/>
                <a:ea typeface="Calibri"/>
                <a:cs typeface="Calibri"/>
                <a:sym typeface="Calibri"/>
              </a:rPr>
              <a:t>mage</a:t>
            </a:r>
            <a:r>
              <a:rPr b="1" lang="pt-PT" sz="1200">
                <a:latin typeface="Calibri"/>
                <a:ea typeface="Calibri"/>
                <a:cs typeface="Calibri"/>
                <a:sym typeface="Calibri"/>
              </a:rPr>
              <a:t> N</a:t>
            </a:r>
            <a:r>
              <a:rPr b="1" lang="pt-PT" sz="1200">
                <a:solidFill>
                  <a:srgbClr val="000000"/>
                </a:solidFill>
                <a:latin typeface="Calibri"/>
                <a:ea typeface="Calibri"/>
                <a:cs typeface="Calibri"/>
                <a:sym typeface="Calibri"/>
              </a:rPr>
              <a:t>ame and </a:t>
            </a:r>
            <a:r>
              <a:rPr b="1" lang="pt-PT" sz="1200">
                <a:latin typeface="Calibri"/>
                <a:ea typeface="Calibri"/>
                <a:cs typeface="Calibri"/>
                <a:sym typeface="Calibri"/>
              </a:rPr>
              <a:t>P</a:t>
            </a:r>
            <a:r>
              <a:rPr b="1" lang="pt-PT" sz="1200">
                <a:solidFill>
                  <a:srgbClr val="000000"/>
                </a:solidFill>
                <a:latin typeface="Calibri"/>
                <a:ea typeface="Calibri"/>
                <a:cs typeface="Calibri"/>
                <a:sym typeface="Calibri"/>
              </a:rPr>
              <a:t>ixels</a:t>
            </a:r>
            <a:r>
              <a:rPr lang="pt-PT" sz="1200">
                <a:solidFill>
                  <a:srgbClr val="000000"/>
                </a:solidFill>
                <a:latin typeface="Calibri"/>
                <a:ea typeface="Calibri"/>
                <a:cs typeface="Calibri"/>
                <a:sym typeface="Calibri"/>
              </a:rPr>
              <a:t>.</a:t>
            </a:r>
            <a:endParaRPr sz="1200">
              <a:solidFill>
                <a:srgbClr val="000000"/>
              </a:solidFill>
              <a:latin typeface="Calibri"/>
              <a:ea typeface="Calibri"/>
              <a:cs typeface="Calibri"/>
              <a:sym typeface="Calibri"/>
            </a:endParaRPr>
          </a:p>
          <a:p>
            <a:pPr indent="0" lvl="0" marL="0" rtl="0" algn="l">
              <a:lnSpc>
                <a:spcPct val="107916"/>
              </a:lnSpc>
              <a:spcBef>
                <a:spcPts val="800"/>
              </a:spcBef>
              <a:spcAft>
                <a:spcPts val="800"/>
              </a:spcAft>
              <a:buNone/>
            </a:pPr>
            <a:r>
              <a:t/>
            </a:r>
            <a:endParaRPr sz="1200">
              <a:solidFill>
                <a:srgbClr val="000000"/>
              </a:solidFill>
              <a:latin typeface="Calibri"/>
              <a:ea typeface="Calibri"/>
              <a:cs typeface="Calibri"/>
              <a:sym typeface="Calibri"/>
            </a:endParaRPr>
          </a:p>
        </p:txBody>
      </p:sp>
      <p:sp>
        <p:nvSpPr>
          <p:cNvPr id="82" name="Google Shape;82;g2151aeb2ba4_0_24"/>
          <p:cNvSpPr/>
          <p:nvPr/>
        </p:nvSpPr>
        <p:spPr>
          <a:xfrm>
            <a:off x="-560550" y="4607050"/>
            <a:ext cx="1105200" cy="1105200"/>
          </a:xfrm>
          <a:prstGeom prst="ellipse">
            <a:avLst/>
          </a:prstGeom>
          <a:solidFill>
            <a:srgbClr val="289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151aeb2ba4_0_24"/>
          <p:cNvSpPr/>
          <p:nvPr/>
        </p:nvSpPr>
        <p:spPr>
          <a:xfrm>
            <a:off x="8406800" y="-215625"/>
            <a:ext cx="939000" cy="939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2151aeb2ba4_0_24"/>
          <p:cNvSpPr/>
          <p:nvPr/>
        </p:nvSpPr>
        <p:spPr>
          <a:xfrm>
            <a:off x="8761686" y="-49311"/>
            <a:ext cx="939000" cy="939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g2151aeb2ba4_0_24"/>
          <p:cNvPicPr preferRelativeResize="0"/>
          <p:nvPr/>
        </p:nvPicPr>
        <p:blipFill>
          <a:blip r:embed="rId4">
            <a:alphaModFix/>
          </a:blip>
          <a:stretch>
            <a:fillRect/>
          </a:stretch>
        </p:blipFill>
        <p:spPr>
          <a:xfrm>
            <a:off x="4330241" y="4849129"/>
            <a:ext cx="1190012" cy="191792"/>
          </a:xfrm>
          <a:prstGeom prst="rect">
            <a:avLst/>
          </a:prstGeom>
          <a:noFill/>
          <a:ln>
            <a:noFill/>
          </a:ln>
        </p:spPr>
      </p:pic>
      <p:sp>
        <p:nvSpPr>
          <p:cNvPr id="86" name="Google Shape;86;g2151aeb2ba4_0_24"/>
          <p:cNvSpPr txBox="1"/>
          <p:nvPr/>
        </p:nvSpPr>
        <p:spPr>
          <a:xfrm>
            <a:off x="2593850" y="4744925"/>
            <a:ext cx="15975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pt-PT" sz="2000" u="none" cap="none" strike="noStrike">
                <a:solidFill>
                  <a:srgbClr val="EF8600"/>
                </a:solidFill>
                <a:latin typeface="Corben"/>
                <a:ea typeface="Corben"/>
                <a:cs typeface="Corben"/>
                <a:sym typeface="Corben"/>
              </a:rPr>
              <a:t>BeanStalk</a:t>
            </a:r>
            <a:endParaRPr b="0" i="0" sz="2000" u="none" cap="none" strike="noStrike">
              <a:solidFill>
                <a:srgbClr val="EF8600"/>
              </a:solidFill>
              <a:latin typeface="Corben"/>
              <a:ea typeface="Corben"/>
              <a:cs typeface="Corben"/>
              <a:sym typeface="Corben"/>
            </a:endParaRPr>
          </a:p>
        </p:txBody>
      </p:sp>
      <p:cxnSp>
        <p:nvCxnSpPr>
          <p:cNvPr id="87" name="Google Shape;87;g2151aeb2ba4_0_24"/>
          <p:cNvCxnSpPr/>
          <p:nvPr/>
        </p:nvCxnSpPr>
        <p:spPr>
          <a:xfrm>
            <a:off x="4213195" y="4862341"/>
            <a:ext cx="0" cy="168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5"/>
          <p:cNvSpPr txBox="1"/>
          <p:nvPr/>
        </p:nvSpPr>
        <p:spPr>
          <a:xfrm>
            <a:off x="2613696" y="432985"/>
            <a:ext cx="3515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3600"/>
              <a:buFont typeface="Arial"/>
              <a:buNone/>
            </a:pPr>
            <a:r>
              <a:rPr b="1" i="0" lang="pt-PT" sz="1660" u="none" cap="none" strike="noStrike">
                <a:solidFill>
                  <a:schemeClr val="dk1"/>
                </a:solidFill>
                <a:latin typeface="Open Sans"/>
                <a:ea typeface="Open Sans"/>
                <a:cs typeface="Open Sans"/>
                <a:sym typeface="Open Sans"/>
              </a:rPr>
              <a:t>Project Objective</a:t>
            </a:r>
            <a:endParaRPr b="1" i="0" sz="1660" u="none" cap="none" strike="noStrike">
              <a:solidFill>
                <a:schemeClr val="dk1"/>
              </a:solidFill>
              <a:latin typeface="Open Sans"/>
              <a:ea typeface="Open Sans"/>
              <a:cs typeface="Open Sans"/>
              <a:sym typeface="Open Sans"/>
            </a:endParaRPr>
          </a:p>
        </p:txBody>
      </p:sp>
      <p:grpSp>
        <p:nvGrpSpPr>
          <p:cNvPr id="93" name="Google Shape;93;p5"/>
          <p:cNvGrpSpPr/>
          <p:nvPr/>
        </p:nvGrpSpPr>
        <p:grpSpPr>
          <a:xfrm rot="-5400000">
            <a:off x="2509828" y="-1263470"/>
            <a:ext cx="3723125" cy="7873606"/>
            <a:chOff x="3723214" y="1566334"/>
            <a:chExt cx="1627667" cy="3378215"/>
          </a:xfrm>
        </p:grpSpPr>
        <p:sp>
          <p:nvSpPr>
            <p:cNvPr id="94" name="Google Shape;94;p5"/>
            <p:cNvSpPr/>
            <p:nvPr/>
          </p:nvSpPr>
          <p:spPr>
            <a:xfrm>
              <a:off x="4077086" y="1566334"/>
              <a:ext cx="1273795" cy="1273925"/>
            </a:xfrm>
            <a:custGeom>
              <a:rect b="b" l="l" r="r" t="t"/>
              <a:pathLst>
                <a:path extrusionOk="0" h="120000" w="120000">
                  <a:moveTo>
                    <a:pt x="8412" y="60000"/>
                  </a:moveTo>
                  <a:lnTo>
                    <a:pt x="8412" y="60000"/>
                  </a:lnTo>
                  <a:cubicBezTo>
                    <a:pt x="8412" y="32916"/>
                    <a:pt x="29234" y="10414"/>
                    <a:pt x="56161" y="8398"/>
                  </a:cubicBezTo>
                  <a:cubicBezTo>
                    <a:pt x="83088" y="6383"/>
                    <a:pt x="107009" y="25535"/>
                    <a:pt x="111017" y="52319"/>
                  </a:cubicBezTo>
                  <a:cubicBezTo>
                    <a:pt x="115025" y="79103"/>
                    <a:pt x="97763" y="104456"/>
                    <a:pt x="71433" y="110458"/>
                  </a:cubicBezTo>
                  <a:lnTo>
                    <a:pt x="70865" y="118345"/>
                  </a:lnTo>
                  <a:lnTo>
                    <a:pt x="56751" y="105162"/>
                  </a:lnTo>
                  <a:lnTo>
                    <a:pt x="72978" y="88979"/>
                  </a:lnTo>
                  <a:lnTo>
                    <a:pt x="72421" y="96730"/>
                  </a:lnTo>
                  <a:cubicBezTo>
                    <a:pt x="90955" y="90330"/>
                    <a:pt x="101755" y="70864"/>
                    <a:pt x="97490" y="51548"/>
                  </a:cubicBezTo>
                  <a:cubicBezTo>
                    <a:pt x="93225" y="32231"/>
                    <a:pt x="75261" y="19250"/>
                    <a:pt x="55792" y="21418"/>
                  </a:cubicBezTo>
                  <a:cubicBezTo>
                    <a:pt x="36324" y="23586"/>
                    <a:pt x="21588" y="40208"/>
                    <a:pt x="21588" y="60000"/>
                  </a:cubicBezTo>
                  <a:close/>
                </a:path>
              </a:pathLst>
            </a:cu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5400000">
              <a:off x="4402717" y="1974937"/>
              <a:ext cx="710850" cy="355388"/>
            </a:xfrm>
            <a:custGeom>
              <a:rect b="b" l="l" r="r" t="t"/>
              <a:pathLst>
                <a:path extrusionOk="0" h="355388" w="710850">
                  <a:moveTo>
                    <a:pt x="0" y="0"/>
                  </a:moveTo>
                  <a:lnTo>
                    <a:pt x="710850" y="0"/>
                  </a:lnTo>
                  <a:lnTo>
                    <a:pt x="710850" y="355388"/>
                  </a:lnTo>
                  <a:lnTo>
                    <a:pt x="0" y="355388"/>
                  </a:lnTo>
                  <a:lnTo>
                    <a:pt x="0" y="0"/>
                  </a:lnTo>
                  <a:close/>
                </a:path>
              </a:pathLst>
            </a:cu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Clr>
                  <a:srgbClr val="000000"/>
                </a:buClr>
                <a:buSzPts val="2000"/>
                <a:buFont typeface="Arial"/>
                <a:buNone/>
              </a:pPr>
              <a:r>
                <a:rPr b="0" i="0" lang="pt-PT" sz="2000" u="none" cap="none" strike="noStrike">
                  <a:solidFill>
                    <a:schemeClr val="dk1"/>
                  </a:solidFill>
                  <a:latin typeface="Arial"/>
                  <a:ea typeface="Arial"/>
                  <a:cs typeface="Arial"/>
                  <a:sym typeface="Arial"/>
                </a:rPr>
                <a:t>Gain insight on the data</a:t>
              </a:r>
              <a:endParaRPr/>
            </a:p>
          </p:txBody>
        </p:sp>
        <p:sp>
          <p:nvSpPr>
            <p:cNvPr id="96" name="Google Shape;96;p5"/>
            <p:cNvSpPr/>
            <p:nvPr/>
          </p:nvSpPr>
          <p:spPr>
            <a:xfrm>
              <a:off x="3723214" y="2298393"/>
              <a:ext cx="1273795" cy="1273925"/>
            </a:xfrm>
            <a:custGeom>
              <a:rect b="b" l="l" r="r" t="t"/>
              <a:pathLst>
                <a:path extrusionOk="0" h="120000" w="120000">
                  <a:moveTo>
                    <a:pt x="96875" y="23813"/>
                  </a:moveTo>
                  <a:lnTo>
                    <a:pt x="87556" y="32958"/>
                  </a:lnTo>
                  <a:cubicBezTo>
                    <a:pt x="76479" y="21432"/>
                    <a:pt x="59518" y="17993"/>
                    <a:pt x="44898" y="24311"/>
                  </a:cubicBezTo>
                  <a:cubicBezTo>
                    <a:pt x="30277" y="30628"/>
                    <a:pt x="21020" y="45395"/>
                    <a:pt x="21615" y="61451"/>
                  </a:cubicBezTo>
                  <a:cubicBezTo>
                    <a:pt x="22209" y="77508"/>
                    <a:pt x="32533" y="91534"/>
                    <a:pt x="47579" y="96730"/>
                  </a:cubicBezTo>
                  <a:lnTo>
                    <a:pt x="47022" y="88979"/>
                  </a:lnTo>
                  <a:lnTo>
                    <a:pt x="63249" y="105162"/>
                  </a:lnTo>
                  <a:lnTo>
                    <a:pt x="49135" y="118345"/>
                  </a:lnTo>
                  <a:lnTo>
                    <a:pt x="48567" y="110458"/>
                  </a:lnTo>
                  <a:cubicBezTo>
                    <a:pt x="27116" y="105568"/>
                    <a:pt x="11116" y="87572"/>
                    <a:pt x="8719" y="65638"/>
                  </a:cubicBezTo>
                  <a:cubicBezTo>
                    <a:pt x="6322" y="43704"/>
                    <a:pt x="18056" y="22658"/>
                    <a:pt x="37942" y="13223"/>
                  </a:cubicBezTo>
                  <a:cubicBezTo>
                    <a:pt x="57828" y="3789"/>
                    <a:pt x="81491" y="8041"/>
                    <a:pt x="96875" y="23813"/>
                  </a:cubicBezTo>
                  <a:close/>
                </a:path>
              </a:pathLst>
            </a:custGeom>
            <a:solidFill>
              <a:srgbClr val="61C08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rot="5400000">
              <a:off x="3964815" y="2619986"/>
              <a:ext cx="662262" cy="537065"/>
            </a:xfrm>
            <a:custGeom>
              <a:rect b="b" l="l" r="r" t="t"/>
              <a:pathLst>
                <a:path extrusionOk="0" h="355388" w="710850">
                  <a:moveTo>
                    <a:pt x="0" y="0"/>
                  </a:moveTo>
                  <a:lnTo>
                    <a:pt x="710850" y="0"/>
                  </a:lnTo>
                  <a:lnTo>
                    <a:pt x="710850" y="355388"/>
                  </a:lnTo>
                  <a:lnTo>
                    <a:pt x="0" y="355388"/>
                  </a:lnTo>
                  <a:lnTo>
                    <a:pt x="0" y="0"/>
                  </a:lnTo>
                  <a:close/>
                </a:path>
              </a:pathLst>
            </a:cu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Clr>
                  <a:srgbClr val="000000"/>
                </a:buClr>
                <a:buSzPts val="2000"/>
                <a:buFont typeface="Arial"/>
                <a:buNone/>
              </a:pPr>
              <a:r>
                <a:rPr b="0" i="0" lang="pt-PT" sz="1800" u="none" cap="none" strike="noStrike">
                  <a:solidFill>
                    <a:schemeClr val="dk1"/>
                  </a:solidFill>
                  <a:latin typeface="Arial"/>
                  <a:ea typeface="Arial"/>
                  <a:cs typeface="Arial"/>
                  <a:sym typeface="Arial"/>
                </a:rPr>
                <a:t>Preprocessing</a:t>
              </a:r>
              <a:endParaRPr sz="1200"/>
            </a:p>
          </p:txBody>
        </p:sp>
        <p:sp>
          <p:nvSpPr>
            <p:cNvPr id="98" name="Google Shape;98;p5"/>
            <p:cNvSpPr/>
            <p:nvPr/>
          </p:nvSpPr>
          <p:spPr>
            <a:xfrm>
              <a:off x="4077086" y="3033155"/>
              <a:ext cx="1273795" cy="1273925"/>
            </a:xfrm>
            <a:custGeom>
              <a:rect b="b" l="l" r="r" t="t"/>
              <a:pathLst>
                <a:path extrusionOk="0" h="120000" w="120000">
                  <a:moveTo>
                    <a:pt x="23125" y="23813"/>
                  </a:moveTo>
                  <a:lnTo>
                    <a:pt x="23125" y="23813"/>
                  </a:lnTo>
                  <a:cubicBezTo>
                    <a:pt x="38509" y="8041"/>
                    <a:pt x="62172" y="3789"/>
                    <a:pt x="82058" y="13223"/>
                  </a:cubicBezTo>
                  <a:cubicBezTo>
                    <a:pt x="101944" y="22658"/>
                    <a:pt x="113678" y="43704"/>
                    <a:pt x="111281" y="65638"/>
                  </a:cubicBezTo>
                  <a:cubicBezTo>
                    <a:pt x="108884" y="87572"/>
                    <a:pt x="92884" y="105568"/>
                    <a:pt x="71433" y="110458"/>
                  </a:cubicBezTo>
                  <a:lnTo>
                    <a:pt x="70865" y="118345"/>
                  </a:lnTo>
                  <a:lnTo>
                    <a:pt x="56751" y="105162"/>
                  </a:lnTo>
                  <a:lnTo>
                    <a:pt x="72978" y="88979"/>
                  </a:lnTo>
                  <a:lnTo>
                    <a:pt x="72421" y="96730"/>
                  </a:lnTo>
                  <a:cubicBezTo>
                    <a:pt x="87467" y="91534"/>
                    <a:pt x="97791" y="77508"/>
                    <a:pt x="98385" y="61451"/>
                  </a:cubicBezTo>
                  <a:cubicBezTo>
                    <a:pt x="98980" y="45395"/>
                    <a:pt x="89723" y="30628"/>
                    <a:pt x="75102" y="24311"/>
                  </a:cubicBezTo>
                  <a:cubicBezTo>
                    <a:pt x="60482" y="17993"/>
                    <a:pt x="43521" y="21432"/>
                    <a:pt x="32444" y="32958"/>
                  </a:cubicBezTo>
                  <a:close/>
                </a:path>
              </a:pathLst>
            </a:custGeom>
            <a:solidFill>
              <a:srgbClr val="98E14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rot="5400000">
              <a:off x="4440821" y="3378696"/>
              <a:ext cx="662262" cy="537065"/>
            </a:xfrm>
            <a:custGeom>
              <a:rect b="b" l="l" r="r" t="t"/>
              <a:pathLst>
                <a:path extrusionOk="0" h="355388" w="710850">
                  <a:moveTo>
                    <a:pt x="0" y="0"/>
                  </a:moveTo>
                  <a:lnTo>
                    <a:pt x="710850" y="0"/>
                  </a:lnTo>
                  <a:lnTo>
                    <a:pt x="710850" y="355388"/>
                  </a:lnTo>
                  <a:lnTo>
                    <a:pt x="0" y="355388"/>
                  </a:lnTo>
                  <a:lnTo>
                    <a:pt x="0" y="0"/>
                  </a:lnTo>
                  <a:close/>
                </a:path>
              </a:pathLst>
            </a:cu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Clr>
                  <a:srgbClr val="000000"/>
                </a:buClr>
                <a:buSzPts val="2000"/>
                <a:buFont typeface="Arial"/>
                <a:buNone/>
              </a:pPr>
              <a:r>
                <a:rPr b="0" i="0" lang="pt-PT" sz="2000" u="none" cap="none" strike="noStrike">
                  <a:solidFill>
                    <a:schemeClr val="dk1"/>
                  </a:solidFill>
                  <a:latin typeface="Arial"/>
                  <a:ea typeface="Arial"/>
                  <a:cs typeface="Arial"/>
                  <a:sym typeface="Arial"/>
                </a:rPr>
                <a:t>Feature Engineering</a:t>
              </a:r>
              <a:endParaRPr/>
            </a:p>
          </p:txBody>
        </p:sp>
        <p:sp>
          <p:nvSpPr>
            <p:cNvPr id="100" name="Google Shape;100;p5"/>
            <p:cNvSpPr/>
            <p:nvPr/>
          </p:nvSpPr>
          <p:spPr>
            <a:xfrm>
              <a:off x="3814011" y="3849670"/>
              <a:ext cx="1094350" cy="1094879"/>
            </a:xfrm>
            <a:prstGeom prst="blockArc">
              <a:avLst>
                <a:gd fmla="val 0" name="adj1"/>
                <a:gd fmla="val 18900000" name="adj2"/>
                <a:gd fmla="val 12740" name="adj3"/>
              </a:avLst>
            </a:prstGeom>
            <a:solidFill>
              <a:srgbClr val="FEA93F"/>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rot="5400000">
              <a:off x="4001935" y="4157726"/>
              <a:ext cx="710850" cy="536636"/>
            </a:xfrm>
            <a:custGeom>
              <a:rect b="b" l="l" r="r" t="t"/>
              <a:pathLst>
                <a:path extrusionOk="0" h="355388" w="710850">
                  <a:moveTo>
                    <a:pt x="0" y="0"/>
                  </a:moveTo>
                  <a:lnTo>
                    <a:pt x="710850" y="0"/>
                  </a:lnTo>
                  <a:lnTo>
                    <a:pt x="710850" y="355388"/>
                  </a:lnTo>
                  <a:lnTo>
                    <a:pt x="0" y="355388"/>
                  </a:lnTo>
                  <a:lnTo>
                    <a:pt x="0" y="0"/>
                  </a:lnTo>
                  <a:close/>
                </a:path>
              </a:pathLst>
            </a:cu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Clr>
                  <a:srgbClr val="000000"/>
                </a:buClr>
                <a:buSzPts val="2000"/>
                <a:buFont typeface="Arial"/>
                <a:buNone/>
              </a:pPr>
              <a:r>
                <a:rPr b="0" i="0" lang="pt-PT" sz="2000" u="none" cap="none" strike="noStrike">
                  <a:solidFill>
                    <a:schemeClr val="dk1"/>
                  </a:solidFill>
                  <a:latin typeface="Arial"/>
                  <a:ea typeface="Arial"/>
                  <a:cs typeface="Arial"/>
                  <a:sym typeface="Arial"/>
                </a:rPr>
                <a:t>Modelling, Evaluation and Testing</a:t>
              </a:r>
              <a:endParaRPr/>
            </a:p>
            <a:p>
              <a:pPr indent="0" lvl="0" marL="0" marR="0" rtl="0" algn="ctr">
                <a:lnSpc>
                  <a:spcPct val="90000"/>
                </a:lnSpc>
                <a:spcBef>
                  <a:spcPts val="7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102" name="Google Shape;102;p5"/>
          <p:cNvSpPr/>
          <p:nvPr/>
        </p:nvSpPr>
        <p:spPr>
          <a:xfrm>
            <a:off x="8406800" y="-215625"/>
            <a:ext cx="939000" cy="939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8761686" y="-49311"/>
            <a:ext cx="939000" cy="939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5"/>
          <p:cNvPicPr preferRelativeResize="0"/>
          <p:nvPr/>
        </p:nvPicPr>
        <p:blipFill>
          <a:blip r:embed="rId3">
            <a:alphaModFix/>
          </a:blip>
          <a:stretch>
            <a:fillRect/>
          </a:stretch>
        </p:blipFill>
        <p:spPr>
          <a:xfrm>
            <a:off x="4621566" y="4819904"/>
            <a:ext cx="1190012" cy="191792"/>
          </a:xfrm>
          <a:prstGeom prst="rect">
            <a:avLst/>
          </a:prstGeom>
          <a:noFill/>
          <a:ln>
            <a:noFill/>
          </a:ln>
        </p:spPr>
      </p:pic>
      <p:sp>
        <p:nvSpPr>
          <p:cNvPr id="105" name="Google Shape;105;p5"/>
          <p:cNvSpPr txBox="1"/>
          <p:nvPr/>
        </p:nvSpPr>
        <p:spPr>
          <a:xfrm>
            <a:off x="2885175" y="4715700"/>
            <a:ext cx="15975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pt-PT" sz="2000" u="none" cap="none" strike="noStrike">
                <a:solidFill>
                  <a:srgbClr val="EF8600"/>
                </a:solidFill>
                <a:latin typeface="Corben"/>
                <a:ea typeface="Corben"/>
                <a:cs typeface="Corben"/>
                <a:sym typeface="Corben"/>
              </a:rPr>
              <a:t>BeanStalk</a:t>
            </a:r>
            <a:endParaRPr b="0" i="0" sz="2000" u="none" cap="none" strike="noStrike">
              <a:solidFill>
                <a:srgbClr val="EF8600"/>
              </a:solidFill>
              <a:latin typeface="Corben"/>
              <a:ea typeface="Corben"/>
              <a:cs typeface="Corben"/>
              <a:sym typeface="Corben"/>
            </a:endParaRPr>
          </a:p>
        </p:txBody>
      </p:sp>
      <p:cxnSp>
        <p:nvCxnSpPr>
          <p:cNvPr id="106" name="Google Shape;106;p5"/>
          <p:cNvCxnSpPr/>
          <p:nvPr/>
        </p:nvCxnSpPr>
        <p:spPr>
          <a:xfrm>
            <a:off x="4504520" y="4833116"/>
            <a:ext cx="0" cy="168600"/>
          </a:xfrm>
          <a:prstGeom prst="straightConnector1">
            <a:avLst/>
          </a:prstGeom>
          <a:noFill/>
          <a:ln cap="flat" cmpd="sng" w="28575">
            <a:solidFill>
              <a:schemeClr val="dk2"/>
            </a:solidFill>
            <a:prstDash val="solid"/>
            <a:round/>
            <a:headEnd len="med" w="med" type="none"/>
            <a:tailEnd len="med" w="med" type="none"/>
          </a:ln>
        </p:spPr>
      </p:cxnSp>
      <p:sp>
        <p:nvSpPr>
          <p:cNvPr id="107" name="Google Shape;107;p5"/>
          <p:cNvSpPr/>
          <p:nvPr/>
        </p:nvSpPr>
        <p:spPr>
          <a:xfrm>
            <a:off x="-560550" y="4607050"/>
            <a:ext cx="1105200" cy="1105200"/>
          </a:xfrm>
          <a:prstGeom prst="ellipse">
            <a:avLst/>
          </a:prstGeom>
          <a:solidFill>
            <a:srgbClr val="289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g2151aeb2ba4_0_40"/>
          <p:cNvSpPr txBox="1"/>
          <p:nvPr/>
        </p:nvSpPr>
        <p:spPr>
          <a:xfrm>
            <a:off x="343550" y="909425"/>
            <a:ext cx="5786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1500"/>
              <a:t>Methodology</a:t>
            </a:r>
            <a:endParaRPr b="1" sz="1500"/>
          </a:p>
        </p:txBody>
      </p:sp>
      <p:sp>
        <p:nvSpPr>
          <p:cNvPr id="113" name="Google Shape;113;g2151aeb2ba4_0_40"/>
          <p:cNvSpPr txBox="1"/>
          <p:nvPr/>
        </p:nvSpPr>
        <p:spPr>
          <a:xfrm>
            <a:off x="343550" y="1361725"/>
            <a:ext cx="6188400" cy="22986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1"/>
              </a:buClr>
              <a:buSzPts val="1400"/>
              <a:buChar char="●"/>
            </a:pPr>
            <a:r>
              <a:rPr lang="pt-PT">
                <a:solidFill>
                  <a:schemeClr val="dk1"/>
                </a:solidFill>
              </a:rPr>
              <a:t>Data Collection and Assessment</a:t>
            </a:r>
            <a:endParaRPr>
              <a:solidFill>
                <a:schemeClr val="dk1"/>
              </a:solidFill>
            </a:endParaRPr>
          </a:p>
          <a:p>
            <a:pPr indent="-317500" lvl="0" marL="457200" rtl="0" algn="just">
              <a:lnSpc>
                <a:spcPct val="150000"/>
              </a:lnSpc>
              <a:spcBef>
                <a:spcPts val="0"/>
              </a:spcBef>
              <a:spcAft>
                <a:spcPts val="0"/>
              </a:spcAft>
              <a:buClr>
                <a:schemeClr val="dk1"/>
              </a:buClr>
              <a:buSzPts val="1400"/>
              <a:buChar char="●"/>
            </a:pPr>
            <a:r>
              <a:rPr lang="pt-PT">
                <a:solidFill>
                  <a:schemeClr val="dk1"/>
                </a:solidFill>
              </a:rPr>
              <a:t>Cleaning and Wrangling</a:t>
            </a:r>
            <a:endParaRPr>
              <a:solidFill>
                <a:schemeClr val="dk1"/>
              </a:solidFill>
            </a:endParaRPr>
          </a:p>
          <a:p>
            <a:pPr indent="-317500" lvl="0" marL="457200" rtl="0" algn="just">
              <a:lnSpc>
                <a:spcPct val="150000"/>
              </a:lnSpc>
              <a:spcBef>
                <a:spcPts val="0"/>
              </a:spcBef>
              <a:spcAft>
                <a:spcPts val="0"/>
              </a:spcAft>
              <a:buClr>
                <a:schemeClr val="dk1"/>
              </a:buClr>
              <a:buSzPts val="1400"/>
              <a:buChar char="●"/>
            </a:pPr>
            <a:r>
              <a:rPr lang="pt-PT">
                <a:solidFill>
                  <a:schemeClr val="dk1"/>
                </a:solidFill>
              </a:rPr>
              <a:t>Visualization</a:t>
            </a:r>
            <a:endParaRPr>
              <a:solidFill>
                <a:schemeClr val="dk1"/>
              </a:solidFill>
            </a:endParaRPr>
          </a:p>
          <a:p>
            <a:pPr indent="-317500" lvl="0" marL="457200" rtl="0" algn="just">
              <a:lnSpc>
                <a:spcPct val="150000"/>
              </a:lnSpc>
              <a:spcBef>
                <a:spcPts val="0"/>
              </a:spcBef>
              <a:spcAft>
                <a:spcPts val="0"/>
              </a:spcAft>
              <a:buClr>
                <a:schemeClr val="dk1"/>
              </a:buClr>
              <a:buSzPts val="1400"/>
              <a:buChar char="●"/>
            </a:pPr>
            <a:r>
              <a:rPr lang="pt-PT">
                <a:solidFill>
                  <a:schemeClr val="dk1"/>
                </a:solidFill>
              </a:rPr>
              <a:t>Features Engineering</a:t>
            </a:r>
            <a:endParaRPr>
              <a:solidFill>
                <a:schemeClr val="dk1"/>
              </a:solidFill>
            </a:endParaRPr>
          </a:p>
          <a:p>
            <a:pPr indent="-317500" lvl="0" marL="457200" rtl="0" algn="just">
              <a:lnSpc>
                <a:spcPct val="150000"/>
              </a:lnSpc>
              <a:spcBef>
                <a:spcPts val="0"/>
              </a:spcBef>
              <a:spcAft>
                <a:spcPts val="0"/>
              </a:spcAft>
              <a:buClr>
                <a:schemeClr val="dk1"/>
              </a:buClr>
              <a:buSzPts val="1400"/>
              <a:buChar char="●"/>
            </a:pPr>
            <a:r>
              <a:rPr lang="pt-PT">
                <a:solidFill>
                  <a:schemeClr val="dk1"/>
                </a:solidFill>
              </a:rPr>
              <a:t>Modelling and Evaluation</a:t>
            </a:r>
            <a:endParaRPr>
              <a:solidFill>
                <a:schemeClr val="dk1"/>
              </a:solidFill>
            </a:endParaRPr>
          </a:p>
          <a:p>
            <a:pPr indent="-317500" lvl="0" marL="457200" rtl="0" algn="just">
              <a:lnSpc>
                <a:spcPct val="150000"/>
              </a:lnSpc>
              <a:spcBef>
                <a:spcPts val="0"/>
              </a:spcBef>
              <a:spcAft>
                <a:spcPts val="0"/>
              </a:spcAft>
              <a:buClr>
                <a:schemeClr val="dk1"/>
              </a:buClr>
              <a:buSzPts val="1400"/>
              <a:buChar char="●"/>
            </a:pPr>
            <a:r>
              <a:rPr lang="pt-PT">
                <a:solidFill>
                  <a:schemeClr val="dk1"/>
                </a:solidFill>
              </a:rPr>
              <a:t>Testing</a:t>
            </a:r>
            <a:endParaRPr>
              <a:solidFill>
                <a:schemeClr val="dk1"/>
              </a:solidFill>
            </a:endParaRPr>
          </a:p>
          <a:p>
            <a:pPr indent="-234950" lvl="0" marL="457200" rtl="0" algn="l">
              <a:lnSpc>
                <a:spcPct val="107916"/>
              </a:lnSpc>
              <a:spcBef>
                <a:spcPts val="0"/>
              </a:spcBef>
              <a:spcAft>
                <a:spcPts val="0"/>
              </a:spcAft>
              <a:buClr>
                <a:schemeClr val="dk1"/>
              </a:buClr>
              <a:buSzPts val="100"/>
              <a:buFont typeface="Calibri"/>
              <a:buChar char="●"/>
            </a:pPr>
            <a:r>
              <a:t/>
            </a:r>
            <a:endParaRPr b="1" sz="100">
              <a:solidFill>
                <a:schemeClr val="dk1"/>
              </a:solidFill>
              <a:latin typeface="Calibri"/>
              <a:ea typeface="Calibri"/>
              <a:cs typeface="Calibri"/>
              <a:sym typeface="Calibri"/>
            </a:endParaRPr>
          </a:p>
          <a:p>
            <a:pPr indent="0" lvl="0" marL="0" rtl="0" algn="l">
              <a:lnSpc>
                <a:spcPct val="107916"/>
              </a:lnSpc>
              <a:spcBef>
                <a:spcPts val="800"/>
              </a:spcBef>
              <a:spcAft>
                <a:spcPts val="800"/>
              </a:spcAft>
              <a:buNone/>
            </a:pPr>
            <a:r>
              <a:t/>
            </a:r>
            <a:endParaRPr sz="100">
              <a:solidFill>
                <a:schemeClr val="dk1"/>
              </a:solidFill>
              <a:latin typeface="Calibri"/>
              <a:ea typeface="Calibri"/>
              <a:cs typeface="Calibri"/>
              <a:sym typeface="Calibri"/>
            </a:endParaRPr>
          </a:p>
        </p:txBody>
      </p:sp>
      <p:sp>
        <p:nvSpPr>
          <p:cNvPr id="114" name="Google Shape;114;g2151aeb2ba4_0_40"/>
          <p:cNvSpPr/>
          <p:nvPr/>
        </p:nvSpPr>
        <p:spPr>
          <a:xfrm>
            <a:off x="-560550" y="4607050"/>
            <a:ext cx="1105200" cy="1105200"/>
          </a:xfrm>
          <a:prstGeom prst="ellipse">
            <a:avLst/>
          </a:prstGeom>
          <a:solidFill>
            <a:srgbClr val="289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151aeb2ba4_0_40"/>
          <p:cNvSpPr/>
          <p:nvPr/>
        </p:nvSpPr>
        <p:spPr>
          <a:xfrm>
            <a:off x="8406800" y="-215625"/>
            <a:ext cx="939000" cy="939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151aeb2ba4_0_40"/>
          <p:cNvSpPr/>
          <p:nvPr/>
        </p:nvSpPr>
        <p:spPr>
          <a:xfrm>
            <a:off x="8761686" y="-49311"/>
            <a:ext cx="939000" cy="939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g2151aeb2ba4_0_40"/>
          <p:cNvPicPr preferRelativeResize="0"/>
          <p:nvPr/>
        </p:nvPicPr>
        <p:blipFill>
          <a:blip r:embed="rId3">
            <a:alphaModFix/>
          </a:blip>
          <a:stretch>
            <a:fillRect/>
          </a:stretch>
        </p:blipFill>
        <p:spPr>
          <a:xfrm>
            <a:off x="4330241" y="4849129"/>
            <a:ext cx="1190012" cy="191792"/>
          </a:xfrm>
          <a:prstGeom prst="rect">
            <a:avLst/>
          </a:prstGeom>
          <a:noFill/>
          <a:ln>
            <a:noFill/>
          </a:ln>
        </p:spPr>
      </p:pic>
      <p:sp>
        <p:nvSpPr>
          <p:cNvPr id="118" name="Google Shape;118;g2151aeb2ba4_0_40"/>
          <p:cNvSpPr txBox="1"/>
          <p:nvPr/>
        </p:nvSpPr>
        <p:spPr>
          <a:xfrm>
            <a:off x="2593850" y="4744925"/>
            <a:ext cx="15975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pt-PT" sz="2000" u="none" cap="none" strike="noStrike">
                <a:solidFill>
                  <a:srgbClr val="EF8600"/>
                </a:solidFill>
                <a:latin typeface="Corben"/>
                <a:ea typeface="Corben"/>
                <a:cs typeface="Corben"/>
                <a:sym typeface="Corben"/>
              </a:rPr>
              <a:t>BeanStalk</a:t>
            </a:r>
            <a:endParaRPr b="0" i="0" sz="2000" u="none" cap="none" strike="noStrike">
              <a:solidFill>
                <a:srgbClr val="EF8600"/>
              </a:solidFill>
              <a:latin typeface="Corben"/>
              <a:ea typeface="Corben"/>
              <a:cs typeface="Corben"/>
              <a:sym typeface="Corben"/>
            </a:endParaRPr>
          </a:p>
        </p:txBody>
      </p:sp>
      <p:cxnSp>
        <p:nvCxnSpPr>
          <p:cNvPr id="119" name="Google Shape;119;g2151aeb2ba4_0_40"/>
          <p:cNvCxnSpPr/>
          <p:nvPr/>
        </p:nvCxnSpPr>
        <p:spPr>
          <a:xfrm>
            <a:off x="4213195" y="4862341"/>
            <a:ext cx="0" cy="168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20000"/>
          </a:schemeClr>
        </a:solidFill>
      </p:bgPr>
    </p:bg>
    <p:spTree>
      <p:nvGrpSpPr>
        <p:cNvPr id="123" name="Shape 123"/>
        <p:cNvGrpSpPr/>
        <p:nvPr/>
      </p:nvGrpSpPr>
      <p:grpSpPr>
        <a:xfrm>
          <a:off x="0" y="0"/>
          <a:ext cx="0" cy="0"/>
          <a:chOff x="0" y="0"/>
          <a:chExt cx="0" cy="0"/>
        </a:xfrm>
      </p:grpSpPr>
      <p:sp>
        <p:nvSpPr>
          <p:cNvPr id="124" name="Google Shape;124;p7"/>
          <p:cNvSpPr txBox="1"/>
          <p:nvPr/>
        </p:nvSpPr>
        <p:spPr>
          <a:xfrm>
            <a:off x="1636491" y="247833"/>
            <a:ext cx="56724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pt-PT" sz="2100" u="none" cap="none" strike="noStrike">
                <a:solidFill>
                  <a:srgbClr val="000000"/>
                </a:solidFill>
                <a:latin typeface="Open Sans"/>
                <a:ea typeface="Open Sans"/>
                <a:cs typeface="Open Sans"/>
                <a:sym typeface="Open Sans"/>
              </a:rPr>
              <a:t>Data Distribution</a:t>
            </a:r>
            <a:endParaRPr b="1" i="0" sz="500" u="none" cap="none" strike="noStrike">
              <a:solidFill>
                <a:srgbClr val="000000"/>
              </a:solidFill>
              <a:latin typeface="Open Sans"/>
              <a:ea typeface="Open Sans"/>
              <a:cs typeface="Open Sans"/>
              <a:sym typeface="Open Sans"/>
            </a:endParaRPr>
          </a:p>
        </p:txBody>
      </p:sp>
      <p:sp>
        <p:nvSpPr>
          <p:cNvPr id="125" name="Google Shape;125;p7"/>
          <p:cNvSpPr txBox="1"/>
          <p:nvPr/>
        </p:nvSpPr>
        <p:spPr>
          <a:xfrm>
            <a:off x="611625" y="1614850"/>
            <a:ext cx="3144300" cy="2925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i="0" lang="pt-PT" sz="1300" u="none" cap="none" strike="noStrike">
                <a:solidFill>
                  <a:srgbClr val="000000"/>
                </a:solidFill>
              </a:rPr>
              <a:t>Age Distribution (1yr – 116yrs)</a:t>
            </a:r>
            <a:endParaRPr b="1" i="0" sz="700" u="none" cap="none" strike="noStrike">
              <a:solidFill>
                <a:srgbClr val="000000"/>
              </a:solidFill>
            </a:endParaRPr>
          </a:p>
        </p:txBody>
      </p:sp>
      <p:sp>
        <p:nvSpPr>
          <p:cNvPr id="126" name="Google Shape;126;p7"/>
          <p:cNvSpPr txBox="1"/>
          <p:nvPr/>
        </p:nvSpPr>
        <p:spPr>
          <a:xfrm>
            <a:off x="5114773" y="1589600"/>
            <a:ext cx="3294900" cy="29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PT" sz="1300" u="none" cap="none" strike="noStrike">
                <a:solidFill>
                  <a:srgbClr val="000000"/>
                </a:solidFill>
              </a:rPr>
              <a:t>Gender Class {0:Male, 1:Female}</a:t>
            </a:r>
            <a:endParaRPr b="1" i="0" sz="1300" u="none" cap="none" strike="noStrike">
              <a:solidFill>
                <a:srgbClr val="000000"/>
              </a:solidFill>
            </a:endParaRPr>
          </a:p>
        </p:txBody>
      </p:sp>
      <p:pic>
        <p:nvPicPr>
          <p:cNvPr id="127" name="Google Shape;127;p7"/>
          <p:cNvPicPr preferRelativeResize="0"/>
          <p:nvPr/>
        </p:nvPicPr>
        <p:blipFill rotWithShape="1">
          <a:blip r:embed="rId3">
            <a:alphaModFix/>
          </a:blip>
          <a:srcRect b="0" l="0" r="0" t="0"/>
          <a:stretch/>
        </p:blipFill>
        <p:spPr>
          <a:xfrm>
            <a:off x="4472666" y="1882099"/>
            <a:ext cx="3937000" cy="2644954"/>
          </a:xfrm>
          <a:prstGeom prst="rect">
            <a:avLst/>
          </a:prstGeom>
          <a:noFill/>
          <a:ln>
            <a:noFill/>
          </a:ln>
        </p:spPr>
      </p:pic>
      <p:pic>
        <p:nvPicPr>
          <p:cNvPr id="128" name="Google Shape;128;p7"/>
          <p:cNvPicPr preferRelativeResize="0"/>
          <p:nvPr/>
        </p:nvPicPr>
        <p:blipFill rotWithShape="1">
          <a:blip r:embed="rId4">
            <a:alphaModFix/>
          </a:blip>
          <a:srcRect b="0" l="0" r="0" t="0"/>
          <a:stretch/>
        </p:blipFill>
        <p:spPr>
          <a:xfrm>
            <a:off x="316873" y="1887457"/>
            <a:ext cx="3733800" cy="2660650"/>
          </a:xfrm>
          <a:prstGeom prst="rect">
            <a:avLst/>
          </a:prstGeom>
          <a:noFill/>
          <a:ln>
            <a:noFill/>
          </a:ln>
        </p:spPr>
      </p:pic>
      <p:pic>
        <p:nvPicPr>
          <p:cNvPr id="129" name="Google Shape;129;p7"/>
          <p:cNvPicPr preferRelativeResize="0"/>
          <p:nvPr/>
        </p:nvPicPr>
        <p:blipFill rotWithShape="1">
          <a:blip r:embed="rId5">
            <a:alphaModFix/>
          </a:blip>
          <a:srcRect b="0" l="0" r="0" t="0"/>
          <a:stretch/>
        </p:blipFill>
        <p:spPr>
          <a:xfrm>
            <a:off x="3327969" y="805220"/>
            <a:ext cx="2289459" cy="688310"/>
          </a:xfrm>
          <a:prstGeom prst="rect">
            <a:avLst/>
          </a:prstGeom>
          <a:noFill/>
          <a:ln>
            <a:noFill/>
          </a:ln>
        </p:spPr>
      </p:pic>
      <p:sp>
        <p:nvSpPr>
          <p:cNvPr id="130" name="Google Shape;130;p7"/>
          <p:cNvSpPr/>
          <p:nvPr/>
        </p:nvSpPr>
        <p:spPr>
          <a:xfrm>
            <a:off x="8406800" y="-215625"/>
            <a:ext cx="939000" cy="939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8761686" y="-49311"/>
            <a:ext cx="939000" cy="939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560550" y="4607050"/>
            <a:ext cx="1105200" cy="1105200"/>
          </a:xfrm>
          <a:prstGeom prst="ellipse">
            <a:avLst/>
          </a:prstGeom>
          <a:solidFill>
            <a:srgbClr val="289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7"/>
          <p:cNvPicPr preferRelativeResize="0"/>
          <p:nvPr/>
        </p:nvPicPr>
        <p:blipFill>
          <a:blip r:embed="rId6">
            <a:alphaModFix/>
          </a:blip>
          <a:stretch>
            <a:fillRect/>
          </a:stretch>
        </p:blipFill>
        <p:spPr>
          <a:xfrm>
            <a:off x="4330241" y="4849129"/>
            <a:ext cx="1190012" cy="191792"/>
          </a:xfrm>
          <a:prstGeom prst="rect">
            <a:avLst/>
          </a:prstGeom>
          <a:noFill/>
          <a:ln>
            <a:noFill/>
          </a:ln>
        </p:spPr>
      </p:pic>
      <p:sp>
        <p:nvSpPr>
          <p:cNvPr id="134" name="Google Shape;134;p7"/>
          <p:cNvSpPr txBox="1"/>
          <p:nvPr/>
        </p:nvSpPr>
        <p:spPr>
          <a:xfrm>
            <a:off x="2593850" y="4744925"/>
            <a:ext cx="15975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pt-PT" sz="2000" u="none" cap="none" strike="noStrike">
                <a:solidFill>
                  <a:srgbClr val="EF8600"/>
                </a:solidFill>
                <a:latin typeface="Corben"/>
                <a:ea typeface="Corben"/>
                <a:cs typeface="Corben"/>
                <a:sym typeface="Corben"/>
              </a:rPr>
              <a:t>BeanStalk</a:t>
            </a:r>
            <a:endParaRPr b="0" i="0" sz="2000" u="none" cap="none" strike="noStrike">
              <a:solidFill>
                <a:srgbClr val="EF8600"/>
              </a:solidFill>
              <a:latin typeface="Corben"/>
              <a:ea typeface="Corben"/>
              <a:cs typeface="Corben"/>
              <a:sym typeface="Corben"/>
            </a:endParaRPr>
          </a:p>
        </p:txBody>
      </p:sp>
      <p:cxnSp>
        <p:nvCxnSpPr>
          <p:cNvPr id="135" name="Google Shape;135;p7"/>
          <p:cNvCxnSpPr/>
          <p:nvPr/>
        </p:nvCxnSpPr>
        <p:spPr>
          <a:xfrm>
            <a:off x="4213195" y="4862341"/>
            <a:ext cx="0" cy="168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20000"/>
          </a:schemeClr>
        </a:solidFill>
      </p:bgPr>
    </p:bg>
    <p:spTree>
      <p:nvGrpSpPr>
        <p:cNvPr id="139" name="Shape 139"/>
        <p:cNvGrpSpPr/>
        <p:nvPr/>
      </p:nvGrpSpPr>
      <p:grpSpPr>
        <a:xfrm>
          <a:off x="0" y="0"/>
          <a:ext cx="0" cy="0"/>
          <a:chOff x="0" y="0"/>
          <a:chExt cx="0" cy="0"/>
        </a:xfrm>
      </p:grpSpPr>
      <p:sp>
        <p:nvSpPr>
          <p:cNvPr id="140" name="Google Shape;140;g1bc65ea31e2_0_68"/>
          <p:cNvSpPr txBox="1"/>
          <p:nvPr/>
        </p:nvSpPr>
        <p:spPr>
          <a:xfrm>
            <a:off x="1562283" y="214206"/>
            <a:ext cx="58185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pt-PT" sz="2100" u="none" cap="none" strike="noStrike">
                <a:solidFill>
                  <a:schemeClr val="dk1"/>
                </a:solidFill>
                <a:latin typeface="Open Sans"/>
                <a:ea typeface="Open Sans"/>
                <a:cs typeface="Open Sans"/>
                <a:sym typeface="Open Sans"/>
              </a:rPr>
              <a:t>Display of Sample Images</a:t>
            </a:r>
            <a:endParaRPr b="1" i="0" sz="900" u="none" cap="none" strike="noStrike">
              <a:solidFill>
                <a:srgbClr val="000000"/>
              </a:solidFill>
              <a:latin typeface="Open Sans"/>
              <a:ea typeface="Open Sans"/>
              <a:cs typeface="Open Sans"/>
              <a:sym typeface="Open Sans"/>
            </a:endParaRPr>
          </a:p>
        </p:txBody>
      </p:sp>
      <p:pic>
        <p:nvPicPr>
          <p:cNvPr id="141" name="Google Shape;141;g1bc65ea31e2_0_68"/>
          <p:cNvPicPr preferRelativeResize="0"/>
          <p:nvPr/>
        </p:nvPicPr>
        <p:blipFill rotWithShape="1">
          <a:blip r:embed="rId3">
            <a:alphaModFix/>
          </a:blip>
          <a:srcRect b="0" l="0" r="0" t="0"/>
          <a:stretch/>
        </p:blipFill>
        <p:spPr>
          <a:xfrm>
            <a:off x="557518" y="731400"/>
            <a:ext cx="8056742" cy="1199966"/>
          </a:xfrm>
          <a:prstGeom prst="rect">
            <a:avLst/>
          </a:prstGeom>
          <a:noFill/>
          <a:ln>
            <a:noFill/>
          </a:ln>
        </p:spPr>
      </p:pic>
      <p:pic>
        <p:nvPicPr>
          <p:cNvPr id="142" name="Google Shape;142;g1bc65ea31e2_0_68"/>
          <p:cNvPicPr preferRelativeResize="0"/>
          <p:nvPr/>
        </p:nvPicPr>
        <p:blipFill rotWithShape="1">
          <a:blip r:embed="rId4">
            <a:alphaModFix/>
          </a:blip>
          <a:srcRect b="0" l="0" r="0" t="0"/>
          <a:stretch/>
        </p:blipFill>
        <p:spPr>
          <a:xfrm>
            <a:off x="529738" y="3288505"/>
            <a:ext cx="8084525" cy="1354721"/>
          </a:xfrm>
          <a:prstGeom prst="rect">
            <a:avLst/>
          </a:prstGeom>
          <a:noFill/>
          <a:ln>
            <a:noFill/>
          </a:ln>
        </p:spPr>
      </p:pic>
      <p:pic>
        <p:nvPicPr>
          <p:cNvPr id="143" name="Google Shape;143;g1bc65ea31e2_0_68"/>
          <p:cNvPicPr preferRelativeResize="0"/>
          <p:nvPr/>
        </p:nvPicPr>
        <p:blipFill rotWithShape="1">
          <a:blip r:embed="rId5">
            <a:alphaModFix/>
          </a:blip>
          <a:srcRect b="0" l="0" r="0" t="0"/>
          <a:stretch/>
        </p:blipFill>
        <p:spPr>
          <a:xfrm>
            <a:off x="529738" y="1944789"/>
            <a:ext cx="8084522" cy="1330294"/>
          </a:xfrm>
          <a:prstGeom prst="rect">
            <a:avLst/>
          </a:prstGeom>
          <a:noFill/>
          <a:ln>
            <a:noFill/>
          </a:ln>
        </p:spPr>
      </p:pic>
      <p:sp>
        <p:nvSpPr>
          <p:cNvPr id="144" name="Google Shape;144;g1bc65ea31e2_0_68"/>
          <p:cNvSpPr/>
          <p:nvPr/>
        </p:nvSpPr>
        <p:spPr>
          <a:xfrm>
            <a:off x="8406800" y="-215625"/>
            <a:ext cx="939000" cy="939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bc65ea31e2_0_68"/>
          <p:cNvSpPr/>
          <p:nvPr/>
        </p:nvSpPr>
        <p:spPr>
          <a:xfrm>
            <a:off x="8761686" y="-49311"/>
            <a:ext cx="939000" cy="939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bc65ea31e2_0_68"/>
          <p:cNvSpPr/>
          <p:nvPr/>
        </p:nvSpPr>
        <p:spPr>
          <a:xfrm>
            <a:off x="-560550" y="4607050"/>
            <a:ext cx="1105200" cy="1105200"/>
          </a:xfrm>
          <a:prstGeom prst="ellipse">
            <a:avLst/>
          </a:prstGeom>
          <a:solidFill>
            <a:srgbClr val="289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g1bc65ea31e2_0_68"/>
          <p:cNvPicPr preferRelativeResize="0"/>
          <p:nvPr/>
        </p:nvPicPr>
        <p:blipFill>
          <a:blip r:embed="rId6">
            <a:alphaModFix/>
          </a:blip>
          <a:stretch>
            <a:fillRect/>
          </a:stretch>
        </p:blipFill>
        <p:spPr>
          <a:xfrm>
            <a:off x="4661766" y="4849129"/>
            <a:ext cx="1190012" cy="191792"/>
          </a:xfrm>
          <a:prstGeom prst="rect">
            <a:avLst/>
          </a:prstGeom>
          <a:noFill/>
          <a:ln>
            <a:noFill/>
          </a:ln>
        </p:spPr>
      </p:pic>
      <p:sp>
        <p:nvSpPr>
          <p:cNvPr id="148" name="Google Shape;148;g1bc65ea31e2_0_68"/>
          <p:cNvSpPr txBox="1"/>
          <p:nvPr/>
        </p:nvSpPr>
        <p:spPr>
          <a:xfrm>
            <a:off x="2925375" y="4744925"/>
            <a:ext cx="15975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pt-PT" sz="2000" u="none" cap="none" strike="noStrike">
                <a:solidFill>
                  <a:srgbClr val="EF8600"/>
                </a:solidFill>
                <a:latin typeface="Corben"/>
                <a:ea typeface="Corben"/>
                <a:cs typeface="Corben"/>
                <a:sym typeface="Corben"/>
              </a:rPr>
              <a:t>BeanStalk</a:t>
            </a:r>
            <a:endParaRPr b="0" i="0" sz="2000" u="none" cap="none" strike="noStrike">
              <a:solidFill>
                <a:srgbClr val="EF8600"/>
              </a:solidFill>
              <a:latin typeface="Corben"/>
              <a:ea typeface="Corben"/>
              <a:cs typeface="Corben"/>
              <a:sym typeface="Corben"/>
            </a:endParaRPr>
          </a:p>
        </p:txBody>
      </p:sp>
      <p:cxnSp>
        <p:nvCxnSpPr>
          <p:cNvPr id="149" name="Google Shape;149;g1bc65ea31e2_0_68"/>
          <p:cNvCxnSpPr/>
          <p:nvPr/>
        </p:nvCxnSpPr>
        <p:spPr>
          <a:xfrm>
            <a:off x="4544720" y="4862341"/>
            <a:ext cx="0" cy="168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20000"/>
          </a:schemeClr>
        </a:solidFill>
      </p:bgPr>
    </p:bg>
    <p:spTree>
      <p:nvGrpSpPr>
        <p:cNvPr id="153" name="Shape 153"/>
        <p:cNvGrpSpPr/>
        <p:nvPr/>
      </p:nvGrpSpPr>
      <p:grpSpPr>
        <a:xfrm>
          <a:off x="0" y="0"/>
          <a:ext cx="0" cy="0"/>
          <a:chOff x="0" y="0"/>
          <a:chExt cx="0" cy="0"/>
        </a:xfrm>
      </p:grpSpPr>
      <p:sp>
        <p:nvSpPr>
          <p:cNvPr id="154" name="Google Shape;154;p10"/>
          <p:cNvSpPr txBox="1"/>
          <p:nvPr/>
        </p:nvSpPr>
        <p:spPr>
          <a:xfrm>
            <a:off x="2274323" y="179525"/>
            <a:ext cx="4416000" cy="384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pt-PT" sz="1900" u="none" cap="none" strike="noStrike">
                <a:solidFill>
                  <a:schemeClr val="dk1"/>
                </a:solidFill>
                <a:latin typeface="Open Sans"/>
                <a:ea typeface="Open Sans"/>
                <a:cs typeface="Open Sans"/>
                <a:sym typeface="Open Sans"/>
              </a:rPr>
              <a:t>Age Grouping</a:t>
            </a:r>
            <a:endParaRPr b="1" i="0" sz="700" u="none" cap="none" strike="noStrike">
              <a:solidFill>
                <a:srgbClr val="000000"/>
              </a:solidFill>
              <a:latin typeface="Open Sans"/>
              <a:ea typeface="Open Sans"/>
              <a:cs typeface="Open Sans"/>
              <a:sym typeface="Open Sans"/>
            </a:endParaRPr>
          </a:p>
        </p:txBody>
      </p:sp>
      <p:pic>
        <p:nvPicPr>
          <p:cNvPr id="155" name="Google Shape;155;p10"/>
          <p:cNvPicPr preferRelativeResize="0"/>
          <p:nvPr/>
        </p:nvPicPr>
        <p:blipFill rotWithShape="1">
          <a:blip r:embed="rId3">
            <a:alphaModFix/>
          </a:blip>
          <a:srcRect b="0" l="0" r="0" t="0"/>
          <a:stretch/>
        </p:blipFill>
        <p:spPr>
          <a:xfrm>
            <a:off x="703225" y="765677"/>
            <a:ext cx="7346351" cy="3721650"/>
          </a:xfrm>
          <a:prstGeom prst="rect">
            <a:avLst/>
          </a:prstGeom>
          <a:noFill/>
          <a:ln>
            <a:noFill/>
          </a:ln>
        </p:spPr>
      </p:pic>
      <p:pic>
        <p:nvPicPr>
          <p:cNvPr id="156" name="Google Shape;156;p10"/>
          <p:cNvPicPr preferRelativeResize="0"/>
          <p:nvPr/>
        </p:nvPicPr>
        <p:blipFill rotWithShape="1">
          <a:blip r:embed="rId4">
            <a:alphaModFix/>
          </a:blip>
          <a:srcRect b="0" l="0" r="0" t="0"/>
          <a:stretch/>
        </p:blipFill>
        <p:spPr>
          <a:xfrm>
            <a:off x="6690319" y="887975"/>
            <a:ext cx="1282699" cy="1117601"/>
          </a:xfrm>
          <a:prstGeom prst="rect">
            <a:avLst/>
          </a:prstGeom>
          <a:noFill/>
          <a:ln>
            <a:noFill/>
          </a:ln>
        </p:spPr>
      </p:pic>
      <p:sp>
        <p:nvSpPr>
          <p:cNvPr id="157" name="Google Shape;157;p10"/>
          <p:cNvSpPr/>
          <p:nvPr/>
        </p:nvSpPr>
        <p:spPr>
          <a:xfrm>
            <a:off x="8406800" y="-215625"/>
            <a:ext cx="939000" cy="939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
          <p:cNvSpPr/>
          <p:nvPr/>
        </p:nvSpPr>
        <p:spPr>
          <a:xfrm>
            <a:off x="8761686" y="-49311"/>
            <a:ext cx="939000" cy="939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
          <p:cNvSpPr/>
          <p:nvPr/>
        </p:nvSpPr>
        <p:spPr>
          <a:xfrm>
            <a:off x="-560550" y="4607050"/>
            <a:ext cx="1105200" cy="1105200"/>
          </a:xfrm>
          <a:prstGeom prst="ellipse">
            <a:avLst/>
          </a:prstGeom>
          <a:solidFill>
            <a:srgbClr val="289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10"/>
          <p:cNvPicPr preferRelativeResize="0"/>
          <p:nvPr/>
        </p:nvPicPr>
        <p:blipFill>
          <a:blip r:embed="rId5">
            <a:alphaModFix/>
          </a:blip>
          <a:stretch>
            <a:fillRect/>
          </a:stretch>
        </p:blipFill>
        <p:spPr>
          <a:xfrm>
            <a:off x="4755516" y="4847504"/>
            <a:ext cx="1190012" cy="191792"/>
          </a:xfrm>
          <a:prstGeom prst="rect">
            <a:avLst/>
          </a:prstGeom>
          <a:noFill/>
          <a:ln>
            <a:noFill/>
          </a:ln>
        </p:spPr>
      </p:pic>
      <p:sp>
        <p:nvSpPr>
          <p:cNvPr id="161" name="Google Shape;161;p10"/>
          <p:cNvSpPr txBox="1"/>
          <p:nvPr/>
        </p:nvSpPr>
        <p:spPr>
          <a:xfrm>
            <a:off x="3019125" y="4743300"/>
            <a:ext cx="15975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pt-PT" sz="2000" u="none" cap="none" strike="noStrike">
                <a:solidFill>
                  <a:srgbClr val="EF8600"/>
                </a:solidFill>
                <a:latin typeface="Corben"/>
                <a:ea typeface="Corben"/>
                <a:cs typeface="Corben"/>
                <a:sym typeface="Corben"/>
              </a:rPr>
              <a:t>BeanStalk</a:t>
            </a:r>
            <a:endParaRPr b="0" i="0" sz="2000" u="none" cap="none" strike="noStrike">
              <a:solidFill>
                <a:srgbClr val="EF8600"/>
              </a:solidFill>
              <a:latin typeface="Corben"/>
              <a:ea typeface="Corben"/>
              <a:cs typeface="Corben"/>
              <a:sym typeface="Corben"/>
            </a:endParaRPr>
          </a:p>
        </p:txBody>
      </p:sp>
      <p:cxnSp>
        <p:nvCxnSpPr>
          <p:cNvPr id="162" name="Google Shape;162;p10"/>
          <p:cNvCxnSpPr/>
          <p:nvPr/>
        </p:nvCxnSpPr>
        <p:spPr>
          <a:xfrm>
            <a:off x="4638470" y="4860716"/>
            <a:ext cx="0" cy="168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20000"/>
          </a:schemeClr>
        </a:solidFill>
      </p:bgPr>
    </p:bg>
    <p:spTree>
      <p:nvGrpSpPr>
        <p:cNvPr id="166" name="Shape 166"/>
        <p:cNvGrpSpPr/>
        <p:nvPr/>
      </p:nvGrpSpPr>
      <p:grpSpPr>
        <a:xfrm>
          <a:off x="0" y="0"/>
          <a:ext cx="0" cy="0"/>
          <a:chOff x="0" y="0"/>
          <a:chExt cx="0" cy="0"/>
        </a:xfrm>
      </p:grpSpPr>
      <p:sp>
        <p:nvSpPr>
          <p:cNvPr id="167" name="Google Shape;167;p24"/>
          <p:cNvSpPr txBox="1"/>
          <p:nvPr/>
        </p:nvSpPr>
        <p:spPr>
          <a:xfrm>
            <a:off x="1166543" y="448522"/>
            <a:ext cx="6810900" cy="354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pt-PT" sz="1700" u="none" cap="none" strike="noStrike">
                <a:solidFill>
                  <a:schemeClr val="dk1"/>
                </a:solidFill>
                <a:latin typeface="Open Sans"/>
                <a:ea typeface="Open Sans"/>
                <a:cs typeface="Open Sans"/>
                <a:sym typeface="Open Sans"/>
              </a:rPr>
              <a:t>Sample Display after Feature Engineering</a:t>
            </a:r>
            <a:endParaRPr b="1" i="0" sz="500" u="none" cap="none" strike="noStrike">
              <a:solidFill>
                <a:srgbClr val="000000"/>
              </a:solidFill>
              <a:latin typeface="Open Sans"/>
              <a:ea typeface="Open Sans"/>
              <a:cs typeface="Open Sans"/>
              <a:sym typeface="Open Sans"/>
            </a:endParaRPr>
          </a:p>
        </p:txBody>
      </p:sp>
      <p:pic>
        <p:nvPicPr>
          <p:cNvPr id="168" name="Google Shape;168;p24"/>
          <p:cNvPicPr preferRelativeResize="0"/>
          <p:nvPr/>
        </p:nvPicPr>
        <p:blipFill rotWithShape="1">
          <a:blip r:embed="rId3">
            <a:alphaModFix/>
          </a:blip>
          <a:srcRect b="0" l="0" r="0" t="0"/>
          <a:stretch/>
        </p:blipFill>
        <p:spPr>
          <a:xfrm>
            <a:off x="486775" y="862800"/>
            <a:ext cx="8170450" cy="3774400"/>
          </a:xfrm>
          <a:prstGeom prst="rect">
            <a:avLst/>
          </a:prstGeom>
          <a:noFill/>
          <a:ln>
            <a:noFill/>
          </a:ln>
        </p:spPr>
      </p:pic>
      <p:sp>
        <p:nvSpPr>
          <p:cNvPr id="169" name="Google Shape;169;p24"/>
          <p:cNvSpPr/>
          <p:nvPr/>
        </p:nvSpPr>
        <p:spPr>
          <a:xfrm>
            <a:off x="8406800" y="-215625"/>
            <a:ext cx="939000" cy="939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8761686" y="-49311"/>
            <a:ext cx="939000" cy="939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560550" y="4607050"/>
            <a:ext cx="1105200" cy="1105200"/>
          </a:xfrm>
          <a:prstGeom prst="ellipse">
            <a:avLst/>
          </a:prstGeom>
          <a:solidFill>
            <a:srgbClr val="289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p24"/>
          <p:cNvPicPr preferRelativeResize="0"/>
          <p:nvPr/>
        </p:nvPicPr>
        <p:blipFill>
          <a:blip r:embed="rId4">
            <a:alphaModFix/>
          </a:blip>
          <a:stretch>
            <a:fillRect/>
          </a:stretch>
        </p:blipFill>
        <p:spPr>
          <a:xfrm>
            <a:off x="4755516" y="4847504"/>
            <a:ext cx="1190012" cy="191792"/>
          </a:xfrm>
          <a:prstGeom prst="rect">
            <a:avLst/>
          </a:prstGeom>
          <a:noFill/>
          <a:ln>
            <a:noFill/>
          </a:ln>
        </p:spPr>
      </p:pic>
      <p:sp>
        <p:nvSpPr>
          <p:cNvPr id="173" name="Google Shape;173;p24"/>
          <p:cNvSpPr txBox="1"/>
          <p:nvPr/>
        </p:nvSpPr>
        <p:spPr>
          <a:xfrm>
            <a:off x="3019125" y="4743300"/>
            <a:ext cx="15975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pt-PT" sz="2000" u="none" cap="none" strike="noStrike">
                <a:solidFill>
                  <a:srgbClr val="EF8600"/>
                </a:solidFill>
                <a:latin typeface="Corben"/>
                <a:ea typeface="Corben"/>
                <a:cs typeface="Corben"/>
                <a:sym typeface="Corben"/>
              </a:rPr>
              <a:t>BeanStalk</a:t>
            </a:r>
            <a:endParaRPr b="0" i="0" sz="2000" u="none" cap="none" strike="noStrike">
              <a:solidFill>
                <a:srgbClr val="EF8600"/>
              </a:solidFill>
              <a:latin typeface="Corben"/>
              <a:ea typeface="Corben"/>
              <a:cs typeface="Corben"/>
              <a:sym typeface="Corben"/>
            </a:endParaRPr>
          </a:p>
        </p:txBody>
      </p:sp>
      <p:cxnSp>
        <p:nvCxnSpPr>
          <p:cNvPr id="174" name="Google Shape;174;p24"/>
          <p:cNvCxnSpPr/>
          <p:nvPr/>
        </p:nvCxnSpPr>
        <p:spPr>
          <a:xfrm>
            <a:off x="4638470" y="4860716"/>
            <a:ext cx="0" cy="168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coreProperties>
</file>