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82" r:id="rId6"/>
    <p:sldId id="283" r:id="rId7"/>
    <p:sldId id="284" r:id="rId8"/>
    <p:sldId id="286" r:id="rId9"/>
    <p:sldId id="266" r:id="rId10"/>
    <p:sldId id="285" r:id="rId11"/>
    <p:sldId id="26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4" autoAdjust="0"/>
    <p:restoredTop sz="82735" autoAdjust="0"/>
  </p:normalViewPr>
  <p:slideViewPr>
    <p:cSldViewPr snapToGrid="0" showGuides="1">
      <p:cViewPr varScale="1">
        <p:scale>
          <a:sx n="95" d="100"/>
          <a:sy n="95" d="100"/>
        </p:scale>
        <p:origin x="1278" y="96"/>
      </p:cViewPr>
      <p:guideLst>
        <p:guide orient="horz" pos="2160"/>
        <p:guide pos="3840"/>
        <p:guide orient="horz" pos="459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1F40-25F4-40E6-8997-669087E220CD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E9D39-B838-4966-9F85-0316DACF3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8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18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07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0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7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8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1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3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注册模块中需要填写信息包括家长的真实姓名，手机号码，常住地，孩子的真实姓名，性别，生日，与宝宝的关系，宝宝幼儿园的名称，登录密码等，班级圈模块里，家长可以查看幼儿园布置的亲子任务，幼儿园的通知，家长查看每周考勤请假的天数，观看班级之星，观看每日园所食谱，每日任务，周计划表，班级相册，幼儿作品，老师点评，看校园简介，教师风采，园所新闻等，上课老师可以在班级圈模块里上传宝宝每天在班级的表现照片，布置亲子任务，提供园所通知，统计考勤请假天数，点评宝宝们每天的表现情况，园长综合宝宝各方面的表现，具有发布班级之星的权限，在成长模块中，家长可以发布宝宝成长的日记，照片，完成的亲子任务，可以上传宝宝平时的照片，宝宝生病时，还可以完成喂药在线申请，发现模块里，家长可以关注一些有关孩子培养的公众号，观看推荐的一些文章，书籍和音乐、视频等， 园长在发现模块里具有上传文章、书籍、音乐和视频的权限，在消息模块，智慧树小秘书会发布一些宝宝培养的经典资料图书，节假日宝宝计划安排建议，安全注意事项，家长在宝宝教育过程中，可以互相留言讨论交流，园长还具有审核注册家长的权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0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注册模块中需要填写信息包括家长的真实姓名，手机号码，常住地，孩子的真实姓名，性别，生日，与宝宝的关系，宝宝幼儿园的名称，登录密码等，班级圈模块里，家长可以查看幼儿园布置的亲子任务，幼儿园的通知，家长查看每周考勤请假的天数，观看班级之星，观看每日园所食谱，每日任务，周计划表，班级相册，幼儿作品，老师点评，看校园简介，教师风采，园所新闻等，上课老师可以在班级圈模块里上传宝宝每天在班级的表现照片，布置亲子任务，提供园所通知，统计考勤请假天数，点评宝宝们每天的表现情况，园长综合宝宝各方面的表现，具有发布班级之星的权限，在成长模块中，家长可以发布宝宝成长的日记，照片，完成的亲子任务，可以上传宝宝平时的照片，宝宝生病时，还可以完成喂药在线申请，发现模块里，家长可以关注一些有关孩子培养的公众号，观看推荐的一些文章，书籍和音乐、视频等， 园长在发现模块里具有上传文章、书籍、音乐和视频的权限，在消息模块，智慧树小秘书会发布一些宝宝培养的经典资料图书，节假日宝宝计划安排建议，安全注意事项，家长在宝宝教育过程中，可以互相留言讨论交流，园长还具有审核注册家长的权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4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5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0816180" y="1247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33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410B-92B8-44A9-9C84-3437068220B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 83"/>
          <p:cNvSpPr/>
          <p:nvPr/>
        </p:nvSpPr>
        <p:spPr>
          <a:xfrm>
            <a:off x="1" y="0"/>
            <a:ext cx="12191998" cy="1790700"/>
          </a:xfrm>
          <a:custGeom>
            <a:avLst/>
            <a:gdLst>
              <a:gd name="connsiteX0" fmla="*/ 0 w 12191998"/>
              <a:gd name="connsiteY0" fmla="*/ 0 h 1790700"/>
              <a:gd name="connsiteX1" fmla="*/ 12191998 w 12191998"/>
              <a:gd name="connsiteY1" fmla="*/ 0 h 1790700"/>
              <a:gd name="connsiteX2" fmla="*/ 12191998 w 12191998"/>
              <a:gd name="connsiteY2" fmla="*/ 467886 h 1790700"/>
              <a:gd name="connsiteX3" fmla="*/ 11809073 w 12191998"/>
              <a:gd name="connsiteY3" fmla="*/ 644320 h 1790700"/>
              <a:gd name="connsiteX4" fmla="*/ 6095999 w 12191998"/>
              <a:gd name="connsiteY4" fmla="*/ 1790700 h 1790700"/>
              <a:gd name="connsiteX5" fmla="*/ 382925 w 12191998"/>
              <a:gd name="connsiteY5" fmla="*/ 644320 h 1790700"/>
              <a:gd name="connsiteX6" fmla="*/ 0 w 12191998"/>
              <a:gd name="connsiteY6" fmla="*/ 467886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1790700">
                <a:moveTo>
                  <a:pt x="0" y="0"/>
                </a:moveTo>
                <a:lnTo>
                  <a:pt x="12191998" y="0"/>
                </a:lnTo>
                <a:lnTo>
                  <a:pt x="12191998" y="467886"/>
                </a:lnTo>
                <a:lnTo>
                  <a:pt x="11809073" y="644320"/>
                </a:lnTo>
                <a:cubicBezTo>
                  <a:pt x="10143231" y="1371784"/>
                  <a:pt x="8187684" y="1790700"/>
                  <a:pt x="6095999" y="1790700"/>
                </a:cubicBezTo>
                <a:cubicBezTo>
                  <a:pt x="4004313" y="1790700"/>
                  <a:pt x="2048766" y="1371784"/>
                  <a:pt x="382925" y="644320"/>
                </a:cubicBezTo>
                <a:lnTo>
                  <a:pt x="0" y="46788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8213" y="2766106"/>
            <a:ext cx="6935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开题答辩</a:t>
            </a:r>
          </a:p>
        </p:txBody>
      </p:sp>
      <p:sp>
        <p:nvSpPr>
          <p:cNvPr id="5" name="椭圆 4"/>
          <p:cNvSpPr/>
          <p:nvPr/>
        </p:nvSpPr>
        <p:spPr>
          <a:xfrm>
            <a:off x="5231246" y="873570"/>
            <a:ext cx="1729509" cy="17295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0">
            <a:solidFill>
              <a:schemeClr val="bg1"/>
            </a:solidFill>
          </a:ln>
          <a:effectLst>
            <a:outerShdw blurRad="165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87" name="组合 86"/>
          <p:cNvGrpSpPr/>
          <p:nvPr/>
        </p:nvGrpSpPr>
        <p:grpSpPr>
          <a:xfrm>
            <a:off x="2698065" y="4089545"/>
            <a:ext cx="6865722" cy="461665"/>
            <a:chOff x="2971006" y="4113199"/>
            <a:chExt cx="6249988" cy="338554"/>
          </a:xfrm>
        </p:grpSpPr>
        <p:sp>
          <p:nvSpPr>
            <p:cNvPr id="85" name="圆角矩形 84"/>
            <p:cNvSpPr/>
            <p:nvPr/>
          </p:nvSpPr>
          <p:spPr>
            <a:xfrm>
              <a:off x="2971006" y="4113199"/>
              <a:ext cx="6249988" cy="33855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989262" y="4142479"/>
              <a:ext cx="6213475" cy="180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计算机与信息工程学院</a:t>
              </a:r>
            </a:p>
          </p:txBody>
        </p:sp>
      </p:grpSp>
      <p:sp>
        <p:nvSpPr>
          <p:cNvPr id="82" name="KSO_Shape"/>
          <p:cNvSpPr>
            <a:spLocks/>
          </p:cNvSpPr>
          <p:nvPr/>
        </p:nvSpPr>
        <p:spPr bwMode="auto">
          <a:xfrm>
            <a:off x="5365725" y="1307951"/>
            <a:ext cx="1460552" cy="88869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7191E46-B3EA-4BE4-9767-64C6F2DA0351}"/>
              </a:ext>
            </a:extLst>
          </p:cNvPr>
          <p:cNvGrpSpPr/>
          <p:nvPr/>
        </p:nvGrpSpPr>
        <p:grpSpPr>
          <a:xfrm>
            <a:off x="2115594" y="5224081"/>
            <a:ext cx="7683720" cy="471054"/>
            <a:chOff x="2115594" y="5224081"/>
            <a:chExt cx="7683720" cy="47105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CF88FA8-9F9E-41F0-870B-27B34105C1D6}"/>
                </a:ext>
              </a:extLst>
            </p:cNvPr>
            <p:cNvSpPr txBox="1"/>
            <p:nvPr/>
          </p:nvSpPr>
          <p:spPr>
            <a:xfrm>
              <a:off x="2115594" y="5233470"/>
              <a:ext cx="2990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班级：网络工程</a:t>
              </a:r>
              <a:r>
                <a:rPr lang="en-US" altLang="zh-CN" sz="2400" dirty="0"/>
                <a:t>151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928B938-8C88-4A8B-A45D-531B252376E7}"/>
                </a:ext>
              </a:extLst>
            </p:cNvPr>
            <p:cNvSpPr txBox="1"/>
            <p:nvPr/>
          </p:nvSpPr>
          <p:spPr>
            <a:xfrm>
              <a:off x="5237206" y="52283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导师：王杨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5A7AA15-37CC-4AEE-8338-FF4430C18E7F}"/>
                </a:ext>
              </a:extLst>
            </p:cNvPr>
            <p:cNvSpPr txBox="1"/>
            <p:nvPr/>
          </p:nvSpPr>
          <p:spPr>
            <a:xfrm>
              <a:off x="8075765" y="522408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学生：陈蕾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1" grpId="0"/>
      <p:bldP spid="8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5095663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2371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1EDDC5-209B-41FB-87FC-D7BC1E703ACC}"/>
              </a:ext>
            </a:extLst>
          </p:cNvPr>
          <p:cNvSpPr/>
          <p:nvPr/>
        </p:nvSpPr>
        <p:spPr>
          <a:xfrm>
            <a:off x="1794553" y="1338584"/>
            <a:ext cx="873645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[1]</a:t>
            </a:r>
            <a:r>
              <a:rPr lang="zh-CN" altLang="en-US" sz="1600" dirty="0"/>
              <a:t>张文哲</a:t>
            </a:r>
            <a:r>
              <a:rPr lang="en-US" altLang="zh-CN" sz="1600" dirty="0"/>
              <a:t>.</a:t>
            </a:r>
            <a:r>
              <a:rPr lang="zh-CN" altLang="en-US" sz="1600" dirty="0"/>
              <a:t>基于安卓系统的教学管理平台开发</a:t>
            </a:r>
            <a:r>
              <a:rPr lang="en-US" altLang="zh-CN" sz="1600" dirty="0"/>
              <a:t>[J].</a:t>
            </a:r>
            <a:r>
              <a:rPr lang="zh-CN" altLang="en-US" sz="1600" dirty="0"/>
              <a:t>江苏科技信息</a:t>
            </a:r>
            <a:r>
              <a:rPr lang="en-US" altLang="zh-CN" sz="1600" dirty="0"/>
              <a:t>,2018(34):50-52.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[2]</a:t>
            </a:r>
            <a:r>
              <a:rPr lang="zh-CN" altLang="en-US" sz="1600" dirty="0"/>
              <a:t>杨春燕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的幼教管理系统的研究与实现</a:t>
            </a:r>
            <a:r>
              <a:rPr lang="en-US" altLang="zh-CN" sz="1600" dirty="0"/>
              <a:t>[D].</a:t>
            </a:r>
            <a:r>
              <a:rPr lang="zh-CN" altLang="en-US" sz="1600" dirty="0"/>
              <a:t>山东大学</a:t>
            </a:r>
            <a:r>
              <a:rPr lang="en-US" altLang="zh-CN" sz="1600" dirty="0"/>
              <a:t>,2016.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[3]</a:t>
            </a:r>
            <a:r>
              <a:rPr lang="zh-CN" altLang="en-US" sz="1600" dirty="0"/>
              <a:t>赖建评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的家校通系统设计与实现</a:t>
            </a:r>
            <a:r>
              <a:rPr lang="en-US" altLang="zh-CN" sz="1600" dirty="0"/>
              <a:t>[D].</a:t>
            </a:r>
            <a:r>
              <a:rPr lang="zh-CN" altLang="en-US" sz="1600" dirty="0"/>
              <a:t>华南理工大学</a:t>
            </a:r>
            <a:r>
              <a:rPr lang="en-US" altLang="zh-CN" sz="1600" dirty="0"/>
              <a:t>,2017.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[4]</a:t>
            </a:r>
            <a:r>
              <a:rPr lang="zh-CN" altLang="en-US" sz="1600" dirty="0"/>
              <a:t>姚辉茹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平台的家校共育</a:t>
            </a:r>
            <a:r>
              <a:rPr lang="en-US" altLang="zh-CN" sz="1600" dirty="0"/>
              <a:t>APP</a:t>
            </a:r>
            <a:r>
              <a:rPr lang="zh-CN" altLang="en-US" sz="1600" dirty="0"/>
              <a:t>软件的设计与实现</a:t>
            </a:r>
            <a:r>
              <a:rPr lang="en-US" altLang="zh-CN" sz="1600" dirty="0"/>
              <a:t>[D].</a:t>
            </a:r>
            <a:r>
              <a:rPr lang="zh-CN" altLang="en-US" sz="1600" dirty="0"/>
              <a:t>北京邮电大学</a:t>
            </a:r>
            <a:r>
              <a:rPr lang="en-US" altLang="zh-CN" sz="1600" dirty="0"/>
              <a:t>,2017.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[5]</a:t>
            </a:r>
            <a:r>
              <a:rPr lang="zh-CN" altLang="en-US" sz="1600" dirty="0"/>
              <a:t>吴佳兴</a:t>
            </a:r>
            <a:r>
              <a:rPr lang="en-US" altLang="zh-CN" sz="1600" dirty="0"/>
              <a:t>.</a:t>
            </a:r>
            <a:r>
              <a:rPr lang="zh-CN" altLang="en-US" sz="1600" dirty="0"/>
              <a:t>基于安卓平台的家校合作移动端的设计与实现</a:t>
            </a:r>
            <a:r>
              <a:rPr lang="en-US" altLang="zh-CN" sz="1600" dirty="0"/>
              <a:t>[D].</a:t>
            </a:r>
            <a:r>
              <a:rPr lang="zh-CN" altLang="en-US" sz="1600" dirty="0"/>
              <a:t>沈阳师范大学</a:t>
            </a:r>
            <a:r>
              <a:rPr lang="en-US" altLang="zh-CN" sz="1600" dirty="0"/>
              <a:t>,2017.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[6]</a:t>
            </a:r>
            <a:r>
              <a:rPr lang="zh-CN" altLang="en-US" sz="1600" dirty="0"/>
              <a:t>周瑶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的亲子社交分享平台的设计与实现</a:t>
            </a:r>
            <a:r>
              <a:rPr lang="en-US" altLang="zh-CN" sz="1600" dirty="0"/>
              <a:t>[D].</a:t>
            </a:r>
            <a:r>
              <a:rPr lang="zh-CN" altLang="en-US" sz="1600" dirty="0"/>
              <a:t>宁波大学</a:t>
            </a:r>
            <a:r>
              <a:rPr lang="en-US" altLang="zh-CN" sz="1600" dirty="0"/>
              <a:t>,2017.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[7]</a:t>
            </a:r>
            <a:r>
              <a:rPr lang="zh-CN" altLang="en-US" sz="1600" dirty="0"/>
              <a:t>潘庆红</a:t>
            </a:r>
            <a:r>
              <a:rPr lang="en-US" altLang="zh-CN" sz="1600" dirty="0"/>
              <a:t>,</a:t>
            </a:r>
            <a:r>
              <a:rPr lang="zh-CN" altLang="en-US" sz="1600" dirty="0"/>
              <a:t>黎明</a:t>
            </a:r>
            <a:r>
              <a:rPr lang="en-US" altLang="zh-CN" sz="1600" dirty="0"/>
              <a:t>,</a:t>
            </a:r>
            <a:r>
              <a:rPr lang="zh-CN" altLang="en-US" sz="1600" dirty="0"/>
              <a:t>宁金伟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的“家校通”</a:t>
            </a:r>
            <a:r>
              <a:rPr lang="en-US" altLang="zh-CN" sz="1600" dirty="0"/>
              <a:t>APP</a:t>
            </a:r>
            <a:r>
              <a:rPr lang="zh-CN" altLang="en-US" sz="1600" dirty="0"/>
              <a:t>设计与实现</a:t>
            </a:r>
            <a:r>
              <a:rPr lang="en-US" altLang="zh-CN" sz="1600" dirty="0"/>
              <a:t>[J].</a:t>
            </a:r>
            <a:r>
              <a:rPr lang="zh-CN" altLang="en-US" sz="1600" dirty="0"/>
              <a:t>湖南科技学院学报</a:t>
            </a:r>
            <a:r>
              <a:rPr lang="en-US" altLang="zh-CN" sz="1600" dirty="0"/>
              <a:t>,2018,39(10):85-88.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[8]</a:t>
            </a:r>
            <a:r>
              <a:rPr lang="zh-CN" altLang="en-US" sz="1600" dirty="0"/>
              <a:t>王红伟</a:t>
            </a:r>
            <a:r>
              <a:rPr lang="en-US" altLang="zh-CN" sz="1600" dirty="0"/>
              <a:t>,</a:t>
            </a:r>
            <a:r>
              <a:rPr lang="zh-CN" altLang="en-US" sz="1600" dirty="0"/>
              <a:t>吴坤芳</a:t>
            </a:r>
            <a:r>
              <a:rPr lang="en-US" altLang="zh-CN" sz="1600" dirty="0"/>
              <a:t>.Android</a:t>
            </a:r>
            <a:r>
              <a:rPr lang="zh-CN" altLang="en-US" sz="1600" dirty="0"/>
              <a:t>手机</a:t>
            </a:r>
            <a:r>
              <a:rPr lang="en-US" altLang="zh-CN" sz="1600" dirty="0"/>
              <a:t>App</a:t>
            </a:r>
            <a:r>
              <a:rPr lang="zh-CN" altLang="en-US" sz="1600" dirty="0"/>
              <a:t>程序中</a:t>
            </a:r>
            <a:r>
              <a:rPr lang="en-US" altLang="zh-CN" sz="1600" dirty="0"/>
              <a:t>SQLite</a:t>
            </a:r>
            <a:r>
              <a:rPr lang="zh-CN" altLang="en-US" sz="1600" dirty="0"/>
              <a:t>数据存储应用</a:t>
            </a:r>
            <a:r>
              <a:rPr lang="en-US" altLang="zh-CN" sz="1600" dirty="0"/>
              <a:t>[J].</a:t>
            </a:r>
            <a:r>
              <a:rPr lang="zh-CN" altLang="en-US" sz="1600" dirty="0"/>
              <a:t>漯河职业技术学院学报</a:t>
            </a:r>
            <a:r>
              <a:rPr lang="en-US" altLang="zh-CN" sz="1600" dirty="0"/>
              <a:t>,2018,17(05):30-32.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[9]</a:t>
            </a:r>
            <a:r>
              <a:rPr lang="zh-CN" altLang="en-US" sz="1600" dirty="0"/>
              <a:t>饶爽春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智能手机的中职家校互动平台设计与实现</a:t>
            </a:r>
            <a:r>
              <a:rPr lang="en-US" altLang="zh-CN" sz="1600" dirty="0"/>
              <a:t>[D].</a:t>
            </a:r>
            <a:r>
              <a:rPr lang="zh-CN" altLang="en-US" sz="1600" dirty="0"/>
              <a:t>电子科技大学</a:t>
            </a:r>
            <a:r>
              <a:rPr lang="en-US" altLang="zh-CN" sz="1600" dirty="0"/>
              <a:t>,2017.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[10]</a:t>
            </a:r>
            <a:r>
              <a:rPr lang="zh-CN" altLang="en-US" sz="1600" dirty="0"/>
              <a:t>吴佳兴</a:t>
            </a:r>
            <a:r>
              <a:rPr lang="en-US" altLang="zh-CN" sz="1600" dirty="0"/>
              <a:t>,</a:t>
            </a:r>
            <a:r>
              <a:rPr lang="zh-CN" altLang="en-US" sz="1600" dirty="0"/>
              <a:t>周传生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平台的开发架构设计</a:t>
            </a:r>
            <a:r>
              <a:rPr lang="en-US" altLang="zh-CN" sz="1600" dirty="0"/>
              <a:t>——</a:t>
            </a:r>
            <a:r>
              <a:rPr lang="zh-CN" altLang="en-US" sz="1600" dirty="0"/>
              <a:t>以家校通移动端为例</a:t>
            </a:r>
            <a:r>
              <a:rPr lang="en-US" altLang="zh-CN" sz="1600" dirty="0"/>
              <a:t>[J].</a:t>
            </a:r>
            <a:r>
              <a:rPr lang="zh-CN" altLang="en-US" sz="1600" dirty="0"/>
              <a:t>沈阳师范大学学报</a:t>
            </a:r>
            <a:r>
              <a:rPr lang="en-US" altLang="zh-CN" sz="1600" dirty="0"/>
              <a:t>(</a:t>
            </a:r>
            <a:r>
              <a:rPr lang="zh-CN" altLang="en-US" sz="1600" dirty="0"/>
              <a:t>自然科学版</a:t>
            </a:r>
            <a:r>
              <a:rPr lang="en-US" altLang="zh-CN" sz="1600" dirty="0"/>
              <a:t>),2016,34(03):359-362.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[11]</a:t>
            </a:r>
            <a:r>
              <a:rPr lang="zh-CN" altLang="en-US" sz="1600" dirty="0"/>
              <a:t>李家科</a:t>
            </a:r>
            <a:r>
              <a:rPr lang="en-US" altLang="zh-CN" sz="1600" dirty="0"/>
              <a:t>.Android</a:t>
            </a:r>
            <a:r>
              <a:rPr lang="zh-CN" altLang="en-US" sz="1600" dirty="0"/>
              <a:t>系统分析与开发</a:t>
            </a:r>
            <a:r>
              <a:rPr lang="en-US" altLang="zh-CN" sz="1600" dirty="0"/>
              <a:t>[D].</a:t>
            </a:r>
            <a:r>
              <a:rPr lang="zh-CN" altLang="en-US" sz="1600" dirty="0"/>
              <a:t>兰州交通大学</a:t>
            </a:r>
            <a:r>
              <a:rPr lang="en-US" altLang="zh-CN" sz="1600" dirty="0"/>
              <a:t>,2014.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[12]</a:t>
            </a:r>
            <a:r>
              <a:rPr lang="zh-CN" altLang="en-US" sz="1600" dirty="0"/>
              <a:t>祁洋</a:t>
            </a:r>
            <a:r>
              <a:rPr lang="en-US" altLang="zh-CN" sz="1600" dirty="0"/>
              <a:t>,</a:t>
            </a:r>
            <a:r>
              <a:rPr lang="zh-CN" altLang="en-US" sz="1600" dirty="0"/>
              <a:t>曹红根</a:t>
            </a:r>
            <a:r>
              <a:rPr lang="en-US" altLang="zh-CN" sz="1600" dirty="0"/>
              <a:t>,</a:t>
            </a:r>
            <a:r>
              <a:rPr lang="zh-CN" altLang="en-US" sz="1600" dirty="0"/>
              <a:t>朱长水</a:t>
            </a:r>
            <a:r>
              <a:rPr lang="en-US" altLang="zh-CN" sz="1600" dirty="0"/>
              <a:t>,</a:t>
            </a:r>
            <a:r>
              <a:rPr lang="zh-CN" altLang="en-US" sz="1600" dirty="0"/>
              <a:t>陈佳鑫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平台家校通的设计与实现</a:t>
            </a:r>
            <a:r>
              <a:rPr lang="en-US" altLang="zh-CN" sz="1600" dirty="0"/>
              <a:t>[J].</a:t>
            </a:r>
            <a:r>
              <a:rPr lang="zh-CN" altLang="en-US" sz="1600" dirty="0"/>
              <a:t>软件工程</a:t>
            </a:r>
            <a:r>
              <a:rPr lang="en-US" altLang="zh-CN" sz="1600" dirty="0"/>
              <a:t>,2016,19(04):33-35.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/>
              <a:t>[13]</a:t>
            </a:r>
            <a:r>
              <a:rPr lang="zh-CN" altLang="en-US" sz="1600" dirty="0"/>
              <a:t>辛红</a:t>
            </a:r>
            <a:r>
              <a:rPr lang="en-US" altLang="zh-CN" sz="1600" dirty="0"/>
              <a:t>.</a:t>
            </a:r>
            <a:r>
              <a:rPr lang="zh-CN" altLang="en-US" sz="1600" dirty="0"/>
              <a:t>基于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平台的家校通管理系统</a:t>
            </a:r>
            <a:r>
              <a:rPr lang="en-US" altLang="zh-CN" sz="1600" dirty="0"/>
              <a:t>[D].</a:t>
            </a:r>
            <a:r>
              <a:rPr lang="zh-CN" altLang="en-US" sz="1600" dirty="0"/>
              <a:t>吉林大学</a:t>
            </a:r>
            <a:r>
              <a:rPr lang="en-US" altLang="zh-CN" sz="1600" dirty="0"/>
              <a:t>,2015.</a:t>
            </a:r>
          </a:p>
        </p:txBody>
      </p:sp>
    </p:spTree>
    <p:extLst>
      <p:ext uri="{BB962C8B-B14F-4D97-AF65-F5344CB8AC3E}">
        <p14:creationId xmlns:p14="http://schemas.microsoft.com/office/powerpoint/2010/main" val="24834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28213" y="2766106"/>
            <a:ext cx="6935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谢谢指导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932362" y="4906509"/>
            <a:ext cx="1567268" cy="316214"/>
            <a:chOff x="4474782" y="5065103"/>
            <a:chExt cx="1567268" cy="316214"/>
          </a:xfrm>
        </p:grpSpPr>
        <p:sp>
          <p:nvSpPr>
            <p:cNvPr id="15" name="圆角矩形 14"/>
            <p:cNvSpPr/>
            <p:nvPr/>
          </p:nvSpPr>
          <p:spPr>
            <a:xfrm>
              <a:off x="4474782" y="5065103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64213" y="5067118"/>
              <a:ext cx="138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</a:rPr>
                <a:t>答辩人：陈蕾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57975" y="4906844"/>
            <a:ext cx="1567268" cy="316214"/>
            <a:chOff x="6696860" y="5065438"/>
            <a:chExt cx="1567268" cy="316214"/>
          </a:xfrm>
        </p:grpSpPr>
        <p:sp>
          <p:nvSpPr>
            <p:cNvPr id="16" name="圆角矩形 15"/>
            <p:cNvSpPr/>
            <p:nvPr/>
          </p:nvSpPr>
          <p:spPr>
            <a:xfrm>
              <a:off x="6696860" y="5065438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734960" y="5067453"/>
              <a:ext cx="1491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</a:rPr>
                <a:t>导师：王杨</a:t>
              </a:r>
            </a:p>
          </p:txBody>
        </p:sp>
      </p:grpSp>
      <p:sp>
        <p:nvSpPr>
          <p:cNvPr id="83" name="任意多边形 82"/>
          <p:cNvSpPr/>
          <p:nvPr/>
        </p:nvSpPr>
        <p:spPr>
          <a:xfrm>
            <a:off x="1" y="0"/>
            <a:ext cx="12191998" cy="1790700"/>
          </a:xfrm>
          <a:custGeom>
            <a:avLst/>
            <a:gdLst>
              <a:gd name="connsiteX0" fmla="*/ 0 w 12191998"/>
              <a:gd name="connsiteY0" fmla="*/ 0 h 1790700"/>
              <a:gd name="connsiteX1" fmla="*/ 12191998 w 12191998"/>
              <a:gd name="connsiteY1" fmla="*/ 0 h 1790700"/>
              <a:gd name="connsiteX2" fmla="*/ 12191998 w 12191998"/>
              <a:gd name="connsiteY2" fmla="*/ 467886 h 1790700"/>
              <a:gd name="connsiteX3" fmla="*/ 11809073 w 12191998"/>
              <a:gd name="connsiteY3" fmla="*/ 644320 h 1790700"/>
              <a:gd name="connsiteX4" fmla="*/ 6095999 w 12191998"/>
              <a:gd name="connsiteY4" fmla="*/ 1790700 h 1790700"/>
              <a:gd name="connsiteX5" fmla="*/ 382925 w 12191998"/>
              <a:gd name="connsiteY5" fmla="*/ 644320 h 1790700"/>
              <a:gd name="connsiteX6" fmla="*/ 0 w 12191998"/>
              <a:gd name="connsiteY6" fmla="*/ 467886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1790700">
                <a:moveTo>
                  <a:pt x="0" y="0"/>
                </a:moveTo>
                <a:lnTo>
                  <a:pt x="12191998" y="0"/>
                </a:lnTo>
                <a:lnTo>
                  <a:pt x="12191998" y="467886"/>
                </a:lnTo>
                <a:lnTo>
                  <a:pt x="11809073" y="644320"/>
                </a:lnTo>
                <a:cubicBezTo>
                  <a:pt x="10143231" y="1371784"/>
                  <a:pt x="8187684" y="1790700"/>
                  <a:pt x="6095999" y="1790700"/>
                </a:cubicBezTo>
                <a:cubicBezTo>
                  <a:pt x="4004313" y="1790700"/>
                  <a:pt x="2048766" y="1371784"/>
                  <a:pt x="382925" y="644320"/>
                </a:cubicBezTo>
                <a:lnTo>
                  <a:pt x="0" y="46788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B70EF69-C8BA-4D4E-8F17-919DABE2821D}"/>
              </a:ext>
            </a:extLst>
          </p:cNvPr>
          <p:cNvGrpSpPr/>
          <p:nvPr/>
        </p:nvGrpSpPr>
        <p:grpSpPr>
          <a:xfrm>
            <a:off x="2698065" y="4089545"/>
            <a:ext cx="6865722" cy="461665"/>
            <a:chOff x="2971006" y="4113199"/>
            <a:chExt cx="6249988" cy="338554"/>
          </a:xfrm>
        </p:grpSpPr>
        <p:sp>
          <p:nvSpPr>
            <p:cNvPr id="90" name="圆角矩形 84">
              <a:extLst>
                <a:ext uri="{FF2B5EF4-FFF2-40B4-BE49-F238E27FC236}">
                  <a16:creationId xmlns:a16="http://schemas.microsoft.com/office/drawing/2014/main" id="{8B3B06BC-D4A8-43F4-9F6F-E27E2EAA9343}"/>
                </a:ext>
              </a:extLst>
            </p:cNvPr>
            <p:cNvSpPr/>
            <p:nvPr/>
          </p:nvSpPr>
          <p:spPr>
            <a:xfrm>
              <a:off x="2971006" y="4113199"/>
              <a:ext cx="6249988" cy="33855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92CDA14-3CA6-48BF-8561-06C37184AF9B}"/>
                </a:ext>
              </a:extLst>
            </p:cNvPr>
            <p:cNvSpPr txBox="1"/>
            <p:nvPr/>
          </p:nvSpPr>
          <p:spPr>
            <a:xfrm>
              <a:off x="2989262" y="4142479"/>
              <a:ext cx="6213475" cy="180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计算机与信息工程学院</a:t>
              </a:r>
            </a:p>
          </p:txBody>
        </p:sp>
      </p:grpSp>
      <p:sp>
        <p:nvSpPr>
          <p:cNvPr id="95" name="椭圆 94">
            <a:extLst>
              <a:ext uri="{FF2B5EF4-FFF2-40B4-BE49-F238E27FC236}">
                <a16:creationId xmlns:a16="http://schemas.microsoft.com/office/drawing/2014/main" id="{F3FA45B7-9D58-49B5-9706-4FD3441B2595}"/>
              </a:ext>
            </a:extLst>
          </p:cNvPr>
          <p:cNvSpPr/>
          <p:nvPr/>
        </p:nvSpPr>
        <p:spPr>
          <a:xfrm>
            <a:off x="5231246" y="873570"/>
            <a:ext cx="1729509" cy="17295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0">
            <a:solidFill>
              <a:schemeClr val="bg1"/>
            </a:solidFill>
          </a:ln>
          <a:effectLst>
            <a:outerShdw blurRad="165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6" name="KSO_Shape">
            <a:extLst>
              <a:ext uri="{FF2B5EF4-FFF2-40B4-BE49-F238E27FC236}">
                <a16:creationId xmlns:a16="http://schemas.microsoft.com/office/drawing/2014/main" id="{555C557F-8969-42BD-AE84-5E2D13E126FC}"/>
              </a:ext>
            </a:extLst>
          </p:cNvPr>
          <p:cNvSpPr>
            <a:spLocks/>
          </p:cNvSpPr>
          <p:nvPr/>
        </p:nvSpPr>
        <p:spPr bwMode="auto">
          <a:xfrm>
            <a:off x="5365725" y="1307951"/>
            <a:ext cx="1460552" cy="88869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3" grpId="0" animBg="1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97" y="0"/>
            <a:ext cx="1248940" cy="6858000"/>
            <a:chOff x="-397" y="0"/>
            <a:chExt cx="1248940" cy="6858000"/>
          </a:xfrm>
          <a:solidFill>
            <a:schemeClr val="accent4">
              <a:lumMod val="75000"/>
            </a:schemeClr>
          </a:solidFill>
        </p:grpSpPr>
        <p:sp>
          <p:nvSpPr>
            <p:cNvPr id="48" name="任意多边形 47"/>
            <p:cNvSpPr/>
            <p:nvPr/>
          </p:nvSpPr>
          <p:spPr>
            <a:xfrm>
              <a:off x="0" y="0"/>
              <a:ext cx="1248543" cy="6858000"/>
            </a:xfrm>
            <a:custGeom>
              <a:avLst/>
              <a:gdLst>
                <a:gd name="connsiteX0" fmla="*/ 0 w 1530942"/>
                <a:gd name="connsiteY0" fmla="*/ 0 h 6858000"/>
                <a:gd name="connsiteX1" fmla="*/ 1039003 w 1530942"/>
                <a:gd name="connsiteY1" fmla="*/ 0 h 6858000"/>
                <a:gd name="connsiteX2" fmla="*/ 1113780 w 1530942"/>
                <a:gd name="connsiteY2" fmla="*/ 250873 h 6858000"/>
                <a:gd name="connsiteX3" fmla="*/ 1530942 w 1530942"/>
                <a:gd name="connsiteY3" fmla="*/ 3429000 h 6858000"/>
                <a:gd name="connsiteX4" fmla="*/ 1113780 w 1530942"/>
                <a:gd name="connsiteY4" fmla="*/ 6607127 h 6858000"/>
                <a:gd name="connsiteX5" fmla="*/ 1039003 w 1530942"/>
                <a:gd name="connsiteY5" fmla="*/ 6858000 h 6858000"/>
                <a:gd name="connsiteX6" fmla="*/ 0 w 1530942"/>
                <a:gd name="connsiteY6" fmla="*/ 6858000 h 6858000"/>
                <a:gd name="connsiteX7" fmla="*/ 0 w 153094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0942" h="6858000">
                  <a:moveTo>
                    <a:pt x="0" y="0"/>
                  </a:moveTo>
                  <a:lnTo>
                    <a:pt x="1039003" y="0"/>
                  </a:lnTo>
                  <a:lnTo>
                    <a:pt x="1113780" y="250873"/>
                  </a:lnTo>
                  <a:cubicBezTo>
                    <a:pt x="1379823" y="1195613"/>
                    <a:pt x="1530942" y="2278263"/>
                    <a:pt x="1530942" y="3429000"/>
                  </a:cubicBezTo>
                  <a:cubicBezTo>
                    <a:pt x="1530942" y="4579737"/>
                    <a:pt x="1379823" y="5662387"/>
                    <a:pt x="1113780" y="6607127"/>
                  </a:cubicBezTo>
                  <a:lnTo>
                    <a:pt x="103900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-397" y="1195679"/>
              <a:ext cx="1015663" cy="4466642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5400" b="1" dirty="0">
                  <a:solidFill>
                    <a:schemeClr val="bg1">
                      <a:alpha val="10000"/>
                    </a:schemeClr>
                  </a:solidFill>
                </a:rPr>
                <a:t>CONTENTS</a:t>
              </a:r>
              <a:endParaRPr lang="zh-CN" altLang="en-US" sz="540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037943" y="1195679"/>
            <a:ext cx="116114" cy="4639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709749" y="-1386252"/>
            <a:ext cx="2772501" cy="277250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0">
            <a:solidFill>
              <a:schemeClr val="bg1"/>
            </a:solidFill>
          </a:ln>
          <a:effectLst>
            <a:outerShdw blurRad="165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5314950" y="826348"/>
            <a:ext cx="15621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8890" y="4026"/>
            <a:ext cx="2914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733648" y="1802287"/>
            <a:ext cx="720670" cy="642272"/>
            <a:chOff x="4438248" y="1649887"/>
            <a:chExt cx="720670" cy="642272"/>
          </a:xfrm>
        </p:grpSpPr>
        <p:sp>
          <p:nvSpPr>
            <p:cNvPr id="9" name="椭圆 8"/>
            <p:cNvSpPr/>
            <p:nvPr/>
          </p:nvSpPr>
          <p:spPr>
            <a:xfrm>
              <a:off x="4460144" y="1649887"/>
              <a:ext cx="673167" cy="64227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38248" y="1739863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33648" y="2767510"/>
            <a:ext cx="720670" cy="642272"/>
            <a:chOff x="4438248" y="2615110"/>
            <a:chExt cx="720670" cy="642272"/>
          </a:xfrm>
        </p:grpSpPr>
        <p:sp>
          <p:nvSpPr>
            <p:cNvPr id="12" name="椭圆 11"/>
            <p:cNvSpPr/>
            <p:nvPr/>
          </p:nvSpPr>
          <p:spPr>
            <a:xfrm>
              <a:off x="4460144" y="2615110"/>
              <a:ext cx="673167" cy="64227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38248" y="2709794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33648" y="3732733"/>
            <a:ext cx="720670" cy="642272"/>
            <a:chOff x="4438248" y="3580333"/>
            <a:chExt cx="720670" cy="642272"/>
          </a:xfrm>
        </p:grpSpPr>
        <p:sp>
          <p:nvSpPr>
            <p:cNvPr id="15" name="椭圆 14"/>
            <p:cNvSpPr/>
            <p:nvPr/>
          </p:nvSpPr>
          <p:spPr>
            <a:xfrm>
              <a:off x="4460144" y="3580333"/>
              <a:ext cx="673167" cy="64227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38248" y="367608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33648" y="4697956"/>
            <a:ext cx="720670" cy="642272"/>
            <a:chOff x="4438248" y="4545556"/>
            <a:chExt cx="720670" cy="642272"/>
          </a:xfrm>
        </p:grpSpPr>
        <p:sp>
          <p:nvSpPr>
            <p:cNvPr id="18" name="椭圆 17"/>
            <p:cNvSpPr/>
            <p:nvPr/>
          </p:nvSpPr>
          <p:spPr>
            <a:xfrm>
              <a:off x="4460144" y="4545556"/>
              <a:ext cx="673167" cy="64227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38248" y="4643226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33648" y="5663179"/>
            <a:ext cx="720670" cy="642272"/>
            <a:chOff x="4438248" y="5510779"/>
            <a:chExt cx="720670" cy="642272"/>
          </a:xfrm>
        </p:grpSpPr>
        <p:sp>
          <p:nvSpPr>
            <p:cNvPr id="21" name="椭圆 20"/>
            <p:cNvSpPr/>
            <p:nvPr/>
          </p:nvSpPr>
          <p:spPr>
            <a:xfrm>
              <a:off x="4460144" y="5510779"/>
              <a:ext cx="673167" cy="64227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38248" y="5608449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751836" y="1812888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选题背景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14236" y="2740338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系统特点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751836" y="3749110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系统框架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14236" y="4678151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系统架构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51836" y="5674107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28" name="矩形 27"/>
          <p:cNvSpPr/>
          <p:nvPr/>
        </p:nvSpPr>
        <p:spPr>
          <a:xfrm>
            <a:off x="3075571" y="2239384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</p:txBody>
      </p:sp>
      <p:sp>
        <p:nvSpPr>
          <p:cNvPr id="29" name="矩形 28"/>
          <p:cNvSpPr/>
          <p:nvPr/>
        </p:nvSpPr>
        <p:spPr>
          <a:xfrm>
            <a:off x="6726728" y="3161358"/>
            <a:ext cx="3274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75571" y="4174038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</a:t>
            </a:r>
          </a:p>
        </p:txBody>
      </p:sp>
      <p:sp>
        <p:nvSpPr>
          <p:cNvPr id="31" name="矩形 30"/>
          <p:cNvSpPr/>
          <p:nvPr/>
        </p:nvSpPr>
        <p:spPr>
          <a:xfrm>
            <a:off x="6726728" y="5109266"/>
            <a:ext cx="3064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75571" y="6109292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943457" y="0"/>
            <a:ext cx="1248543" cy="6858000"/>
            <a:chOff x="10943457" y="0"/>
            <a:chExt cx="1248543" cy="6858000"/>
          </a:xfrm>
          <a:solidFill>
            <a:schemeClr val="accent4">
              <a:lumMod val="75000"/>
            </a:schemeClr>
          </a:solidFill>
        </p:grpSpPr>
        <p:sp>
          <p:nvSpPr>
            <p:cNvPr id="51" name="任意多边形 50"/>
            <p:cNvSpPr/>
            <p:nvPr/>
          </p:nvSpPr>
          <p:spPr>
            <a:xfrm flipH="1">
              <a:off x="10943457" y="0"/>
              <a:ext cx="1248543" cy="6858000"/>
            </a:xfrm>
            <a:custGeom>
              <a:avLst/>
              <a:gdLst>
                <a:gd name="connsiteX0" fmla="*/ 0 w 1530942"/>
                <a:gd name="connsiteY0" fmla="*/ 0 h 6858000"/>
                <a:gd name="connsiteX1" fmla="*/ 1039003 w 1530942"/>
                <a:gd name="connsiteY1" fmla="*/ 0 h 6858000"/>
                <a:gd name="connsiteX2" fmla="*/ 1113780 w 1530942"/>
                <a:gd name="connsiteY2" fmla="*/ 250873 h 6858000"/>
                <a:gd name="connsiteX3" fmla="*/ 1530942 w 1530942"/>
                <a:gd name="connsiteY3" fmla="*/ 3429000 h 6858000"/>
                <a:gd name="connsiteX4" fmla="*/ 1113780 w 1530942"/>
                <a:gd name="connsiteY4" fmla="*/ 6607127 h 6858000"/>
                <a:gd name="connsiteX5" fmla="*/ 1039003 w 1530942"/>
                <a:gd name="connsiteY5" fmla="*/ 6858000 h 6858000"/>
                <a:gd name="connsiteX6" fmla="*/ 0 w 1530942"/>
                <a:gd name="connsiteY6" fmla="*/ 6858000 h 6858000"/>
                <a:gd name="connsiteX7" fmla="*/ 0 w 153094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0942" h="6858000">
                  <a:moveTo>
                    <a:pt x="0" y="0"/>
                  </a:moveTo>
                  <a:lnTo>
                    <a:pt x="1039003" y="0"/>
                  </a:lnTo>
                  <a:lnTo>
                    <a:pt x="1113780" y="250873"/>
                  </a:lnTo>
                  <a:cubicBezTo>
                    <a:pt x="1379823" y="1195613"/>
                    <a:pt x="1530942" y="2278263"/>
                    <a:pt x="1530942" y="3429000"/>
                  </a:cubicBezTo>
                  <a:cubicBezTo>
                    <a:pt x="1530942" y="4579737"/>
                    <a:pt x="1379823" y="5662387"/>
                    <a:pt x="1113780" y="6607127"/>
                  </a:cubicBezTo>
                  <a:lnTo>
                    <a:pt x="103900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52" name="文本框 51"/>
            <p:cNvSpPr txBox="1"/>
            <p:nvPr/>
          </p:nvSpPr>
          <p:spPr>
            <a:xfrm flipH="1">
              <a:off x="11160601" y="1195679"/>
              <a:ext cx="1015663" cy="4466642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5400" b="1" dirty="0">
                  <a:solidFill>
                    <a:schemeClr val="bg1">
                      <a:alpha val="10000"/>
                    </a:schemeClr>
                  </a:solidFill>
                </a:rPr>
                <a:t>CONTENTS</a:t>
              </a:r>
              <a:endParaRPr lang="zh-CN" altLang="en-US" sz="540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66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2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/>
      <p:bldP spid="5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5902127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选题背景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52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MH_Other_3"/>
          <p:cNvCxnSpPr/>
          <p:nvPr>
            <p:custDataLst>
              <p:tags r:id="rId1"/>
            </p:custDataLst>
          </p:nvPr>
        </p:nvCxnSpPr>
        <p:spPr>
          <a:xfrm>
            <a:off x="5884233" y="1506911"/>
            <a:ext cx="0" cy="4460866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4"/>
          <p:cNvSpPr/>
          <p:nvPr>
            <p:custDataLst>
              <p:tags r:id="rId2"/>
            </p:custDataLst>
          </p:nvPr>
        </p:nvSpPr>
        <p:spPr>
          <a:xfrm>
            <a:off x="5752470" y="4883116"/>
            <a:ext cx="265437" cy="2654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sp>
        <p:nvSpPr>
          <p:cNvPr id="21" name="MH_Other_5"/>
          <p:cNvSpPr/>
          <p:nvPr>
            <p:custDataLst>
              <p:tags r:id="rId3"/>
            </p:custDataLst>
          </p:nvPr>
        </p:nvSpPr>
        <p:spPr>
          <a:xfrm>
            <a:off x="5752470" y="3460450"/>
            <a:ext cx="265437" cy="26543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sp>
        <p:nvSpPr>
          <p:cNvPr id="22" name="MH_Other_6"/>
          <p:cNvSpPr/>
          <p:nvPr>
            <p:custDataLst>
              <p:tags r:id="rId4"/>
            </p:custDataLst>
          </p:nvPr>
        </p:nvSpPr>
        <p:spPr>
          <a:xfrm>
            <a:off x="5752470" y="2037785"/>
            <a:ext cx="265437" cy="2673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A5B4FA7-BBB5-4129-B478-C364EE760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524" y="2338164"/>
            <a:ext cx="2946567" cy="262904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B9E762D-83CE-4CE6-A576-4EEAF241654A}"/>
              </a:ext>
            </a:extLst>
          </p:cNvPr>
          <p:cNvSpPr txBox="1"/>
          <p:nvPr/>
        </p:nvSpPr>
        <p:spPr>
          <a:xfrm>
            <a:off x="6174095" y="2374983"/>
            <a:ext cx="5463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家园共育新沟通</a:t>
            </a:r>
          </a:p>
          <a:p>
            <a:r>
              <a:rPr lang="zh-CN" altLang="en-US" dirty="0"/>
              <a:t>为幼儿管理与教育者量身打造，也只有幼儿教师与家长方可使用的实名认证的互动云平台。为幼儿园提供专业的云办公系统，多媒体教学资源，幼儿（及家长）档案管理系统，实现幼儿园一体化信息管理。</a:t>
            </a:r>
          </a:p>
          <a:p>
            <a:r>
              <a:rPr lang="zh-CN" altLang="en-US" dirty="0"/>
              <a:t>家长通过手机或</a:t>
            </a:r>
            <a:r>
              <a:rPr lang="en-US" altLang="zh-CN" dirty="0"/>
              <a:t>PC</a:t>
            </a:r>
            <a:r>
              <a:rPr lang="zh-CN" altLang="en-US" dirty="0"/>
              <a:t>终端，跨越时空掌握宝宝每一天学习与生活的动态，轻松实现与教师间的高效互动与沟通。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5792073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系统特点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178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30834C-A5DE-4324-A674-F3152E2A10D4}"/>
              </a:ext>
            </a:extLst>
          </p:cNvPr>
          <p:cNvSpPr/>
          <p:nvPr/>
        </p:nvSpPr>
        <p:spPr>
          <a:xfrm>
            <a:off x="1070951" y="1418334"/>
            <a:ext cx="3925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智能化安全管理系统实现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幼儿接送的数字化管理与实时对接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教师家长省心更放心</a:t>
            </a:r>
            <a:endParaRPr lang="zh-CN" altLang="en-US" b="0" i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85FF059-9788-4AE4-AF0C-9D522491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62" y="1500428"/>
            <a:ext cx="2152381" cy="3857143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A39CA094-C989-4A69-B993-288FABAB3FF3}"/>
              </a:ext>
            </a:extLst>
          </p:cNvPr>
          <p:cNvSpPr/>
          <p:nvPr/>
        </p:nvSpPr>
        <p:spPr>
          <a:xfrm>
            <a:off x="1070951" y="2727461"/>
            <a:ext cx="3671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移动云办公系统平台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帮助实时发布班级信息与管理信息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实现教学信息移动</a:t>
            </a:r>
            <a:endParaRPr lang="zh-CN" altLang="en-US" b="0" i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5BFA31F-6A3A-4B54-B8EA-DEA5192F96CD}"/>
              </a:ext>
            </a:extLst>
          </p:cNvPr>
          <p:cNvSpPr/>
          <p:nvPr/>
        </p:nvSpPr>
        <p:spPr>
          <a:xfrm>
            <a:off x="1070951" y="4088599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在线搭建幼儿园移动官网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轻松发布幼儿园公告与校园照片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定制云端数字幼儿园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帮助幼儿园智能管理</a:t>
            </a:r>
            <a:endParaRPr lang="zh-CN" altLang="en-US" b="0" i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1D0ED282-3325-438E-B9F6-C772FDA73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620" y="1509952"/>
            <a:ext cx="2180952" cy="384761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FE1E11F-76DE-4FC8-8002-25BB1B84E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549" y="1507385"/>
            <a:ext cx="2161905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30834C-A5DE-4324-A674-F3152E2A10D4}"/>
              </a:ext>
            </a:extLst>
          </p:cNvPr>
          <p:cNvSpPr/>
          <p:nvPr/>
        </p:nvSpPr>
        <p:spPr>
          <a:xfrm>
            <a:off x="1070951" y="1418334"/>
            <a:ext cx="3925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通过移动云办公系统进行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宝宝到园、家长档案、班级通知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周计划表等各项常态工作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39CA094-C989-4A69-B993-288FABAB3FF3}"/>
              </a:ext>
            </a:extLst>
          </p:cNvPr>
          <p:cNvSpPr/>
          <p:nvPr/>
        </p:nvSpPr>
        <p:spPr>
          <a:xfrm>
            <a:off x="1070951" y="2818877"/>
            <a:ext cx="3671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简便快速的与园长、家长进行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在线点评与发布分享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沟通更具效率与深度</a:t>
            </a:r>
            <a:endParaRPr lang="zh-CN" altLang="en-US" b="0" i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5BFA31F-6A3A-4B54-B8EA-DEA5192F96CD}"/>
              </a:ext>
            </a:extLst>
          </p:cNvPr>
          <p:cNvSpPr/>
          <p:nvPr/>
        </p:nvSpPr>
        <p:spPr>
          <a:xfrm>
            <a:off x="1070951" y="4434482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通过园长信箱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教师点评等在线开放交流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让家长真正融入幼儿教育</a:t>
            </a:r>
            <a:endParaRPr lang="zh-CN" altLang="en-US" b="0" i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18ECBA-D8E3-4AAB-98BC-9BB62677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500187"/>
            <a:ext cx="2171700" cy="3857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438F51-29DC-44BB-82B2-CA36AC1D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956" y="1528931"/>
            <a:ext cx="2190750" cy="3838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3E35EC-F03F-41A1-AB32-B8DDFE5B4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909" y="1547252"/>
            <a:ext cx="2190750" cy="38481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E575223-8319-4E5E-A936-19790A4CB7AF}"/>
              </a:ext>
            </a:extLst>
          </p:cNvPr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系统特点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C14636-EEFD-4645-B60C-47890B4B77DC}"/>
              </a:ext>
            </a:extLst>
          </p:cNvPr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879CA4-6267-454A-B7EC-EF9A3E2F7FCA}"/>
              </a:ext>
            </a:extLst>
          </p:cNvPr>
          <p:cNvSpPr/>
          <p:nvPr/>
        </p:nvSpPr>
        <p:spPr>
          <a:xfrm>
            <a:off x="3452834" y="374820"/>
            <a:ext cx="3178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766CD9F1-E9E5-42AF-90A1-1F877CD96D8C}"/>
              </a:ext>
            </a:extLst>
          </p:cNvPr>
          <p:cNvSpPr/>
          <p:nvPr/>
        </p:nvSpPr>
        <p:spPr>
          <a:xfrm>
            <a:off x="1070951" y="280461"/>
            <a:ext cx="5792073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1067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30834C-A5DE-4324-A674-F3152E2A10D4}"/>
              </a:ext>
            </a:extLst>
          </p:cNvPr>
          <p:cNvSpPr/>
          <p:nvPr/>
        </p:nvSpPr>
        <p:spPr>
          <a:xfrm>
            <a:off x="1070951" y="1418334"/>
            <a:ext cx="3925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通过在线活动与游戏的参与互动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形成家幼互动、亲子互动的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整体互动氛围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39CA094-C989-4A69-B993-288FABAB3FF3}"/>
              </a:ext>
            </a:extLst>
          </p:cNvPr>
          <p:cNvSpPr/>
          <p:nvPr/>
        </p:nvSpPr>
        <p:spPr>
          <a:xfrm>
            <a:off x="1070949" y="2763965"/>
            <a:ext cx="3671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通过在线活动与游戏的参与互动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形成家幼互动、亲子互动的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整体互动氛围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769967-D769-4A68-A969-D8BD422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00" y="1524168"/>
            <a:ext cx="2171700" cy="38481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3708DC8-4620-45CE-B50F-F346EA7DE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486" y="1542902"/>
            <a:ext cx="2200275" cy="38481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3478CC0-6C3C-4F79-8DC5-CDEB019D9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794" y="1516125"/>
            <a:ext cx="2181225" cy="38481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6014E1A-03F8-430B-A566-C2505A5B62C3}"/>
              </a:ext>
            </a:extLst>
          </p:cNvPr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系统特点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68A6A0-B677-49D1-BC21-57C924B39BED}"/>
              </a:ext>
            </a:extLst>
          </p:cNvPr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09B372-1AD6-4830-AC93-4139402FF77F}"/>
              </a:ext>
            </a:extLst>
          </p:cNvPr>
          <p:cNvSpPr/>
          <p:nvPr/>
        </p:nvSpPr>
        <p:spPr>
          <a:xfrm>
            <a:off x="3452834" y="374820"/>
            <a:ext cx="3178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80FFD72-8C7A-4374-955A-3D4E8C64C9B6}"/>
              </a:ext>
            </a:extLst>
          </p:cNvPr>
          <p:cNvSpPr/>
          <p:nvPr/>
        </p:nvSpPr>
        <p:spPr>
          <a:xfrm>
            <a:off x="1070950" y="4205296"/>
            <a:ext cx="3671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通过园长信箱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教师点评等在线开放交流</a:t>
            </a:r>
          </a:p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让家长真正融入幼儿教育</a:t>
            </a:r>
          </a:p>
        </p:txBody>
      </p:sp>
      <p:sp>
        <p:nvSpPr>
          <p:cNvPr id="22" name="圆角矩形 12">
            <a:extLst>
              <a:ext uri="{FF2B5EF4-FFF2-40B4-BE49-F238E27FC236}">
                <a16:creationId xmlns:a16="http://schemas.microsoft.com/office/drawing/2014/main" id="{7B8DECAF-C5D0-47F1-B3FC-5D22374041FA}"/>
              </a:ext>
            </a:extLst>
          </p:cNvPr>
          <p:cNvSpPr/>
          <p:nvPr/>
        </p:nvSpPr>
        <p:spPr>
          <a:xfrm>
            <a:off x="1070951" y="280461"/>
            <a:ext cx="5792073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9232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F6664B-CDAC-4A11-BDA9-872D1C26F51E}"/>
              </a:ext>
            </a:extLst>
          </p:cNvPr>
          <p:cNvSpPr/>
          <p:nvPr/>
        </p:nvSpPr>
        <p:spPr>
          <a:xfrm>
            <a:off x="3932982" y="1942087"/>
            <a:ext cx="507061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Android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手机的幼儿园智慧树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设计与实现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A4B58-CD17-40E7-A112-12BADE57B1E1}"/>
              </a:ext>
            </a:extLst>
          </p:cNvPr>
          <p:cNvSpPr/>
          <p:nvPr/>
        </p:nvSpPr>
        <p:spPr>
          <a:xfrm>
            <a:off x="2195894" y="2734381"/>
            <a:ext cx="15696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登录注册模块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607AD5-C1C9-430F-84DC-DADE94B9F7F2}"/>
              </a:ext>
            </a:extLst>
          </p:cNvPr>
          <p:cNvSpPr/>
          <p:nvPr/>
        </p:nvSpPr>
        <p:spPr>
          <a:xfrm>
            <a:off x="4185672" y="2734381"/>
            <a:ext cx="133882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班级圈模块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C5372C-1543-495E-813F-31871EE940FB}"/>
              </a:ext>
            </a:extLst>
          </p:cNvPr>
          <p:cNvSpPr/>
          <p:nvPr/>
        </p:nvSpPr>
        <p:spPr>
          <a:xfrm>
            <a:off x="5914295" y="2734381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成长模块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EF7DFA-11D7-44C0-BF16-48BCC54363A4}"/>
              </a:ext>
            </a:extLst>
          </p:cNvPr>
          <p:cNvSpPr/>
          <p:nvPr/>
        </p:nvSpPr>
        <p:spPr>
          <a:xfrm>
            <a:off x="7412086" y="2734381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发现模块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0910A1-D4B5-472F-AB41-3783F6C966AE}"/>
              </a:ext>
            </a:extLst>
          </p:cNvPr>
          <p:cNvSpPr/>
          <p:nvPr/>
        </p:nvSpPr>
        <p:spPr>
          <a:xfrm>
            <a:off x="8912807" y="2734381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消息模块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001898-8150-4285-BD47-77A191A5DEC2}"/>
              </a:ext>
            </a:extLst>
          </p:cNvPr>
          <p:cNvSpPr txBox="1"/>
          <p:nvPr/>
        </p:nvSpPr>
        <p:spPr>
          <a:xfrm>
            <a:off x="2039350" y="3622377"/>
            <a:ext cx="4616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家长注册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60C5B3-B5F2-45B0-B46B-1C79EE872F52}"/>
              </a:ext>
            </a:extLst>
          </p:cNvPr>
          <p:cNvSpPr/>
          <p:nvPr/>
        </p:nvSpPr>
        <p:spPr>
          <a:xfrm>
            <a:off x="2745181" y="3622377"/>
            <a:ext cx="46166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eaVert" wrap="non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老师注册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1D163C-AD05-47C4-9779-A7903D69CB96}"/>
              </a:ext>
            </a:extLst>
          </p:cNvPr>
          <p:cNvSpPr/>
          <p:nvPr/>
        </p:nvSpPr>
        <p:spPr>
          <a:xfrm>
            <a:off x="4318572" y="3622378"/>
            <a:ext cx="46166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eaVert" wrap="non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家长查看信息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394D9C-2C55-4298-8B8F-BEB3E6EA5326}"/>
              </a:ext>
            </a:extLst>
          </p:cNvPr>
          <p:cNvSpPr/>
          <p:nvPr/>
        </p:nvSpPr>
        <p:spPr>
          <a:xfrm>
            <a:off x="4956473" y="3622378"/>
            <a:ext cx="46166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eaVert" wrap="non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老师发布任务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12015F-EDD4-4C14-B6DD-7CBC7E76206F}"/>
              </a:ext>
            </a:extLst>
          </p:cNvPr>
          <p:cNvSpPr/>
          <p:nvPr/>
        </p:nvSpPr>
        <p:spPr>
          <a:xfrm>
            <a:off x="6240607" y="3622377"/>
            <a:ext cx="461665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eaVert" wrap="non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家长发布成长日记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0B6404-6EB0-4FBF-81B0-B7487940164A}"/>
              </a:ext>
            </a:extLst>
          </p:cNvPr>
          <p:cNvSpPr/>
          <p:nvPr/>
        </p:nvSpPr>
        <p:spPr>
          <a:xfrm>
            <a:off x="7393444" y="3622378"/>
            <a:ext cx="461665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eaVert" wrap="non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家长查看推荐作品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61C655-1F4A-4ED0-9B7F-9DAC36E048BE}"/>
              </a:ext>
            </a:extLst>
          </p:cNvPr>
          <p:cNvSpPr/>
          <p:nvPr/>
        </p:nvSpPr>
        <p:spPr>
          <a:xfrm>
            <a:off x="8085047" y="3622378"/>
            <a:ext cx="461665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eaVert" wrap="non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园长发布推荐作品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B133A6-E915-485D-BF17-3B84FB27A8CC}"/>
              </a:ext>
            </a:extLst>
          </p:cNvPr>
          <p:cNvSpPr/>
          <p:nvPr/>
        </p:nvSpPr>
        <p:spPr>
          <a:xfrm>
            <a:off x="8949921" y="3622378"/>
            <a:ext cx="46166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eaVert" wrap="non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发布相关信息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BFF4F7-59C2-41FB-AEC9-3C3271544003}"/>
              </a:ext>
            </a:extLst>
          </p:cNvPr>
          <p:cNvSpPr/>
          <p:nvPr/>
        </p:nvSpPr>
        <p:spPr>
          <a:xfrm>
            <a:off x="9512972" y="3622378"/>
            <a:ext cx="46166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eaVert" wrap="non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留言讨论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3EF2C9-B329-47B8-AA18-CA503E3D428F}"/>
              </a:ext>
            </a:extLst>
          </p:cNvPr>
          <p:cNvSpPr/>
          <p:nvPr/>
        </p:nvSpPr>
        <p:spPr>
          <a:xfrm>
            <a:off x="3417707" y="3622377"/>
            <a:ext cx="461665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eaVert" wrap="none">
            <a:sp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园长审核注册信息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5364D03-903B-48D9-B099-95819694E46B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513027" y="779116"/>
            <a:ext cx="422962" cy="34875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0C9AE18-66A6-4685-8B2A-11473ABF015E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5450208" y="1716297"/>
            <a:ext cx="422962" cy="16132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BBC20C36-ABF6-4DC1-ADBD-D6E187F0CD99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6256811" y="2522899"/>
            <a:ext cx="42296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12B38927-9189-4F67-8514-721D2B9213BB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7005707" y="1774004"/>
            <a:ext cx="422962" cy="14977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E185FBA-95FA-475D-9A03-870AD8803A63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7756067" y="1023643"/>
            <a:ext cx="422962" cy="299851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6D6B890-4380-47B3-96F5-F216CD1E7961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5400000">
            <a:off x="2366122" y="3007775"/>
            <a:ext cx="518664" cy="7105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7935A06-56EF-4A33-ADB6-7446C9CD205E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2719037" y="3360690"/>
            <a:ext cx="518664" cy="4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001433D-BBFF-4600-A1BD-35516A0FC025}"/>
              </a:ext>
            </a:extLst>
          </p:cNvPr>
          <p:cNvCxnSpPr>
            <a:stCxn id="3" idx="2"/>
            <a:endCxn id="22" idx="0"/>
          </p:cNvCxnSpPr>
          <p:nvPr/>
        </p:nvCxnSpPr>
        <p:spPr>
          <a:xfrm rot="16200000" flipH="1">
            <a:off x="3055300" y="3029137"/>
            <a:ext cx="518664" cy="6678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D4E8E0C-D86E-4FEB-B20F-DFB17F40AD7F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4442914" y="3210205"/>
            <a:ext cx="518665" cy="3056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AC5F2225-9207-4C93-A239-8B458758A450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rot="16200000" flipH="1">
            <a:off x="4761864" y="3196935"/>
            <a:ext cx="518665" cy="3322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CBE782D-B447-40B3-BE81-8679A986551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16200000" flipH="1">
            <a:off x="6210534" y="3361471"/>
            <a:ext cx="518664" cy="314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99A3AA0D-232F-4824-96D2-141D7A1ACDB7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5400000">
            <a:off x="7535849" y="3192142"/>
            <a:ext cx="518665" cy="3418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30B9E86F-299E-477F-8D02-38C1568B3ED1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rot="16200000" flipH="1">
            <a:off x="7881650" y="3188147"/>
            <a:ext cx="518665" cy="3497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26075E2-5420-4D02-8406-2469C6E55906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rot="5400000">
            <a:off x="9064448" y="3220020"/>
            <a:ext cx="518665" cy="2860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FE7C058-DFB5-485B-AF2C-B6C7FC23C146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rot="16200000" flipH="1">
            <a:off x="9345973" y="3224545"/>
            <a:ext cx="518665" cy="2770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570BB11-B0DD-411B-8898-4094C3914F77}"/>
              </a:ext>
            </a:extLst>
          </p:cNvPr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70" name="圆角矩形 7">
              <a:extLst>
                <a:ext uri="{FF2B5EF4-FFF2-40B4-BE49-F238E27FC236}">
                  <a16:creationId xmlns:a16="http://schemas.microsoft.com/office/drawing/2014/main" id="{697E4761-5324-426F-8946-BFD038002A16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A5E2ABC-2D50-4844-A92A-B840CEC204CA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2" name="圆角矩形 12">
            <a:extLst>
              <a:ext uri="{FF2B5EF4-FFF2-40B4-BE49-F238E27FC236}">
                <a16:creationId xmlns:a16="http://schemas.microsoft.com/office/drawing/2014/main" id="{31C46494-CF90-41BC-9BCD-04E58243E156}"/>
              </a:ext>
            </a:extLst>
          </p:cNvPr>
          <p:cNvSpPr/>
          <p:nvPr/>
        </p:nvSpPr>
        <p:spPr>
          <a:xfrm>
            <a:off x="1070951" y="280461"/>
            <a:ext cx="4734763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07F296D-2BCA-41C1-8C53-7B9B8E727B70}"/>
              </a:ext>
            </a:extLst>
          </p:cNvPr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系统框架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2245DC0-CECD-4576-9965-C0A440B3BB2F}"/>
              </a:ext>
            </a:extLst>
          </p:cNvPr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B5FEEA-F92C-4072-A7C0-432778DD860F}"/>
              </a:ext>
            </a:extLst>
          </p:cNvPr>
          <p:cNvSpPr/>
          <p:nvPr/>
        </p:nvSpPr>
        <p:spPr>
          <a:xfrm>
            <a:off x="3452834" y="374820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7570BB11-B0DD-411B-8898-4094C3914F77}"/>
              </a:ext>
            </a:extLst>
          </p:cNvPr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70" name="圆角矩形 7">
              <a:extLst>
                <a:ext uri="{FF2B5EF4-FFF2-40B4-BE49-F238E27FC236}">
                  <a16:creationId xmlns:a16="http://schemas.microsoft.com/office/drawing/2014/main" id="{697E4761-5324-426F-8946-BFD038002A16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A5E2ABC-2D50-4844-A92A-B840CEC204CA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2" name="圆角矩形 12">
            <a:extLst>
              <a:ext uri="{FF2B5EF4-FFF2-40B4-BE49-F238E27FC236}">
                <a16:creationId xmlns:a16="http://schemas.microsoft.com/office/drawing/2014/main" id="{31C46494-CF90-41BC-9BCD-04E58243E156}"/>
              </a:ext>
            </a:extLst>
          </p:cNvPr>
          <p:cNvSpPr/>
          <p:nvPr/>
        </p:nvSpPr>
        <p:spPr>
          <a:xfrm>
            <a:off x="1070951" y="280461"/>
            <a:ext cx="4734763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07F296D-2BCA-41C1-8C53-7B9B8E727B70}"/>
              </a:ext>
            </a:extLst>
          </p:cNvPr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E-R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2245DC0-CECD-4576-9965-C0A440B3BB2F}"/>
              </a:ext>
            </a:extLst>
          </p:cNvPr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B5FEEA-F92C-4072-A7C0-432778DD860F}"/>
              </a:ext>
            </a:extLst>
          </p:cNvPr>
          <p:cNvSpPr/>
          <p:nvPr/>
        </p:nvSpPr>
        <p:spPr>
          <a:xfrm>
            <a:off x="3452834" y="374820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09A5854-DB67-4F77-A984-2E71FF229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48" y="1501967"/>
            <a:ext cx="6183704" cy="446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5095663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系统架构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2536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网线">
            <a:extLst>
              <a:ext uri="{FF2B5EF4-FFF2-40B4-BE49-F238E27FC236}">
                <a16:creationId xmlns:a16="http://schemas.microsoft.com/office/drawing/2014/main" id="{813A737D-E098-4A26-8733-989F42F10DAA}"/>
              </a:ext>
            </a:extLst>
          </p:cNvPr>
          <p:cNvGrpSpPr>
            <a:grpSpLocks/>
          </p:cNvGrpSpPr>
          <p:nvPr/>
        </p:nvGrpSpPr>
        <p:grpSpPr bwMode="auto">
          <a:xfrm>
            <a:off x="1407388" y="1613911"/>
            <a:ext cx="3163922" cy="3329037"/>
            <a:chOff x="1937437" y="1332541"/>
            <a:chExt cx="3986578" cy="4192919"/>
          </a:xfrm>
        </p:grpSpPr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7093F71A-64CC-44AB-BDB4-B18C31632B0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937437" y="3430588"/>
              <a:ext cx="3986578" cy="0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BF57FF5E-24BD-43F1-A578-6487AB626B3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31520" y="1332541"/>
              <a:ext cx="0" cy="4192919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ABD2F98A-DE8F-4216-A922-0F5AE9EA8A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2760" y="1808648"/>
              <a:ext cx="3192756" cy="3216899"/>
            </a:xfrm>
            <a:prstGeom prst="ellipse">
              <a:avLst/>
            </a:prstGeom>
            <a:noFill/>
            <a:ln w="9525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1174ADD0-782F-4019-AF7C-1E17C0400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892" y="1600749"/>
              <a:ext cx="3608719" cy="3643808"/>
            </a:xfrm>
            <a:prstGeom prst="ellipse">
              <a:avLst/>
            </a:prstGeom>
            <a:noFill/>
            <a:ln w="19050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0" name="标题">
            <a:extLst>
              <a:ext uri="{FF2B5EF4-FFF2-40B4-BE49-F238E27FC236}">
                <a16:creationId xmlns:a16="http://schemas.microsoft.com/office/drawing/2014/main" id="{79385377-23E6-4114-864B-4091D7A782C7}"/>
              </a:ext>
            </a:extLst>
          </p:cNvPr>
          <p:cNvGrpSpPr>
            <a:grpSpLocks/>
          </p:cNvGrpSpPr>
          <p:nvPr/>
        </p:nvGrpSpPr>
        <p:grpSpPr bwMode="auto">
          <a:xfrm>
            <a:off x="2010777" y="2298095"/>
            <a:ext cx="1941721" cy="1982090"/>
            <a:chOff x="635" y="1642"/>
            <a:chExt cx="1245" cy="1246"/>
          </a:xfrm>
          <a:solidFill>
            <a:srgbClr val="568D11"/>
          </a:solidFill>
        </p:grpSpPr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7FC788E6-4BDB-4DE3-BA6D-2085C80331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43" name="Oval 14">
              <a:extLst>
                <a:ext uri="{FF2B5EF4-FFF2-40B4-BE49-F238E27FC236}">
                  <a16:creationId xmlns:a16="http://schemas.microsoft.com/office/drawing/2014/main" id="{51897919-88AA-4330-9699-06AE4C1097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itchFamily="34" charset="-122"/>
                </a:rPr>
                <a:t>系统架构</a:t>
              </a:r>
            </a:p>
          </p:txBody>
        </p:sp>
      </p:grpSp>
      <p:sp>
        <p:nvSpPr>
          <p:cNvPr id="44" name="文本3">
            <a:extLst>
              <a:ext uri="{FF2B5EF4-FFF2-40B4-BE49-F238E27FC236}">
                <a16:creationId xmlns:a16="http://schemas.microsoft.com/office/drawing/2014/main" id="{082555C0-EB7C-425C-945E-2E3EEDFF74B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305828" y="4181066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>
              <a:defRPr/>
            </a:pP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Tomcat</a:t>
            </a: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服务器</a:t>
            </a:r>
            <a:endParaRPr lang="en-US" altLang="zh-CN" sz="1400" kern="0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48" name="文本2">
            <a:extLst>
              <a:ext uri="{FF2B5EF4-FFF2-40B4-BE49-F238E27FC236}">
                <a16:creationId xmlns:a16="http://schemas.microsoft.com/office/drawing/2014/main" id="{33FE65D2-C17E-4E6A-A4AD-3E5DB4B1B7D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762651" y="3167047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SQLite</a:t>
            </a: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数据库</a:t>
            </a:r>
            <a:endParaRPr lang="en-US" altLang="zh-CN" sz="1400" kern="0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49" name="文本1">
            <a:extLst>
              <a:ext uri="{FF2B5EF4-FFF2-40B4-BE49-F238E27FC236}">
                <a16:creationId xmlns:a16="http://schemas.microsoft.com/office/drawing/2014/main" id="{A298F4B8-45A9-4B01-BAB6-087D9934429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293965" y="2096501"/>
            <a:ext cx="1854756" cy="29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Android</a:t>
            </a: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开发平台</a:t>
            </a:r>
            <a:endParaRPr lang="en-US" altLang="zh-CN" sz="1400" kern="0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grpSp>
        <p:nvGrpSpPr>
          <p:cNvPr id="50" name="圆圈1">
            <a:extLst>
              <a:ext uri="{FF2B5EF4-FFF2-40B4-BE49-F238E27FC236}">
                <a16:creationId xmlns:a16="http://schemas.microsoft.com/office/drawing/2014/main" id="{C20B5671-3153-4FCF-953C-296C8D424A09}"/>
              </a:ext>
            </a:extLst>
          </p:cNvPr>
          <p:cNvGrpSpPr>
            <a:grpSpLocks/>
          </p:cNvGrpSpPr>
          <p:nvPr/>
        </p:nvGrpSpPr>
        <p:grpSpPr bwMode="auto">
          <a:xfrm>
            <a:off x="3825774" y="2092125"/>
            <a:ext cx="302565" cy="302549"/>
            <a:chOff x="2928" y="2208"/>
            <a:chExt cx="262" cy="26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1" name="Oval 19">
              <a:extLst>
                <a:ext uri="{FF2B5EF4-FFF2-40B4-BE49-F238E27FC236}">
                  <a16:creationId xmlns:a16="http://schemas.microsoft.com/office/drawing/2014/main" id="{F60C02D4-118C-4EEC-B708-B4BC14AFCE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52" name="Oval 20">
              <a:extLst>
                <a:ext uri="{FF2B5EF4-FFF2-40B4-BE49-F238E27FC236}">
                  <a16:creationId xmlns:a16="http://schemas.microsoft.com/office/drawing/2014/main" id="{6340B405-FC96-4203-A695-A69E000ED5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53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53" name="圆圈2">
            <a:extLst>
              <a:ext uri="{FF2B5EF4-FFF2-40B4-BE49-F238E27FC236}">
                <a16:creationId xmlns:a16="http://schemas.microsoft.com/office/drawing/2014/main" id="{3E165995-8216-4166-8E57-E331DB837FA8}"/>
              </a:ext>
            </a:extLst>
          </p:cNvPr>
          <p:cNvGrpSpPr>
            <a:grpSpLocks/>
          </p:cNvGrpSpPr>
          <p:nvPr/>
        </p:nvGrpSpPr>
        <p:grpSpPr bwMode="auto">
          <a:xfrm>
            <a:off x="4248714" y="3137865"/>
            <a:ext cx="302565" cy="302549"/>
            <a:chOff x="2928" y="2208"/>
            <a:chExt cx="262" cy="26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4" name="Oval 28">
              <a:extLst>
                <a:ext uri="{FF2B5EF4-FFF2-40B4-BE49-F238E27FC236}">
                  <a16:creationId xmlns:a16="http://schemas.microsoft.com/office/drawing/2014/main" id="{0B69FB36-E381-45A3-873A-C8A9A7E109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55" name="Oval 29">
              <a:extLst>
                <a:ext uri="{FF2B5EF4-FFF2-40B4-BE49-F238E27FC236}">
                  <a16:creationId xmlns:a16="http://schemas.microsoft.com/office/drawing/2014/main" id="{D7F7ED7D-DA44-448E-8F45-2370DE17CF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56" name="圆圈3">
            <a:extLst>
              <a:ext uri="{FF2B5EF4-FFF2-40B4-BE49-F238E27FC236}">
                <a16:creationId xmlns:a16="http://schemas.microsoft.com/office/drawing/2014/main" id="{086EAA78-792D-4E7E-9794-CD116EB7CFB8}"/>
              </a:ext>
            </a:extLst>
          </p:cNvPr>
          <p:cNvGrpSpPr>
            <a:grpSpLocks/>
          </p:cNvGrpSpPr>
          <p:nvPr/>
        </p:nvGrpSpPr>
        <p:grpSpPr bwMode="auto">
          <a:xfrm>
            <a:off x="3825773" y="4126767"/>
            <a:ext cx="302565" cy="302549"/>
            <a:chOff x="2928" y="2208"/>
            <a:chExt cx="262" cy="26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Oval 31">
              <a:extLst>
                <a:ext uri="{FF2B5EF4-FFF2-40B4-BE49-F238E27FC236}">
                  <a16:creationId xmlns:a16="http://schemas.microsoft.com/office/drawing/2014/main" id="{A16F7EF9-A4EB-4ECA-8F42-117C4BDA16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58" name="Oval 32">
              <a:extLst>
                <a:ext uri="{FF2B5EF4-FFF2-40B4-BE49-F238E27FC236}">
                  <a16:creationId xmlns:a16="http://schemas.microsoft.com/office/drawing/2014/main" id="{1BDF760D-9990-46B8-892B-460C4C3F3F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2F708B7E-4F60-48A4-BCF8-74A4A3AF05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8551" y="1318060"/>
            <a:ext cx="2292936" cy="111064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E4AD5EB-ADF6-4A67-8526-0367C4BA09B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6619" y="2843612"/>
            <a:ext cx="2133333" cy="9619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D73032-BDC2-415B-8DC8-A78E9F5C7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338" y="4710237"/>
            <a:ext cx="2562225" cy="685800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4A883BE0-2992-43B4-B979-DDD3E866443B}"/>
              </a:ext>
            </a:extLst>
          </p:cNvPr>
          <p:cNvSpPr/>
          <p:nvPr/>
        </p:nvSpPr>
        <p:spPr>
          <a:xfrm>
            <a:off x="7033252" y="4680381"/>
            <a:ext cx="43375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Tomcat </a:t>
            </a:r>
            <a:r>
              <a:rPr lang="zh-CN" altLang="en-US" sz="1600" dirty="0"/>
              <a:t>服务器是一个免费的开放源代码的</a:t>
            </a:r>
            <a:r>
              <a:rPr lang="en-US" altLang="zh-CN" sz="1600" dirty="0"/>
              <a:t>Web </a:t>
            </a:r>
            <a:r>
              <a:rPr lang="zh-CN" altLang="en-US" sz="1600" dirty="0"/>
              <a:t>应用服务器，属于轻量级应用服务器，在中小型系统和并发访问用户不是很多的场合下被普遍使用，是开发和调试</a:t>
            </a:r>
            <a:r>
              <a:rPr lang="en-US" altLang="zh-CN" sz="1600" dirty="0"/>
              <a:t>JSP </a:t>
            </a:r>
            <a:r>
              <a:rPr lang="zh-CN" altLang="en-US" sz="1600" dirty="0"/>
              <a:t>程序的首选。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B6B3DEF-689A-427C-99A6-FBE79B873D95}"/>
              </a:ext>
            </a:extLst>
          </p:cNvPr>
          <p:cNvSpPr/>
          <p:nvPr/>
        </p:nvSpPr>
        <p:spPr>
          <a:xfrm>
            <a:off x="8231487" y="2909065"/>
            <a:ext cx="3644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SQLite</a:t>
            </a:r>
            <a:r>
              <a:rPr lang="zh-CN" altLang="en-US" sz="1600" dirty="0"/>
              <a:t>，是一款轻型的数据库，是遵守</a:t>
            </a:r>
            <a:r>
              <a:rPr lang="en-US" altLang="zh-CN" sz="1600" dirty="0"/>
              <a:t>ACID</a:t>
            </a:r>
            <a:r>
              <a:rPr lang="zh-CN" altLang="en-US" sz="1600" dirty="0"/>
              <a:t>的关系型数据库管理系统，它包含在一个相对小的</a:t>
            </a:r>
            <a:r>
              <a:rPr lang="en-US" altLang="zh-CN" sz="1600" dirty="0"/>
              <a:t>C</a:t>
            </a:r>
            <a:r>
              <a:rPr lang="zh-CN" altLang="en-US" sz="1600" dirty="0"/>
              <a:t>库中。它占用资源非常的低，同时能够支持</a:t>
            </a:r>
            <a:r>
              <a:rPr lang="en-US" altLang="zh-CN" sz="1600" dirty="0"/>
              <a:t>Windows/Linux/Unix</a:t>
            </a:r>
            <a:r>
              <a:rPr lang="zh-CN" altLang="en-US" sz="1600" dirty="0"/>
              <a:t>等等主流的操作系统，同时能够跟很多程序语言相结合。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F9E5849-4856-4BCF-A8B1-AD29405E2474}"/>
              </a:ext>
            </a:extLst>
          </p:cNvPr>
          <p:cNvSpPr/>
          <p:nvPr/>
        </p:nvSpPr>
        <p:spPr>
          <a:xfrm>
            <a:off x="8294161" y="1121974"/>
            <a:ext cx="38862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Android</a:t>
            </a:r>
            <a:r>
              <a:rPr lang="zh-CN" altLang="en-US" sz="1600" dirty="0"/>
              <a:t>是一种基于</a:t>
            </a:r>
            <a:r>
              <a:rPr lang="en-US" altLang="zh-CN" sz="1600" dirty="0"/>
              <a:t>Linux</a:t>
            </a:r>
            <a:r>
              <a:rPr lang="zh-CN" altLang="en-US" sz="1600" dirty="0"/>
              <a:t>的自由及开放源代码的操作系统，主要使用于移动设备，如智能手机和平板电脑。人们能够方便的通过各种</a:t>
            </a:r>
            <a:r>
              <a:rPr lang="en-US" altLang="zh-CN" sz="1600" dirty="0"/>
              <a:t>APP</a:t>
            </a:r>
            <a:r>
              <a:rPr lang="zh-CN" altLang="en-US" sz="1600" dirty="0"/>
              <a:t>了解到相关资源，提高工作效率。</a:t>
            </a:r>
          </a:p>
        </p:txBody>
      </p:sp>
    </p:spTree>
    <p:extLst>
      <p:ext uri="{BB962C8B-B14F-4D97-AF65-F5344CB8AC3E}">
        <p14:creationId xmlns:p14="http://schemas.microsoft.com/office/powerpoint/2010/main" val="9991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第一PPT，www.1ppt.com">
  <a:themeElements>
    <a:clrScheme name="时尚商务">
      <a:dk1>
        <a:sysClr val="windowText" lastClr="000000"/>
      </a:dk1>
      <a:lt1>
        <a:sysClr val="window" lastClr="FFFFFF"/>
      </a:lt1>
      <a:dk2>
        <a:srgbClr val="44546A"/>
      </a:dk2>
      <a:lt2>
        <a:srgbClr val="C15B43"/>
      </a:lt2>
      <a:accent1>
        <a:srgbClr val="743443"/>
      </a:accent1>
      <a:accent2>
        <a:srgbClr val="F2A66F"/>
      </a:accent2>
      <a:accent3>
        <a:srgbClr val="94C375"/>
      </a:accent3>
      <a:accent4>
        <a:srgbClr val="935DBB"/>
      </a:accent4>
      <a:accent5>
        <a:srgbClr val="FFD965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1505</Words>
  <Application>Microsoft Office PowerPoint</Application>
  <PresentationFormat>宽屏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微软雅黑</vt:lpstr>
      <vt:lpstr>Arial</vt:lpstr>
      <vt:lpstr>Calibri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semon</cp:lastModifiedBy>
  <cp:revision>81</cp:revision>
  <dcterms:created xsi:type="dcterms:W3CDTF">2016-05-12T23:35:58Z</dcterms:created>
  <dcterms:modified xsi:type="dcterms:W3CDTF">2018-12-28T14:35:56Z</dcterms:modified>
</cp:coreProperties>
</file>