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CD5257-C818-4C17-B402-A68C3D22037E}">
  <a:tblStyle styleId="{43CD5257-C818-4C17-B402-A68C3D2203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F2A34F4-6956-4CF7-8EE3-817FB0E0195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1cc7699e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1cc7699e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1cc7699e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1cc7699e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cc7699e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1cc7699e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1cc7699e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1cc7699e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1cc7699e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1cc7699e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1cc7699e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1cc7699e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1cc7699e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1cc7699e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1cc7699e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1cc7699e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1cc7699ea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1cc7699ea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1cc7699ea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1cc7699ea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cc7699e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cc7699e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1cc7699ea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1cc7699ea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1cc7699ea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1cc7699e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1cc7699ea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1cc7699ea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1cc7699e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1cc7699e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1cc7699e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1cc7699e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1cc7699ea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1cc7699ea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cc7699ea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1cc7699ea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1cc7699e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1cc7699e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1cc7699e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1cc7699e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1cc7699e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1cc7699e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1cc7699e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1cc7699e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90150" y="1047025"/>
            <a:ext cx="8825100" cy="1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55">
                <a:latin typeface="Georgia"/>
                <a:ea typeface="Georgia"/>
                <a:cs typeface="Georgia"/>
                <a:sym typeface="Georgia"/>
              </a:rPr>
              <a:t>JOB ROLE SALARY ANALYSIS</a:t>
            </a:r>
            <a:endParaRPr b="1" sz="5355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000000"/>
                </a:solidFill>
              </a:rPr>
              <a:t>(Salaries of Different Data Science Roles in the Data Science Domain)</a:t>
            </a:r>
            <a:endParaRPr b="1" i="1" sz="26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6357000" y="3852900"/>
            <a:ext cx="2634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33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Designed by: </a:t>
            </a:r>
            <a:endParaRPr b="1" sz="1633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77">
                <a:solidFill>
                  <a:srgbClr val="073763"/>
                </a:solidFill>
                <a:latin typeface="Georgia"/>
                <a:ea typeface="Georgia"/>
                <a:cs typeface="Georgia"/>
                <a:sym typeface="Georgia"/>
              </a:rPr>
              <a:t>Tosin Ogunsemore </a:t>
            </a:r>
            <a:endParaRPr b="1" sz="2777">
              <a:solidFill>
                <a:srgbClr val="07376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" y="-228600"/>
            <a:ext cx="2232975" cy="13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Salary by Company Size</a:t>
            </a:r>
            <a:endParaRPr b="1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6641700" cy="1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SELECT company_size, AVG(salary_in_usd) AS avg_salary_usd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FROM salaries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GROUP BY company_size;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6024600" y="255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{43CD5257-C818-4C17-B402-A68C3D22037E}</a:tableStyleId>
              </a:tblPr>
              <a:tblGrid>
                <a:gridCol w="1464450"/>
                <a:gridCol w="1464450"/>
              </a:tblGrid>
              <a:tr h="3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company_size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avg_salary_usd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$119,242.99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$77,632.67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$116,905.47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508700"/>
            <a:ext cx="3649875" cy="25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Countries with the Highest Average Salaries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65637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SELECT employee_residence, AVG(salary_in_usd) AS avg_salary_usd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FROM salaries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GROUP BY employee_residence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ORDER BY avg_salary_usd DESC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LIMIT 5;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5607800" y="25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{43CD5257-C818-4C17-B402-A68C3D22037E}</a:tableStyleId>
              </a:tblPr>
              <a:tblGrid>
                <a:gridCol w="1672850"/>
                <a:gridCol w="1672850"/>
              </a:tblGrid>
              <a:tr h="26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employee_residence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avg_salary_usd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$200,000.00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$160,000.00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$149,194.12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NZ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$125,000.00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$122,346.00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 of Employees by Company Size</a:t>
            </a:r>
            <a:endParaRPr b="1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54438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SELECT company_size, COUNT(*) AS total_employees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FROM salaries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GROUP BY company_size;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5620950" y="195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{43CD5257-C818-4C17-B402-A68C3D22037E}</a:tableStyleId>
              </a:tblPr>
              <a:tblGrid>
                <a:gridCol w="1666275"/>
                <a:gridCol w="1666275"/>
              </a:tblGrid>
              <a:tr h="16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company_size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total_employees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6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6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00" y="2643375"/>
            <a:ext cx="3648925" cy="24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Highest Salaries Job Titles</a:t>
            </a:r>
            <a:endParaRPr b="1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000075"/>
            <a:ext cx="63813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SELECT job_title, MAX(salary_in_usd) AS highest_salary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FROM salaries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GROUP BY job_title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ORDER BY highest_salary DESC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LIMIT 5;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5246225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{CF2A34F4-6956-4CF7-8EE3-817FB0E01950}</a:tableStyleId>
              </a:tblPr>
              <a:tblGrid>
                <a:gridCol w="2486975"/>
                <a:gridCol w="12107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job_title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highest_salary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Principal Data Engineer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$600,000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Financial Data Analyst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Applied Machine Learning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$423,000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Principal 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$416,000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223200"/>
            <a:ext cx="3200490" cy="19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 of Jobs by Remote Ratio</a:t>
            </a:r>
            <a:endParaRPr b="1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5326500" cy="17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817">
                <a:solidFill>
                  <a:srgbClr val="000000"/>
                </a:solidFill>
              </a:rPr>
              <a:t>SELECT remote_ratio, COUNT(*) AS total_jobs</a:t>
            </a:r>
            <a:endParaRPr b="1" sz="18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817">
                <a:solidFill>
                  <a:srgbClr val="000000"/>
                </a:solidFill>
              </a:rPr>
              <a:t>FROM salaries</a:t>
            </a:r>
            <a:endParaRPr b="1" sz="18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817">
                <a:solidFill>
                  <a:srgbClr val="000000"/>
                </a:solidFill>
              </a:rPr>
              <a:t>GROUP BY remote_ratio</a:t>
            </a:r>
            <a:endParaRPr b="1" sz="18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817">
                <a:solidFill>
                  <a:srgbClr val="000000"/>
                </a:solidFill>
              </a:rPr>
              <a:t>ORDER BY total_jobs DESC;</a:t>
            </a:r>
            <a:endParaRPr b="1" sz="181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1817">
              <a:solidFill>
                <a:srgbClr val="000000"/>
              </a:solidFill>
            </a:endParaRPr>
          </a:p>
        </p:txBody>
      </p:sp>
      <p:graphicFrame>
        <p:nvGraphicFramePr>
          <p:cNvPr id="150" name="Google Shape;150;p26"/>
          <p:cNvGraphicFramePr/>
          <p:nvPr/>
        </p:nvGraphicFramePr>
        <p:xfrm>
          <a:off x="6142275" y="27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{CF2A34F4-6956-4CF7-8EE3-817FB0E01950}</a:tableStyleId>
              </a:tblPr>
              <a:tblGrid>
                <a:gridCol w="1526175"/>
                <a:gridCol w="12446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remote_ratio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total_jobs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Salary by Employment Type</a:t>
            </a:r>
            <a:endParaRPr b="1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71886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SELECT employment_type, AVG(salary_in_usd) AS avg_salary_usd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FROM salaries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GROUP BY employment_type;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graphicFrame>
        <p:nvGraphicFramePr>
          <p:cNvPr id="157" name="Google Shape;157;p27"/>
          <p:cNvGraphicFramePr/>
          <p:nvPr/>
        </p:nvGraphicFramePr>
        <p:xfrm>
          <a:off x="6058400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{CF2A34F4-6956-4CF7-8EE3-817FB0E01950}</a:tableStyleId>
              </a:tblPr>
              <a:tblGrid>
                <a:gridCol w="1575000"/>
                <a:gridCol w="13105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employment_type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avg_salary_usd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$113,468.07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$184,575.00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$33,070.50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$48,000.00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580750"/>
            <a:ext cx="3767075" cy="24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Salary Variation Year on Year</a:t>
            </a:r>
            <a:endParaRPr b="1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000075"/>
            <a:ext cx="65766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885">
                <a:solidFill>
                  <a:srgbClr val="000000"/>
                </a:solidFill>
              </a:rPr>
              <a:t>SELECT work_year, AVG(salary_in_usd) AS avg_salary_usd</a:t>
            </a:r>
            <a:endParaRPr b="1" sz="18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885">
                <a:solidFill>
                  <a:srgbClr val="000000"/>
                </a:solidFill>
              </a:rPr>
              <a:t>FROM salaries</a:t>
            </a:r>
            <a:endParaRPr b="1" sz="18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885">
                <a:solidFill>
                  <a:srgbClr val="000000"/>
                </a:solidFill>
              </a:rPr>
              <a:t>GROUP BY work_year</a:t>
            </a:r>
            <a:endParaRPr b="1" sz="18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885">
                <a:solidFill>
                  <a:srgbClr val="000000"/>
                </a:solidFill>
              </a:rPr>
              <a:t>ORDER BY work_year;</a:t>
            </a:r>
            <a:endParaRPr b="1" sz="188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1885">
              <a:solidFill>
                <a:srgbClr val="000000"/>
              </a:solidFill>
            </a:endParaRPr>
          </a:p>
        </p:txBody>
      </p:sp>
      <p:graphicFrame>
        <p:nvGraphicFramePr>
          <p:cNvPr id="165" name="Google Shape;165;p28"/>
          <p:cNvGraphicFramePr/>
          <p:nvPr/>
        </p:nvGraphicFramePr>
        <p:xfrm>
          <a:off x="58515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{CF2A34F4-6956-4CF7-8EE3-817FB0E01950}</a:tableStyleId>
              </a:tblPr>
              <a:tblGrid>
                <a:gridCol w="1317475"/>
                <a:gridCol w="17464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work_year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avg_salary_usd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$95,813.00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$99,853.79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$124,522.01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47575"/>
            <a:ext cx="3868345" cy="2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Remote Work Flexibility by Job Title</a:t>
            </a:r>
            <a:endParaRPr b="1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57825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745">
                <a:solidFill>
                  <a:srgbClr val="000000"/>
                </a:solidFill>
              </a:rPr>
              <a:t>SELECT job_title, AVG(remote_ratio) AS avg_remote_ratio</a:t>
            </a:r>
            <a:endParaRPr b="1" sz="174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745">
                <a:solidFill>
                  <a:srgbClr val="000000"/>
                </a:solidFill>
              </a:rPr>
              <a:t>FROM salaries</a:t>
            </a:r>
            <a:endParaRPr b="1" sz="174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745">
                <a:solidFill>
                  <a:srgbClr val="000000"/>
                </a:solidFill>
              </a:rPr>
              <a:t>GROUP BY job_title</a:t>
            </a:r>
            <a:endParaRPr b="1" sz="174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745">
                <a:solidFill>
                  <a:srgbClr val="000000"/>
                </a:solidFill>
              </a:rPr>
              <a:t>ORDER BY avg_remote_ratio DESC;</a:t>
            </a:r>
            <a:endParaRPr b="1" sz="174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745">
              <a:solidFill>
                <a:srgbClr val="000000"/>
              </a:solidFill>
            </a:endParaRPr>
          </a:p>
        </p:txBody>
      </p:sp>
      <p:graphicFrame>
        <p:nvGraphicFramePr>
          <p:cNvPr id="173" name="Google Shape;173;p29"/>
          <p:cNvGraphicFramePr/>
          <p:nvPr/>
        </p:nvGraphicFramePr>
        <p:xfrm>
          <a:off x="4728250" y="183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{43CD5257-C818-4C17-B402-A68C3D22037E}</a:tableStyleId>
              </a:tblPr>
              <a:tblGrid>
                <a:gridCol w="2089475"/>
                <a:gridCol w="2089475"/>
              </a:tblGrid>
              <a:tr h="2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job_title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avg_remote_ratio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Principal Data Analyst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Lead Data Analyst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 Data Analyst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Analytics Manager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85.7143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Manager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83.3333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Analyst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75.2577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2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Financial Data Analyst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5 Highest Paying Job Titles by Experience Level</a:t>
            </a:r>
            <a:endParaRPr b="1"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235500" y="729675"/>
            <a:ext cx="7501200" cy="19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SELECT experience_level, job_title, AVG(salary_in_usd) AS avg_salary_usd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FROM salaries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GROUP BY experience_level, job_title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ORDER BY avg_salary_usd DESC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LIMIT 5;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4785675" y="20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{43CD5257-C818-4C17-B402-A68C3D22037E}</a:tableStyleId>
              </a:tblPr>
              <a:tblGrid>
                <a:gridCol w="1414675"/>
                <a:gridCol w="1414675"/>
                <a:gridCol w="1414675"/>
              </a:tblGrid>
              <a:tr h="31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experience_level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job_title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avg_salary_usd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Principal Data Engineer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$600,000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Financial Data Analyst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$450,000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Principal Data Scientist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$416,000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6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Analytics Lead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$405,000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Applied Data Scientist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$278,500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060050"/>
            <a:ext cx="3608825" cy="20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Between Salary and Job Flexibility</a:t>
            </a:r>
            <a:endParaRPr b="1"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62199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800">
                <a:solidFill>
                  <a:srgbClr val="000000"/>
                </a:solidFill>
              </a:rPr>
              <a:t>SELECT remote_ratio, AVG(salary_in_usd) AS avg_salary_usd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00">
                <a:solidFill>
                  <a:srgbClr val="000000"/>
                </a:solidFill>
              </a:rPr>
              <a:t>FROM salaries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00">
                <a:solidFill>
                  <a:srgbClr val="000000"/>
                </a:solidFill>
              </a:rPr>
              <a:t>GROUP BY remote_ratio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00">
                <a:solidFill>
                  <a:srgbClr val="000000"/>
                </a:solidFill>
              </a:rPr>
              <a:t>ORDER BY remote_ratio ASC;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5768025" y="305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{43CD5257-C818-4C17-B402-A68C3D22037E}</a:tableStyleId>
              </a:tblPr>
              <a:tblGrid>
                <a:gridCol w="1373300"/>
                <a:gridCol w="1373300"/>
              </a:tblGrid>
              <a:tr h="1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remote_ratio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avg_salary_usd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$106,354.62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$80,823.03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$122,457.45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Introduction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Science is a rapidly growing field, and Data scientists play a crucial role in analyzing and </a:t>
            </a:r>
            <a:r>
              <a:rPr b="1" lang="en">
                <a:solidFill>
                  <a:srgbClr val="000000"/>
                </a:solidFill>
              </a:rPr>
              <a:t>interpreting</a:t>
            </a:r>
            <a:r>
              <a:rPr b="1" lang="en">
                <a:solidFill>
                  <a:srgbClr val="000000"/>
                </a:solidFill>
              </a:rPr>
              <a:t> large volumes of data. In the technological space, it is a field and profession well sought after. Thus </a:t>
            </a:r>
            <a:r>
              <a:rPr b="1" lang="en">
                <a:solidFill>
                  <a:srgbClr val="000000"/>
                </a:solidFill>
              </a:rPr>
              <a:t>demanding</a:t>
            </a:r>
            <a:r>
              <a:rPr b="1" lang="en">
                <a:solidFill>
                  <a:srgbClr val="000000"/>
                </a:solidFill>
              </a:rPr>
              <a:t> importance to understand basic factors that </a:t>
            </a:r>
            <a:r>
              <a:rPr b="1" lang="en">
                <a:solidFill>
                  <a:srgbClr val="000000"/>
                </a:solidFill>
              </a:rPr>
              <a:t>influences</a:t>
            </a:r>
            <a:r>
              <a:rPr b="1" lang="en">
                <a:solidFill>
                  <a:srgbClr val="000000"/>
                </a:solidFill>
              </a:rPr>
              <a:t> the salaries of data </a:t>
            </a:r>
            <a:r>
              <a:rPr b="1" lang="en">
                <a:solidFill>
                  <a:srgbClr val="000000"/>
                </a:solidFill>
              </a:rPr>
              <a:t>scientists</a:t>
            </a:r>
            <a:r>
              <a:rPr b="1" lang="en">
                <a:solidFill>
                  <a:srgbClr val="000000"/>
                </a:solidFill>
              </a:rPr>
              <a:t> across the globe.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This project focuses on analyzing the factors that impact salaries of employees on a global scale </a:t>
            </a:r>
            <a:r>
              <a:rPr b="1" lang="en">
                <a:solidFill>
                  <a:srgbClr val="000000"/>
                </a:solidFill>
              </a:rPr>
              <a:t>across</a:t>
            </a:r>
            <a:r>
              <a:rPr b="1" lang="en">
                <a:solidFill>
                  <a:srgbClr val="000000"/>
                </a:solidFill>
              </a:rPr>
              <a:t> various region.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 achieve this, the dataset on employee salaries for different roles was obtained and analyzed using the key variables such as experience level, Region, Company_size, etc. this report describe the relationship between these variables and the employee salaries using EDA (Exploratory Data Analysis).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Salary by Company Location</a:t>
            </a:r>
            <a:endParaRPr b="1"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923875"/>
            <a:ext cx="70065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790">
                <a:solidFill>
                  <a:srgbClr val="000000"/>
                </a:solidFill>
              </a:rPr>
              <a:t>SELECT company_location, AVG(salary_in_usd) AS avg_salary_usd</a:t>
            </a:r>
            <a:endParaRPr b="1" sz="179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790">
                <a:solidFill>
                  <a:srgbClr val="000000"/>
                </a:solidFill>
              </a:rPr>
              <a:t>FROM salaries</a:t>
            </a:r>
            <a:endParaRPr b="1" sz="179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790">
                <a:solidFill>
                  <a:srgbClr val="000000"/>
                </a:solidFill>
              </a:rPr>
              <a:t>GROUP BY company_location</a:t>
            </a:r>
            <a:endParaRPr b="1" sz="179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790">
                <a:solidFill>
                  <a:srgbClr val="000000"/>
                </a:solidFill>
              </a:rPr>
              <a:t>ORDER BY avg_salary_usd DESC;</a:t>
            </a:r>
            <a:endParaRPr b="1" sz="179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790">
              <a:solidFill>
                <a:srgbClr val="000000"/>
              </a:solidFill>
            </a:endParaRPr>
          </a:p>
        </p:txBody>
      </p:sp>
      <p:graphicFrame>
        <p:nvGraphicFramePr>
          <p:cNvPr id="195" name="Google Shape;195;p32"/>
          <p:cNvGraphicFramePr/>
          <p:nvPr/>
        </p:nvGraphicFramePr>
        <p:xfrm>
          <a:off x="5835075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{CF2A34F4-6956-4CF7-8EE3-817FB0E01950}</a:tableStyleId>
              </a:tblPr>
              <a:tblGrid>
                <a:gridCol w="1705550"/>
                <a:gridCol w="14509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company_location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avg_salary_usd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$157,500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$144,055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NZ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$125,000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$119,059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$114,127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6700"/>
            <a:ext cx="3841351" cy="2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Employee Distribution by Company Location. </a:t>
            </a:r>
            <a:endParaRPr b="1"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70323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29">
                <a:solidFill>
                  <a:srgbClr val="000000"/>
                </a:solidFill>
              </a:rPr>
              <a:t>SELECT company_location, COUNT(*) AS total_employees</a:t>
            </a:r>
            <a:endParaRPr b="1" sz="18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829">
                <a:solidFill>
                  <a:srgbClr val="000000"/>
                </a:solidFill>
              </a:rPr>
              <a:t>FROM salaries</a:t>
            </a:r>
            <a:endParaRPr b="1" sz="18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829">
                <a:solidFill>
                  <a:srgbClr val="000000"/>
                </a:solidFill>
              </a:rPr>
              <a:t>GROUP BY company_location</a:t>
            </a:r>
            <a:endParaRPr b="1" sz="18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829">
                <a:solidFill>
                  <a:srgbClr val="000000"/>
                </a:solidFill>
              </a:rPr>
              <a:t>ORDER BY total_employees DESC;</a:t>
            </a:r>
            <a:endParaRPr b="1" sz="18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829">
              <a:solidFill>
                <a:srgbClr val="000000"/>
              </a:solidFill>
            </a:endParaRPr>
          </a:p>
        </p:txBody>
      </p:sp>
      <p:graphicFrame>
        <p:nvGraphicFramePr>
          <p:cNvPr id="203" name="Google Shape;203;p33"/>
          <p:cNvGraphicFramePr/>
          <p:nvPr/>
        </p:nvGraphicFramePr>
        <p:xfrm>
          <a:off x="5257800" y="197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{43CD5257-C818-4C17-B402-A68C3D22037E}</a:tableStyleId>
              </a:tblPr>
              <a:tblGrid>
                <a:gridCol w="1809750"/>
                <a:gridCol w="1809750"/>
              </a:tblGrid>
              <a:tr h="37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company_location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total_employees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4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4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4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4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13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Observations:</a:t>
            </a:r>
            <a:endParaRPr b="1"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807325"/>
            <a:ext cx="8520600" cy="4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 sz="1800">
                <a:solidFill>
                  <a:srgbClr val="000000"/>
                </a:solidFill>
              </a:rPr>
              <a:t>T</a:t>
            </a:r>
            <a:r>
              <a:rPr b="1" lang="en" sz="1800">
                <a:solidFill>
                  <a:srgbClr val="000000"/>
                </a:solidFill>
              </a:rPr>
              <a:t>here is significant variation in average salaries across different job titles, with roles like Data Scientist earning higher salaries compared to roles like Data Analyst.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 sz="1800">
                <a:solidFill>
                  <a:srgbClr val="000000"/>
                </a:solidFill>
              </a:rPr>
              <a:t>Experience level has a clear impact on salary, with senior-level positions earning significantly more than junior or mid-level roles.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 sz="1800">
                <a:solidFill>
                  <a:srgbClr val="000000"/>
                </a:solidFill>
              </a:rPr>
              <a:t>Salaries vary widely by region, with employees in North America and Western Europe generally receiving higher compensation than those in  other regions.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 sz="1800">
                <a:solidFill>
                  <a:srgbClr val="000000"/>
                </a:solidFill>
              </a:rPr>
              <a:t>Roles with higher remote work ratios tend to have competitive salaries, suggesting that companies are willing to offer higher pay to attract talent who prefer remote work flexibility.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 sz="1800">
                <a:solidFill>
                  <a:srgbClr val="000000"/>
                </a:solidFill>
              </a:rPr>
              <a:t>Larger companies typically offer higher average salaries compared to smaller companies, though some small companies also offer competitive salaries.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Recommendations:</a:t>
            </a:r>
            <a:endParaRPr b="1"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963600"/>
            <a:ext cx="85206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Professionals seeking higher salaries should consider specializing in high-paying roles such as Data Scientist.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To achieve higher compensation, professionals should actively pursue opportunities for career progression and skill development.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Job seekers should be aware of geographic differences in pay and consider pursuing opportunities in higher-paying regions or remote positions.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Companies should consider offering remote work options to attract top talent, as it is increasingly valued by professionals.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Smaller companies should consider offering competitive salaries or unique benefits to attract talent, especially when competing with larger organizations.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Project Objectives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❖"/>
            </a:pPr>
            <a:r>
              <a:rPr b="1" lang="en" sz="2300">
                <a:solidFill>
                  <a:srgbClr val="000000"/>
                </a:solidFill>
              </a:rPr>
              <a:t>Analyze Remote Work Trends and Their Impact on Compensation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Char char="❖"/>
            </a:pPr>
            <a:r>
              <a:rPr b="1" lang="en" sz="2300">
                <a:solidFill>
                  <a:srgbClr val="000000"/>
                </a:solidFill>
              </a:rPr>
              <a:t>Identify Key Factors Influencing Salary Levels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Char char="❖"/>
            </a:pPr>
            <a:r>
              <a:rPr b="1" lang="en" sz="2300">
                <a:solidFill>
                  <a:srgbClr val="000000"/>
                </a:solidFill>
              </a:rPr>
              <a:t>Evaluate Geographic Differences in Data Science Compensation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Char char="❖"/>
            </a:pPr>
            <a:r>
              <a:rPr b="1" lang="en" sz="2300">
                <a:solidFill>
                  <a:srgbClr val="000000"/>
                </a:solidFill>
              </a:rPr>
              <a:t>Understand Salary Distribution Across Experience Levels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300"/>
              <a:buChar char="❖"/>
            </a:pPr>
            <a:r>
              <a:rPr b="1" lang="en" sz="2300">
                <a:solidFill>
                  <a:srgbClr val="000000"/>
                </a:solidFill>
              </a:rPr>
              <a:t>Assess the Relationship Between Company Size and Compensation</a:t>
            </a:r>
            <a:endParaRPr b="1"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Variables: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Work_year:  The year in which the salary data was recorded. (2020-2022)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Experience_level:The experience level of the employee</a:t>
            </a:r>
            <a:r>
              <a:rPr b="1" lang="en">
                <a:solidFill>
                  <a:srgbClr val="000000"/>
                </a:solidFill>
              </a:rPr>
              <a:t>.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 sz="1800">
                <a:solidFill>
                  <a:srgbClr val="000000"/>
                </a:solidFill>
              </a:rPr>
              <a:t>EN (Entry-level), MI (Mid-level), SE (Senior-level), and (Executive-level)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Employment_type: The type of employment contract.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 sz="1800">
                <a:solidFill>
                  <a:srgbClr val="000000"/>
                </a:solidFill>
              </a:rPr>
              <a:t>FT (Full-time), PT (Part-time), CT (Contract), and FL (Freelance)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Job_title: The job title or position of the employee. (e.g., Data Scientist, Data Analyst).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Salary: The salary amount, possibly in local currency.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Salary_currency: The currency in which the salary is paid (e.g., USD, EUR, GBP).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Variables (cont’d)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Salary_in_usd: The salary amount converted to USD for standardization.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Employee_residence: The country where the employee resides.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Remote_ratio:The percentage of time the employee works remotely.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 sz="1800">
                <a:solidFill>
                  <a:srgbClr val="000000"/>
                </a:solidFill>
              </a:rPr>
              <a:t>0 (In Office), 50 (Hybrid), and  100 (Fully remote)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Company_location:The country where the employing company is located. (e.g., US, GB, DE).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b="1" lang="en">
                <a:solidFill>
                  <a:srgbClr val="000000"/>
                </a:solidFill>
              </a:rPr>
              <a:t>Company_size: The size of the employing company.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 sz="1800">
                <a:solidFill>
                  <a:srgbClr val="000000"/>
                </a:solidFill>
              </a:rPr>
              <a:t>S (Small: 1-50), M (Medium: 51-250), and L (Large: Above 251) employees.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Insights:</a:t>
            </a:r>
            <a:endParaRPr b="1" sz="29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</a:rPr>
              <a:t>Identify which roles are the highest or lowest paid.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</a:rPr>
              <a:t>Highlight the most common experience level among employees.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</a:rPr>
              <a:t>State the top 5 countries with highest average salaries</a:t>
            </a:r>
            <a:r>
              <a:rPr b="1" lang="en" sz="1900">
                <a:solidFill>
                  <a:srgbClr val="000000"/>
                </a:solidFill>
              </a:rPr>
              <a:t>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</a:rPr>
              <a:t>How many employees work in small, medium, or large companies.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</a:rPr>
              <a:t>Find the average salary paid by companies of different sizes.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</a:rPr>
              <a:t>Identify the job titles that command the highest pay.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b="1" lang="en" sz="1900">
                <a:solidFill>
                  <a:srgbClr val="000000"/>
                </a:solidFill>
              </a:rPr>
              <a:t>Which job titles offer the highest flexibility for remote work.</a:t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Insights (cont’d)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❖"/>
            </a:pPr>
            <a:r>
              <a:rPr b="1" lang="en" sz="1850">
                <a:solidFill>
                  <a:srgbClr val="000000"/>
                </a:solidFill>
              </a:rPr>
              <a:t> Find the most common job titles in each country.</a:t>
            </a:r>
            <a:endParaRPr b="1" sz="1850">
              <a:solidFill>
                <a:srgbClr val="000000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❖"/>
            </a:pPr>
            <a:r>
              <a:rPr b="1" lang="en" sz="1850">
                <a:solidFill>
                  <a:srgbClr val="000000"/>
                </a:solidFill>
              </a:rPr>
              <a:t> Find the average salary for different types of employment.</a:t>
            </a:r>
            <a:endParaRPr b="1" sz="1850">
              <a:solidFill>
                <a:srgbClr val="000000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❖"/>
            </a:pPr>
            <a:r>
              <a:rPr b="1" lang="en" sz="1850">
                <a:solidFill>
                  <a:srgbClr val="000000"/>
                </a:solidFill>
              </a:rPr>
              <a:t> Find the changes year on year on employee Salaries</a:t>
            </a:r>
            <a:endParaRPr b="1" sz="1850">
              <a:solidFill>
                <a:srgbClr val="000000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❖"/>
            </a:pPr>
            <a:r>
              <a:rPr b="1" lang="en" sz="1850">
                <a:solidFill>
                  <a:srgbClr val="000000"/>
                </a:solidFill>
              </a:rPr>
              <a:t> Identify the highest-paying job titles for each experience level.</a:t>
            </a:r>
            <a:endParaRPr b="1" sz="1850">
              <a:solidFill>
                <a:srgbClr val="000000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❖"/>
            </a:pPr>
            <a:r>
              <a:rPr b="1" lang="en" sz="1850">
                <a:solidFill>
                  <a:srgbClr val="000000"/>
                </a:solidFill>
              </a:rPr>
              <a:t> Find the Geographical Location of Most Employee</a:t>
            </a:r>
            <a:endParaRPr b="1" sz="1850">
              <a:solidFill>
                <a:srgbClr val="000000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❖"/>
            </a:pPr>
            <a:r>
              <a:rPr b="1" lang="en" sz="1850">
                <a:solidFill>
                  <a:srgbClr val="000000"/>
                </a:solidFill>
              </a:rPr>
              <a:t> Does salary correlates with the remote work ratio.</a:t>
            </a:r>
            <a:endParaRPr b="1" sz="1850">
              <a:solidFill>
                <a:srgbClr val="000000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❖"/>
            </a:pPr>
            <a:r>
              <a:rPr b="1" lang="en" sz="1850">
                <a:solidFill>
                  <a:srgbClr val="000000"/>
                </a:solidFill>
              </a:rPr>
              <a:t> Which locations offer the highest-paying jobs.</a:t>
            </a:r>
            <a:endParaRPr b="1" sz="1850">
              <a:solidFill>
                <a:srgbClr val="000000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Char char="❖"/>
            </a:pPr>
            <a:r>
              <a:rPr b="1" lang="en" sz="1850">
                <a:solidFill>
                  <a:srgbClr val="000000"/>
                </a:solidFill>
              </a:rPr>
              <a:t>Identify the distribution of jobs based on flexibility.</a:t>
            </a:r>
            <a:endParaRPr b="1" sz="1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Salary by Job Title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64986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SELECT job_title, AVG(salary_in_usd) AS avg_salary_usd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FROM salaries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GROUP BY job_title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ORDER BY avg_salary_usd DESC;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4398800" y="21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{43CD5257-C818-4C17-B402-A68C3D22037E}</a:tableStyleId>
              </a:tblPr>
              <a:tblGrid>
                <a:gridCol w="2292950"/>
                <a:gridCol w="2292950"/>
              </a:tblGrid>
              <a:tr h="36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job_title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avg_salary_usd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4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Analytics Lead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$405,000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Principal Data Engineer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$328,333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Financial Data Analyst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$275,000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Principal 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$215,242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Director of Data Science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$195,074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A9DB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 of Experience Levels</a:t>
            </a:r>
            <a:endParaRPr b="1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59300" y="1000075"/>
            <a:ext cx="54438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SELECT experience_level, COUNT(*) AS total_employees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FROM salaries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GROUP BY experience_level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ORDER BY total_employees DESC;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5518200" y="283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{43CD5257-C818-4C17-B402-A68C3D22037E}</a:tableStyleId>
              </a:tblPr>
              <a:tblGrid>
                <a:gridCol w="1679550"/>
                <a:gridCol w="1679550"/>
              </a:tblGrid>
              <a:tr h="1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experience_level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total_employees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760550"/>
            <a:ext cx="3969200" cy="23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