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4" r:id="rId7"/>
    <p:sldId id="266" r:id="rId8"/>
    <p:sldId id="267" r:id="rId9"/>
    <p:sldId id="262" r:id="rId10"/>
    <p:sldId id="260"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FEC6-0AEB-436E-BDD1-9EE6FF32FAB5}"/>
              </a:ext>
            </a:extLst>
          </p:cNvPr>
          <p:cNvSpPr>
            <a:spLocks noGrp="1"/>
          </p:cNvSpPr>
          <p:nvPr>
            <p:ph type="ctrTitle"/>
          </p:nvPr>
        </p:nvSpPr>
        <p:spPr/>
        <p:txBody>
          <a:bodyPr/>
          <a:lstStyle/>
          <a:p>
            <a:r>
              <a:rPr lang="fr-SN" dirty="0"/>
              <a:t>Td2 Manipulation de DONNEES</a:t>
            </a:r>
          </a:p>
        </p:txBody>
      </p:sp>
      <p:sp>
        <p:nvSpPr>
          <p:cNvPr id="3" name="Subtitle 2">
            <a:extLst>
              <a:ext uri="{FF2B5EF4-FFF2-40B4-BE49-F238E27FC236}">
                <a16:creationId xmlns:a16="http://schemas.microsoft.com/office/drawing/2014/main" id="{EF48E289-E23B-4793-808C-D6D6BC2E3947}"/>
              </a:ext>
            </a:extLst>
          </p:cNvPr>
          <p:cNvSpPr>
            <a:spLocks noGrp="1"/>
          </p:cNvSpPr>
          <p:nvPr>
            <p:ph type="subTitle" idx="1"/>
          </p:nvPr>
        </p:nvSpPr>
        <p:spPr/>
        <p:txBody>
          <a:bodyPr/>
          <a:lstStyle/>
          <a:p>
            <a:r>
              <a:rPr lang="fr-SN" dirty="0"/>
              <a:t>Mamadou SEME</a:t>
            </a:r>
          </a:p>
          <a:p>
            <a:r>
              <a:rPr lang="fr-SN" dirty="0" err="1"/>
              <a:t>Epsi</a:t>
            </a:r>
            <a:r>
              <a:rPr lang="fr-SN" dirty="0"/>
              <a:t>: 2024-2025</a:t>
            </a:r>
          </a:p>
          <a:p>
            <a:endParaRPr lang="fr-SN" dirty="0"/>
          </a:p>
          <a:p>
            <a:endParaRPr lang="fr-SN" dirty="0"/>
          </a:p>
        </p:txBody>
      </p:sp>
    </p:spTree>
    <p:extLst>
      <p:ext uri="{BB962C8B-B14F-4D97-AF65-F5344CB8AC3E}">
        <p14:creationId xmlns:p14="http://schemas.microsoft.com/office/powerpoint/2010/main" val="207510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BC7C-EC03-4BE8-B90B-82C751CB4EFA}"/>
              </a:ext>
            </a:extLst>
          </p:cNvPr>
          <p:cNvSpPr>
            <a:spLocks noGrp="1"/>
          </p:cNvSpPr>
          <p:nvPr>
            <p:ph type="title"/>
          </p:nvPr>
        </p:nvSpPr>
        <p:spPr>
          <a:xfrm>
            <a:off x="1141413" y="618518"/>
            <a:ext cx="9905998" cy="892648"/>
          </a:xfrm>
        </p:spPr>
        <p:txBody>
          <a:bodyPr/>
          <a:lstStyle/>
          <a:p>
            <a:r>
              <a:rPr lang="fr-SN" dirty="0"/>
              <a:t>Observation Faits</a:t>
            </a:r>
          </a:p>
        </p:txBody>
      </p:sp>
      <p:sp>
        <p:nvSpPr>
          <p:cNvPr id="3" name="Content Placeholder 2">
            <a:extLst>
              <a:ext uri="{FF2B5EF4-FFF2-40B4-BE49-F238E27FC236}">
                <a16:creationId xmlns:a16="http://schemas.microsoft.com/office/drawing/2014/main" id="{ACBDC557-D472-4F23-874B-12A725840D12}"/>
              </a:ext>
            </a:extLst>
          </p:cNvPr>
          <p:cNvSpPr>
            <a:spLocks noGrp="1"/>
          </p:cNvSpPr>
          <p:nvPr>
            <p:ph idx="1"/>
          </p:nvPr>
        </p:nvSpPr>
        <p:spPr>
          <a:xfrm>
            <a:off x="1141412" y="2249487"/>
            <a:ext cx="9905999" cy="2832652"/>
          </a:xfrm>
        </p:spPr>
        <p:txBody>
          <a:bodyPr>
            <a:normAutofit/>
          </a:bodyPr>
          <a:lstStyle/>
          <a:p>
            <a:r>
              <a:rPr lang="fr-SN" dirty="0"/>
              <a:t>Les observations faite d’</a:t>
            </a:r>
            <a:r>
              <a:rPr lang="fr-SN" dirty="0" err="1"/>
              <a:t>apres</a:t>
            </a:r>
            <a:r>
              <a:rPr lang="fr-SN" dirty="0"/>
              <a:t> le tp2, il nous  a permis de comprendre comme on utilise le tableau  de pouvoir le manipuler en sort de pouvoir faire des graphiques de voir les performances de différentes compagnies aériennes dans chaque aéroport .Certaines compagnies peuvent avoir des taux de retard plus élevés que d’autres en raison de leur modèle d’exploitation ou de leur efficacité ou de leur opérationnelle. </a:t>
            </a:r>
          </a:p>
          <a:p>
            <a:endParaRPr lang="fr-SN" dirty="0"/>
          </a:p>
        </p:txBody>
      </p:sp>
    </p:spTree>
    <p:extLst>
      <p:ext uri="{BB962C8B-B14F-4D97-AF65-F5344CB8AC3E}">
        <p14:creationId xmlns:p14="http://schemas.microsoft.com/office/powerpoint/2010/main" val="364520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B44D-305C-423C-B833-84610A83535F}"/>
              </a:ext>
            </a:extLst>
          </p:cNvPr>
          <p:cNvSpPr>
            <a:spLocks noGrp="1"/>
          </p:cNvSpPr>
          <p:nvPr>
            <p:ph type="title"/>
          </p:nvPr>
        </p:nvSpPr>
        <p:spPr/>
        <p:txBody>
          <a:bodyPr/>
          <a:lstStyle/>
          <a:p>
            <a:r>
              <a:rPr lang="fr-SN" dirty="0"/>
              <a:t>STRATEGIE A PRENDRE </a:t>
            </a:r>
          </a:p>
        </p:txBody>
      </p:sp>
      <p:sp>
        <p:nvSpPr>
          <p:cNvPr id="3" name="Content Placeholder 2">
            <a:extLst>
              <a:ext uri="{FF2B5EF4-FFF2-40B4-BE49-F238E27FC236}">
                <a16:creationId xmlns:a16="http://schemas.microsoft.com/office/drawing/2014/main" id="{AF5AD279-56C3-4914-91A0-F9765E3804F8}"/>
              </a:ext>
            </a:extLst>
          </p:cNvPr>
          <p:cNvSpPr>
            <a:spLocks noGrp="1"/>
          </p:cNvSpPr>
          <p:nvPr>
            <p:ph idx="1"/>
          </p:nvPr>
        </p:nvSpPr>
        <p:spPr>
          <a:xfrm>
            <a:off x="1141412" y="2184934"/>
            <a:ext cx="9905999" cy="3330341"/>
          </a:xfrm>
        </p:spPr>
        <p:txBody>
          <a:bodyPr>
            <a:normAutofit/>
          </a:bodyPr>
          <a:lstStyle/>
          <a:p>
            <a:r>
              <a:rPr lang="fr-SN" dirty="0"/>
              <a:t>La bonne stratégie et en continuant a surveiller et a analyser les données sur les retardes des vols vous pouvez progressivement améliorer la ponctualité et l’efficacité du système de transport aérien dans les aéroports concernés mes analyses et de maintenir un produits dans différentes pays implique de gère plusieurs aspects notamment la localisation , la conformité réglementaire ,la prise en compte des spécificités ainsi que des stratégies marketing de la commerciales.</a:t>
            </a:r>
          </a:p>
        </p:txBody>
      </p:sp>
    </p:spTree>
    <p:extLst>
      <p:ext uri="{BB962C8B-B14F-4D97-AF65-F5344CB8AC3E}">
        <p14:creationId xmlns:p14="http://schemas.microsoft.com/office/powerpoint/2010/main" val="39610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F65-6C0C-44CF-B94A-5695E2809B41}"/>
              </a:ext>
            </a:extLst>
          </p:cNvPr>
          <p:cNvSpPr>
            <a:spLocks noGrp="1"/>
          </p:cNvSpPr>
          <p:nvPr>
            <p:ph type="title"/>
          </p:nvPr>
        </p:nvSpPr>
        <p:spPr/>
        <p:txBody>
          <a:bodyPr/>
          <a:lstStyle/>
          <a:p>
            <a:r>
              <a:rPr lang="fr-SN" dirty="0"/>
              <a:t>CONCLUSION</a:t>
            </a:r>
          </a:p>
        </p:txBody>
      </p:sp>
      <p:sp>
        <p:nvSpPr>
          <p:cNvPr id="3" name="Content Placeholder 2">
            <a:extLst>
              <a:ext uri="{FF2B5EF4-FFF2-40B4-BE49-F238E27FC236}">
                <a16:creationId xmlns:a16="http://schemas.microsoft.com/office/drawing/2014/main" id="{7B2D93E9-6FCF-4BE5-A6C8-B0F110C3A1BD}"/>
              </a:ext>
            </a:extLst>
          </p:cNvPr>
          <p:cNvSpPr>
            <a:spLocks noGrp="1"/>
          </p:cNvSpPr>
          <p:nvPr>
            <p:ph idx="1"/>
          </p:nvPr>
        </p:nvSpPr>
        <p:spPr>
          <a:xfrm>
            <a:off x="881530" y="2231647"/>
            <a:ext cx="9905999" cy="1759629"/>
          </a:xfrm>
        </p:spPr>
        <p:txBody>
          <a:bodyPr>
            <a:normAutofit fontScale="85000" lnSpcReduction="10000"/>
          </a:bodyPr>
          <a:lstStyle/>
          <a:p>
            <a:r>
              <a:rPr lang="fr-SN" dirty="0"/>
              <a:t>En conclusion , notre études sur les trafics aéronautique dans les aéroports a permis de tirer plusieurs observations importantes nous avons constaté que certains aéroports présentent des pourcentages de retard plus élèves que d’autres ce qui souligne l’importance de ciblent des aéroports pour des améliorations opérationnelles.</a:t>
            </a:r>
          </a:p>
        </p:txBody>
      </p:sp>
    </p:spTree>
    <p:extLst>
      <p:ext uri="{BB962C8B-B14F-4D97-AF65-F5344CB8AC3E}">
        <p14:creationId xmlns:p14="http://schemas.microsoft.com/office/powerpoint/2010/main" val="54255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0912-6CD7-45EF-8694-248876E16070}"/>
              </a:ext>
            </a:extLst>
          </p:cNvPr>
          <p:cNvSpPr>
            <a:spLocks noGrp="1"/>
          </p:cNvSpPr>
          <p:nvPr>
            <p:ph type="title"/>
          </p:nvPr>
        </p:nvSpPr>
        <p:spPr>
          <a:xfrm>
            <a:off x="1540041" y="972151"/>
            <a:ext cx="7344077" cy="529389"/>
          </a:xfrm>
        </p:spPr>
        <p:txBody>
          <a:bodyPr>
            <a:normAutofit fontScale="90000"/>
          </a:bodyPr>
          <a:lstStyle/>
          <a:p>
            <a:r>
              <a:rPr lang="fr-SN" dirty="0"/>
              <a:t>Présentation du Sujet  </a:t>
            </a:r>
          </a:p>
        </p:txBody>
      </p:sp>
      <p:sp>
        <p:nvSpPr>
          <p:cNvPr id="3" name="Content Placeholder 2">
            <a:extLst>
              <a:ext uri="{FF2B5EF4-FFF2-40B4-BE49-F238E27FC236}">
                <a16:creationId xmlns:a16="http://schemas.microsoft.com/office/drawing/2014/main" id="{1DC5DC32-DB11-4539-9062-2036536D7D1E}"/>
              </a:ext>
            </a:extLst>
          </p:cNvPr>
          <p:cNvSpPr>
            <a:spLocks noGrp="1"/>
          </p:cNvSpPr>
          <p:nvPr>
            <p:ph idx="1"/>
          </p:nvPr>
        </p:nvSpPr>
        <p:spPr>
          <a:xfrm>
            <a:off x="1143000" y="1684422"/>
            <a:ext cx="9905999" cy="3609473"/>
          </a:xfrm>
        </p:spPr>
        <p:txBody>
          <a:bodyPr>
            <a:normAutofit/>
          </a:bodyPr>
          <a:lstStyle/>
          <a:p>
            <a:pPr marL="0" indent="0">
              <a:buNone/>
            </a:pPr>
            <a:r>
              <a:rPr lang="fr-SN" dirty="0"/>
              <a:t>L’objectif du Tp2 est de savoir manipuler les données dans un tableau </a:t>
            </a:r>
          </a:p>
          <a:p>
            <a:pPr marL="0" indent="0">
              <a:buNone/>
            </a:pPr>
            <a:r>
              <a:rPr lang="fr-SN" dirty="0"/>
              <a:t>Notre TP vise a analyser le transports aérien des aéroports en collectant et en analysant les données collectées .A travers cette analyse approfondie nous espérons fournir les gestionnaires d’aéroports ,les compagnies aériennes et les autorité de régulations et l’efficacité du système de transport aérien.</a:t>
            </a:r>
          </a:p>
          <a:p>
            <a:pPr marL="0" indent="0">
              <a:buNone/>
            </a:pPr>
            <a:r>
              <a:rPr lang="fr-SN" dirty="0"/>
              <a:t>En fin de compte notre objectif  est de contribuer a un système de transport aérien plus efficace et satisfaisant a travers des graphes.</a:t>
            </a:r>
          </a:p>
          <a:p>
            <a:pPr marL="0" indent="0">
              <a:buNone/>
            </a:pPr>
            <a:endParaRPr lang="fr-SN" dirty="0"/>
          </a:p>
        </p:txBody>
      </p:sp>
      <p:sp>
        <p:nvSpPr>
          <p:cNvPr id="6" name="Rectangle 3">
            <a:extLst>
              <a:ext uri="{FF2B5EF4-FFF2-40B4-BE49-F238E27FC236}">
                <a16:creationId xmlns:a16="http://schemas.microsoft.com/office/drawing/2014/main" id="{A723B6B9-C65C-4242-964B-5D56738B80A0}"/>
              </a:ext>
            </a:extLst>
          </p:cNvPr>
          <p:cNvSpPr>
            <a:spLocks noChangeArrowheads="1"/>
          </p:cNvSpPr>
          <p:nvPr/>
        </p:nvSpPr>
        <p:spPr bwMode="auto">
          <a:xfrm>
            <a:off x="0" y="0"/>
            <a:ext cx="4394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rgbClr val="000000"/>
                </a:solidFill>
                <a:effectLst/>
                <a:latin typeface="Söhne"/>
              </a:rPr>
              <a:t>En fin de compte, notre objectif est de contribuer à un système de transport aérien plus fiable, efficient et satisfaisant pour tous les acteurs impliqués."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14B5F94-9533-45AD-B5CC-42C51FE1AC2B}"/>
              </a:ext>
            </a:extLst>
          </p:cNvPr>
          <p:cNvSpPr>
            <a:spLocks noChangeArrowheads="1"/>
          </p:cNvSpPr>
          <p:nvPr/>
        </p:nvSpPr>
        <p:spPr bwMode="auto">
          <a:xfrm>
            <a:off x="0" y="0"/>
            <a:ext cx="2940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Söhne"/>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A4FA-172F-4777-9425-B56E4A29D1C4}"/>
              </a:ext>
            </a:extLst>
          </p:cNvPr>
          <p:cNvSpPr>
            <a:spLocks noGrp="1"/>
          </p:cNvSpPr>
          <p:nvPr>
            <p:ph type="title"/>
          </p:nvPr>
        </p:nvSpPr>
        <p:spPr/>
        <p:txBody>
          <a:bodyPr/>
          <a:lstStyle/>
          <a:p>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La capture ci-joint nous montre l’arrivée des vols, les vols qui sont en retard et les vols dont on a supprimé</a:t>
            </a:r>
            <a:br>
              <a:rPr lang="fr-S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fr-SN" dirty="0"/>
          </a:p>
        </p:txBody>
      </p:sp>
      <p:pic>
        <p:nvPicPr>
          <p:cNvPr id="6" name="Content Placeholder 5">
            <a:extLst>
              <a:ext uri="{FF2B5EF4-FFF2-40B4-BE49-F238E27FC236}">
                <a16:creationId xmlns:a16="http://schemas.microsoft.com/office/drawing/2014/main" id="{DB9CC6E0-433A-48C4-876C-6AD2B1A2E783}"/>
              </a:ext>
            </a:extLst>
          </p:cNvPr>
          <p:cNvPicPr>
            <a:picLocks noGrp="1" noChangeAspect="1"/>
          </p:cNvPicPr>
          <p:nvPr>
            <p:ph idx="1"/>
          </p:nvPr>
        </p:nvPicPr>
        <p:blipFill>
          <a:blip r:embed="rId2"/>
          <a:stretch>
            <a:fillRect/>
          </a:stretch>
        </p:blipFill>
        <p:spPr>
          <a:xfrm>
            <a:off x="1357162" y="2249488"/>
            <a:ext cx="9690249" cy="3708550"/>
          </a:xfrm>
          <a:prstGeom prst="rect">
            <a:avLst/>
          </a:prstGeom>
        </p:spPr>
      </p:pic>
    </p:spTree>
    <p:extLst>
      <p:ext uri="{BB962C8B-B14F-4D97-AF65-F5344CB8AC3E}">
        <p14:creationId xmlns:p14="http://schemas.microsoft.com/office/powerpoint/2010/main" val="779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E2CC-C2D1-4F02-BCD0-56014DF5E29C}"/>
              </a:ext>
            </a:extLst>
          </p:cNvPr>
          <p:cNvSpPr>
            <a:spLocks noGrp="1"/>
          </p:cNvSpPr>
          <p:nvPr>
            <p:ph type="title"/>
          </p:nvPr>
        </p:nvSpPr>
        <p:spPr/>
        <p:txBody>
          <a:bodyPr>
            <a:noAutofit/>
          </a:bodyPr>
          <a:lstStyle/>
          <a:p>
            <a:pPr>
              <a:lnSpc>
                <a:spcPct val="107000"/>
              </a:lnSpc>
              <a:spcAft>
                <a:spcPts val="800"/>
              </a:spcAft>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Cette capture ci-joint nous montre le niveau de la température qui a pour but de voir ci la compagnie</a:t>
            </a:r>
            <a:br>
              <a:rPr lang="fr-S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Airlines pourra effectuer des voyages correctement tout le long du voyage  </a:t>
            </a:r>
            <a:br>
              <a:rPr lang="fr-S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S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3A71D42-45E1-4D43-AEEA-19E933B9C6D1}"/>
              </a:ext>
            </a:extLst>
          </p:cNvPr>
          <p:cNvPicPr>
            <a:picLocks noGrp="1" noChangeAspect="1"/>
          </p:cNvPicPr>
          <p:nvPr>
            <p:ph idx="1"/>
          </p:nvPr>
        </p:nvPicPr>
        <p:blipFill>
          <a:blip r:embed="rId2"/>
          <a:stretch>
            <a:fillRect/>
          </a:stretch>
        </p:blipFill>
        <p:spPr>
          <a:xfrm>
            <a:off x="1386039" y="1886552"/>
            <a:ext cx="9018870" cy="3904648"/>
          </a:xfrm>
          <a:prstGeom prst="rect">
            <a:avLst/>
          </a:prstGeom>
        </p:spPr>
      </p:pic>
    </p:spTree>
    <p:extLst>
      <p:ext uri="{BB962C8B-B14F-4D97-AF65-F5344CB8AC3E}">
        <p14:creationId xmlns:p14="http://schemas.microsoft.com/office/powerpoint/2010/main" val="136283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3AD1-A4E9-4207-934B-8352DA53CD02}"/>
              </a:ext>
            </a:extLst>
          </p:cNvPr>
          <p:cNvSpPr>
            <a:spLocks noGrp="1"/>
          </p:cNvSpPr>
          <p:nvPr>
            <p:ph type="title"/>
          </p:nvPr>
        </p:nvSpPr>
        <p:spPr/>
        <p:txBody>
          <a:bodyPr>
            <a:normAutofit/>
          </a:bodyPr>
          <a:lstStyle/>
          <a:p>
            <a:br>
              <a:rPr lang="fr-S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fr-FR" sz="2200" kern="100" dirty="0">
                <a:latin typeface="Times New Roman" panose="02020603050405020304" pitchFamily="18" charset="0"/>
                <a:ea typeface="Calibri" panose="020F0502020204030204" pitchFamily="34" charset="0"/>
                <a:cs typeface="Times New Roman" panose="02020603050405020304" pitchFamily="18" charset="0"/>
              </a:rPr>
              <a:t>La  capture ci-jointe est représenté sous de forme d’une  carte elle  nous montre le nombre de vol pour chaque compagnie</a:t>
            </a:r>
            <a:endParaRPr lang="fr-SN" sz="2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6735C35-4FAD-4134-BE3B-0E1803CB9CB1}"/>
              </a:ext>
            </a:extLst>
          </p:cNvPr>
          <p:cNvPicPr>
            <a:picLocks noGrp="1" noChangeAspect="1"/>
          </p:cNvPicPr>
          <p:nvPr>
            <p:ph idx="1"/>
          </p:nvPr>
        </p:nvPicPr>
        <p:blipFill>
          <a:blip r:embed="rId2"/>
          <a:stretch>
            <a:fillRect/>
          </a:stretch>
        </p:blipFill>
        <p:spPr>
          <a:xfrm>
            <a:off x="1376413" y="2165684"/>
            <a:ext cx="9452008" cy="3792354"/>
          </a:xfrm>
          <a:prstGeom prst="rect">
            <a:avLst/>
          </a:prstGeom>
        </p:spPr>
      </p:pic>
    </p:spTree>
    <p:extLst>
      <p:ext uri="{BB962C8B-B14F-4D97-AF65-F5344CB8AC3E}">
        <p14:creationId xmlns:p14="http://schemas.microsoft.com/office/powerpoint/2010/main" val="27546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EC6-38FC-4F4C-BDF6-2ADEB0E3B1E8}"/>
              </a:ext>
            </a:extLst>
          </p:cNvPr>
          <p:cNvSpPr>
            <a:spLocks noGrp="1"/>
          </p:cNvSpPr>
          <p:nvPr>
            <p:ph type="title"/>
          </p:nvPr>
        </p:nvSpPr>
        <p:spPr/>
        <p:txBody>
          <a:bodyPr>
            <a:normAutofit/>
          </a:bodyPr>
          <a:lstStyle/>
          <a:p>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Cette capture montre le </a:t>
            </a:r>
            <a:r>
              <a:rPr lang="fr-FR" sz="2000" kern="100" dirty="0" err="1">
                <a:effectLst/>
                <a:latin typeface="Times New Roman" panose="02020603050405020304" pitchFamily="18" charset="0"/>
                <a:ea typeface="Calibri" panose="020F0502020204030204" pitchFamily="34" charset="0"/>
                <a:cs typeface="Times New Roman" panose="02020603050405020304" pitchFamily="18" charset="0"/>
              </a:rPr>
              <a:t>dashboard</a:t>
            </a: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 1 nous notons différentes montre figures , le Dashboard 1  nous montre différentes </a:t>
            </a:r>
            <a:br>
              <a:rPr lang="fr-S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fr-SN" sz="2000" dirty="0"/>
          </a:p>
        </p:txBody>
      </p:sp>
      <p:pic>
        <p:nvPicPr>
          <p:cNvPr id="4" name="Content Placeholder 3">
            <a:extLst>
              <a:ext uri="{FF2B5EF4-FFF2-40B4-BE49-F238E27FC236}">
                <a16:creationId xmlns:a16="http://schemas.microsoft.com/office/drawing/2014/main" id="{16226272-C833-40CE-809C-FFF01B8E573B}"/>
              </a:ext>
            </a:extLst>
          </p:cNvPr>
          <p:cNvPicPr>
            <a:picLocks noGrp="1" noChangeAspect="1"/>
          </p:cNvPicPr>
          <p:nvPr>
            <p:ph idx="1"/>
          </p:nvPr>
        </p:nvPicPr>
        <p:blipFill>
          <a:blip r:embed="rId2"/>
          <a:stretch>
            <a:fillRect/>
          </a:stretch>
        </p:blipFill>
        <p:spPr>
          <a:xfrm>
            <a:off x="1434164" y="2249488"/>
            <a:ext cx="9057373" cy="3679674"/>
          </a:xfrm>
          <a:prstGeom prst="rect">
            <a:avLst/>
          </a:prstGeom>
        </p:spPr>
      </p:pic>
    </p:spTree>
    <p:extLst>
      <p:ext uri="{BB962C8B-B14F-4D97-AF65-F5344CB8AC3E}">
        <p14:creationId xmlns:p14="http://schemas.microsoft.com/office/powerpoint/2010/main" val="317988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F7C0-7235-4C7B-94A1-EBB3931C0AC9}"/>
              </a:ext>
            </a:extLst>
          </p:cNvPr>
          <p:cNvSpPr>
            <a:spLocks noGrp="1"/>
          </p:cNvSpPr>
          <p:nvPr>
            <p:ph type="title"/>
          </p:nvPr>
        </p:nvSpPr>
        <p:spPr>
          <a:xfrm>
            <a:off x="1141413" y="618518"/>
            <a:ext cx="9905998" cy="988901"/>
          </a:xfrm>
        </p:spPr>
        <p:txBody>
          <a:bodyPr/>
          <a:lstStyle/>
          <a:p>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Cette capture montre le nombre d’aéroport </a:t>
            </a:r>
            <a:r>
              <a:rPr lang="fr-FR" sz="2000" kern="100" dirty="0">
                <a:latin typeface="Times New Roman" panose="02020603050405020304" pitchFamily="18" charset="0"/>
                <a:ea typeface="Calibri" panose="020F0502020204030204" pitchFamily="34" charset="0"/>
                <a:cs typeface="Times New Roman" panose="02020603050405020304" pitchFamily="18" charset="0"/>
              </a:rPr>
              <a:t>présent </a:t>
            </a: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dans les cités </a:t>
            </a:r>
            <a:br>
              <a:rPr lang="fr-S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fr-SN" dirty="0"/>
          </a:p>
        </p:txBody>
      </p:sp>
      <p:pic>
        <p:nvPicPr>
          <p:cNvPr id="4" name="Content Placeholder 3">
            <a:extLst>
              <a:ext uri="{FF2B5EF4-FFF2-40B4-BE49-F238E27FC236}">
                <a16:creationId xmlns:a16="http://schemas.microsoft.com/office/drawing/2014/main" id="{74EEA68C-921E-40F8-A98F-E1DF60D24CE2}"/>
              </a:ext>
            </a:extLst>
          </p:cNvPr>
          <p:cNvPicPr>
            <a:picLocks noGrp="1" noChangeAspect="1"/>
          </p:cNvPicPr>
          <p:nvPr>
            <p:ph idx="1"/>
          </p:nvPr>
        </p:nvPicPr>
        <p:blipFill>
          <a:blip r:embed="rId2"/>
          <a:stretch>
            <a:fillRect/>
          </a:stretch>
        </p:blipFill>
        <p:spPr>
          <a:xfrm>
            <a:off x="1141413" y="2249488"/>
            <a:ext cx="9905998" cy="3541712"/>
          </a:xfrm>
          <a:prstGeom prst="rect">
            <a:avLst/>
          </a:prstGeom>
        </p:spPr>
      </p:pic>
    </p:spTree>
    <p:extLst>
      <p:ext uri="{BB962C8B-B14F-4D97-AF65-F5344CB8AC3E}">
        <p14:creationId xmlns:p14="http://schemas.microsoft.com/office/powerpoint/2010/main" val="193251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355-703A-45F8-AFBA-BEC06D631C06}"/>
              </a:ext>
            </a:extLst>
          </p:cNvPr>
          <p:cNvSpPr>
            <a:spLocks noGrp="1"/>
          </p:cNvSpPr>
          <p:nvPr>
            <p:ph type="title"/>
          </p:nvPr>
        </p:nvSpPr>
        <p:spPr>
          <a:xfrm>
            <a:off x="1141413" y="618518"/>
            <a:ext cx="9905998" cy="950400"/>
          </a:xfrm>
        </p:spPr>
        <p:txBody>
          <a:bodyPr>
            <a:normAutofit/>
          </a:bodyPr>
          <a:lstStyle/>
          <a:p>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La capture ci-joint montre la taille de chaque compagnie </a:t>
            </a:r>
            <a:br>
              <a:rPr lang="fr-SN"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SN" sz="2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C91EFC9-CF1A-41DE-8F55-437AC87775B0}"/>
              </a:ext>
            </a:extLst>
          </p:cNvPr>
          <p:cNvSpPr>
            <a:spLocks noGrp="1"/>
          </p:cNvSpPr>
          <p:nvPr>
            <p:ph idx="1"/>
          </p:nvPr>
        </p:nvSpPr>
        <p:spPr/>
        <p:txBody>
          <a:bodyPr/>
          <a:lstStyle/>
          <a:p>
            <a:endParaRPr lang="fr-SN"/>
          </a:p>
        </p:txBody>
      </p:sp>
      <p:pic>
        <p:nvPicPr>
          <p:cNvPr id="9" name="Picture 8">
            <a:extLst>
              <a:ext uri="{FF2B5EF4-FFF2-40B4-BE49-F238E27FC236}">
                <a16:creationId xmlns:a16="http://schemas.microsoft.com/office/drawing/2014/main" id="{78B80200-F0AD-4532-A438-66C682AC475E}"/>
              </a:ext>
            </a:extLst>
          </p:cNvPr>
          <p:cNvPicPr>
            <a:picLocks noChangeAspect="1"/>
          </p:cNvPicPr>
          <p:nvPr/>
        </p:nvPicPr>
        <p:blipFill>
          <a:blip r:embed="rId2"/>
          <a:stretch>
            <a:fillRect/>
          </a:stretch>
        </p:blipFill>
        <p:spPr>
          <a:xfrm>
            <a:off x="1141412" y="1925053"/>
            <a:ext cx="9905998" cy="3866148"/>
          </a:xfrm>
          <a:prstGeom prst="rect">
            <a:avLst/>
          </a:prstGeom>
        </p:spPr>
      </p:pic>
    </p:spTree>
    <p:extLst>
      <p:ext uri="{BB962C8B-B14F-4D97-AF65-F5344CB8AC3E}">
        <p14:creationId xmlns:p14="http://schemas.microsoft.com/office/powerpoint/2010/main" val="157932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6D5E-77D0-4814-BE85-342DB89C5124}"/>
              </a:ext>
            </a:extLst>
          </p:cNvPr>
          <p:cNvSpPr>
            <a:spLocks noGrp="1"/>
          </p:cNvSpPr>
          <p:nvPr>
            <p:ph type="title"/>
          </p:nvPr>
        </p:nvSpPr>
        <p:spPr/>
        <p:txBody>
          <a:bodyPr/>
          <a:lstStyle/>
          <a:p>
            <a:r>
              <a:rPr lang="fr-SN" dirty="0"/>
              <a:t>ANALYSE GOLBALE </a:t>
            </a:r>
          </a:p>
        </p:txBody>
      </p:sp>
      <p:sp>
        <p:nvSpPr>
          <p:cNvPr id="3" name="Content Placeholder 2">
            <a:extLst>
              <a:ext uri="{FF2B5EF4-FFF2-40B4-BE49-F238E27FC236}">
                <a16:creationId xmlns:a16="http://schemas.microsoft.com/office/drawing/2014/main" id="{AAF59613-5ED1-4A75-9B52-58EF8B992323}"/>
              </a:ext>
            </a:extLst>
          </p:cNvPr>
          <p:cNvSpPr>
            <a:spLocks noGrp="1"/>
          </p:cNvSpPr>
          <p:nvPr>
            <p:ph idx="1"/>
          </p:nvPr>
        </p:nvSpPr>
        <p:spPr/>
        <p:txBody>
          <a:bodyPr>
            <a:normAutofit/>
          </a:bodyPr>
          <a:lstStyle/>
          <a:p>
            <a:r>
              <a:rPr lang="fr-SN" dirty="0"/>
              <a:t>Ce Tp2 nous a permis de comprendre comme se passe la surveillance des vols dans  les aéroports peut être une domaine cruciale pour diverses application telles que la sécurité ,la logistique et la gestions du trafic aérien .</a:t>
            </a:r>
          </a:p>
          <a:p>
            <a:r>
              <a:rPr lang="fr-SN" dirty="0"/>
              <a:t>C’est ce qui nous a permis de collecté des données ,de l’analyser de voir le nombre de vole par secteur</a:t>
            </a:r>
          </a:p>
          <a:p>
            <a:endParaRPr lang="fr-SN" dirty="0"/>
          </a:p>
          <a:p>
            <a:pPr marL="0" indent="0">
              <a:buNone/>
            </a:pPr>
            <a:endParaRPr lang="fr-SN" dirty="0"/>
          </a:p>
        </p:txBody>
      </p:sp>
    </p:spTree>
    <p:extLst>
      <p:ext uri="{BB962C8B-B14F-4D97-AF65-F5344CB8AC3E}">
        <p14:creationId xmlns:p14="http://schemas.microsoft.com/office/powerpoint/2010/main" val="1491880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4122</TotalTime>
  <Words>496</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Tw Cen MT</vt:lpstr>
      <vt:lpstr>Circuit</vt:lpstr>
      <vt:lpstr>Td2 Manipulation de DONNEES</vt:lpstr>
      <vt:lpstr>Présentation du Sujet  </vt:lpstr>
      <vt:lpstr>La capture ci-joint nous montre l’arrivée des vols, les vols qui sont en retard et les vols dont on a supprimé </vt:lpstr>
      <vt:lpstr>Cette capture ci-joint nous montre le niveau de la température qui a pour but de voir ci la compagnie Airlines pourra effectuer des voyages correctement tout le long du voyage   </vt:lpstr>
      <vt:lpstr> La  capture ci-jointe est représenté sous de forme d’une  carte elle  nous montre le nombre de vol pour chaque compagnie</vt:lpstr>
      <vt:lpstr>Cette capture montre le dashboard 1 nous notons différentes montre figures , le Dashboard 1  nous montre différentes  </vt:lpstr>
      <vt:lpstr>Cette capture montre le nombre d’aéroport présent dans les cités  </vt:lpstr>
      <vt:lpstr>La capture ci-joint montre la taille de chaque compagnie  </vt:lpstr>
      <vt:lpstr>ANALYSE GOLBALE </vt:lpstr>
      <vt:lpstr>Observation Faits</vt:lpstr>
      <vt:lpstr>STRATEGIE A PRENDRE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TD1 VISUALISATION</dc:title>
  <dc:creator>Mamadou seme</dc:creator>
  <cp:lastModifiedBy>Mamadou seme</cp:lastModifiedBy>
  <cp:revision>32</cp:revision>
  <dcterms:created xsi:type="dcterms:W3CDTF">2024-03-11T11:54:50Z</dcterms:created>
  <dcterms:modified xsi:type="dcterms:W3CDTF">2024-03-18T08:28:30Z</dcterms:modified>
</cp:coreProperties>
</file>