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4" r:id="rId7"/>
    <p:sldId id="262" r:id="rId8"/>
    <p:sldId id="260"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3" d="100"/>
          <a:sy n="43"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FEC6-0AEB-436E-BDD1-9EE6FF32FAB5}"/>
              </a:ext>
            </a:extLst>
          </p:cNvPr>
          <p:cNvSpPr>
            <a:spLocks noGrp="1"/>
          </p:cNvSpPr>
          <p:nvPr>
            <p:ph type="ctrTitle"/>
          </p:nvPr>
        </p:nvSpPr>
        <p:spPr/>
        <p:txBody>
          <a:bodyPr/>
          <a:lstStyle/>
          <a:p>
            <a:r>
              <a:rPr lang="fr-SN" dirty="0"/>
              <a:t>Td 3 Manipulation de DONNEES avec </a:t>
            </a:r>
            <a:r>
              <a:rPr lang="fr-SN" dirty="0" err="1"/>
              <a:t>sql</a:t>
            </a:r>
            <a:endParaRPr lang="fr-SN" dirty="0"/>
          </a:p>
        </p:txBody>
      </p:sp>
      <p:sp>
        <p:nvSpPr>
          <p:cNvPr id="3" name="Subtitle 2">
            <a:extLst>
              <a:ext uri="{FF2B5EF4-FFF2-40B4-BE49-F238E27FC236}">
                <a16:creationId xmlns:a16="http://schemas.microsoft.com/office/drawing/2014/main" id="{EF48E289-E23B-4793-808C-D6D6BC2E3947}"/>
              </a:ext>
            </a:extLst>
          </p:cNvPr>
          <p:cNvSpPr>
            <a:spLocks noGrp="1"/>
          </p:cNvSpPr>
          <p:nvPr>
            <p:ph type="subTitle" idx="1"/>
          </p:nvPr>
        </p:nvSpPr>
        <p:spPr/>
        <p:txBody>
          <a:bodyPr/>
          <a:lstStyle/>
          <a:p>
            <a:r>
              <a:rPr lang="fr-SN" dirty="0"/>
              <a:t>Mamadou SEME</a:t>
            </a:r>
          </a:p>
          <a:p>
            <a:r>
              <a:rPr lang="fr-SN" dirty="0" err="1"/>
              <a:t>Epsi</a:t>
            </a:r>
            <a:r>
              <a:rPr lang="fr-SN" dirty="0"/>
              <a:t>: 2024-2025</a:t>
            </a:r>
          </a:p>
          <a:p>
            <a:endParaRPr lang="fr-SN" dirty="0"/>
          </a:p>
          <a:p>
            <a:endParaRPr lang="fr-SN" dirty="0"/>
          </a:p>
        </p:txBody>
      </p:sp>
    </p:spTree>
    <p:extLst>
      <p:ext uri="{BB962C8B-B14F-4D97-AF65-F5344CB8AC3E}">
        <p14:creationId xmlns:p14="http://schemas.microsoft.com/office/powerpoint/2010/main" val="2075108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1F65-6C0C-44CF-B94A-5695E2809B41}"/>
              </a:ext>
            </a:extLst>
          </p:cNvPr>
          <p:cNvSpPr>
            <a:spLocks noGrp="1"/>
          </p:cNvSpPr>
          <p:nvPr>
            <p:ph type="title"/>
          </p:nvPr>
        </p:nvSpPr>
        <p:spPr/>
        <p:txBody>
          <a:bodyPr/>
          <a:lstStyle/>
          <a:p>
            <a:r>
              <a:rPr lang="fr-SN" dirty="0"/>
              <a:t>CONCLUSION</a:t>
            </a:r>
          </a:p>
        </p:txBody>
      </p:sp>
      <p:sp>
        <p:nvSpPr>
          <p:cNvPr id="3" name="Content Placeholder 2">
            <a:extLst>
              <a:ext uri="{FF2B5EF4-FFF2-40B4-BE49-F238E27FC236}">
                <a16:creationId xmlns:a16="http://schemas.microsoft.com/office/drawing/2014/main" id="{7B2D93E9-6FCF-4BE5-A6C8-B0F110C3A1BD}"/>
              </a:ext>
            </a:extLst>
          </p:cNvPr>
          <p:cNvSpPr>
            <a:spLocks noGrp="1"/>
          </p:cNvSpPr>
          <p:nvPr>
            <p:ph idx="1"/>
          </p:nvPr>
        </p:nvSpPr>
        <p:spPr>
          <a:xfrm>
            <a:off x="881530" y="2231647"/>
            <a:ext cx="9905999" cy="2775068"/>
          </a:xfrm>
        </p:spPr>
        <p:txBody>
          <a:bodyPr>
            <a:noAutofit/>
          </a:bodyPr>
          <a:lstStyle/>
          <a:p>
            <a:r>
              <a:rPr lang="fr-SN" sz="2800" dirty="0"/>
              <a:t>En conclusion , notre études nous a permis de comprendre comment les salaires sont organiser dans les entreprises et comment il évoluent  en fonction des entreprise c’est-à-dire leur activité leur catégorie d’</a:t>
            </a:r>
            <a:r>
              <a:rPr lang="fr-SN" sz="2800" dirty="0" err="1"/>
              <a:t>ages</a:t>
            </a:r>
            <a:r>
              <a:rPr lang="fr-SN" sz="2800" dirty="0"/>
              <a:t> et les nombres d’</a:t>
            </a:r>
            <a:r>
              <a:rPr lang="fr-SN" sz="2800" dirty="0" err="1"/>
              <a:t>experience</a:t>
            </a:r>
            <a:r>
              <a:rPr lang="fr-SN" sz="2800" dirty="0"/>
              <a:t> .</a:t>
            </a:r>
          </a:p>
        </p:txBody>
      </p:sp>
    </p:spTree>
    <p:extLst>
      <p:ext uri="{BB962C8B-B14F-4D97-AF65-F5344CB8AC3E}">
        <p14:creationId xmlns:p14="http://schemas.microsoft.com/office/powerpoint/2010/main" val="54255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30912-6CD7-45EF-8694-248876E16070}"/>
              </a:ext>
            </a:extLst>
          </p:cNvPr>
          <p:cNvSpPr>
            <a:spLocks noGrp="1"/>
          </p:cNvSpPr>
          <p:nvPr>
            <p:ph type="title"/>
          </p:nvPr>
        </p:nvSpPr>
        <p:spPr>
          <a:xfrm>
            <a:off x="1540041" y="1034716"/>
            <a:ext cx="7344077" cy="529389"/>
          </a:xfrm>
        </p:spPr>
        <p:txBody>
          <a:bodyPr>
            <a:noAutofit/>
          </a:bodyPr>
          <a:lstStyle/>
          <a:p>
            <a:r>
              <a:rPr lang="fr-SN" dirty="0"/>
              <a:t>Présentation du Sujet  </a:t>
            </a:r>
          </a:p>
        </p:txBody>
      </p:sp>
      <p:sp>
        <p:nvSpPr>
          <p:cNvPr id="3" name="Content Placeholder 2">
            <a:extLst>
              <a:ext uri="{FF2B5EF4-FFF2-40B4-BE49-F238E27FC236}">
                <a16:creationId xmlns:a16="http://schemas.microsoft.com/office/drawing/2014/main" id="{1DC5DC32-DB11-4539-9062-2036536D7D1E}"/>
              </a:ext>
            </a:extLst>
          </p:cNvPr>
          <p:cNvSpPr>
            <a:spLocks noGrp="1"/>
          </p:cNvSpPr>
          <p:nvPr>
            <p:ph idx="1"/>
          </p:nvPr>
        </p:nvSpPr>
        <p:spPr>
          <a:xfrm>
            <a:off x="1143000" y="2008682"/>
            <a:ext cx="9905999" cy="2143593"/>
          </a:xfrm>
        </p:spPr>
        <p:txBody>
          <a:bodyPr>
            <a:normAutofit/>
          </a:bodyPr>
          <a:lstStyle/>
          <a:p>
            <a:pPr marL="0" indent="0">
              <a:buNone/>
            </a:pPr>
            <a:endParaRPr lang="fr-SN" sz="2000" dirty="0">
              <a:latin typeface="Times New Roman" panose="02020603050405020304" pitchFamily="18" charset="0"/>
              <a:cs typeface="Times New Roman" panose="02020603050405020304" pitchFamily="18" charset="0"/>
            </a:endParaRPr>
          </a:p>
          <a:p>
            <a:pPr marL="0" indent="0">
              <a:buNone/>
            </a:pPr>
            <a:r>
              <a:rPr lang="fr-SN" sz="2800" dirty="0">
                <a:latin typeface="Times New Roman" panose="02020603050405020304" pitchFamily="18" charset="0"/>
                <a:cs typeface="Times New Roman" panose="02020603050405020304" pitchFamily="18" charset="0"/>
              </a:rPr>
              <a:t>L’objectif ce de TD est de faire une étude démonographie sur les salaire en fonction des différentes pays , des âges moyenne et de leur catégorie en fonction de leur entreprise </a:t>
            </a:r>
          </a:p>
        </p:txBody>
      </p:sp>
      <p:sp>
        <p:nvSpPr>
          <p:cNvPr id="6" name="Rectangle 3">
            <a:extLst>
              <a:ext uri="{FF2B5EF4-FFF2-40B4-BE49-F238E27FC236}">
                <a16:creationId xmlns:a16="http://schemas.microsoft.com/office/drawing/2014/main" id="{A723B6B9-C65C-4242-964B-5D56738B80A0}"/>
              </a:ext>
            </a:extLst>
          </p:cNvPr>
          <p:cNvSpPr>
            <a:spLocks noChangeArrowheads="1"/>
          </p:cNvSpPr>
          <p:nvPr/>
        </p:nvSpPr>
        <p:spPr bwMode="auto">
          <a:xfrm>
            <a:off x="0" y="0"/>
            <a:ext cx="43942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a:ln>
                  <a:noFill/>
                </a:ln>
                <a:solidFill>
                  <a:srgbClr val="000000"/>
                </a:solidFill>
                <a:effectLst/>
                <a:latin typeface="Söhne"/>
              </a:rPr>
              <a:t>En fin de compte, notre objectif est de contribuer à un système de transport aérien plus fiable, efficient et satisfaisant pour tous les acteurs impliqués."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814B5F94-9533-45AD-B5CC-42C51FE1AC2B}"/>
              </a:ext>
            </a:extLst>
          </p:cNvPr>
          <p:cNvSpPr>
            <a:spLocks noChangeArrowheads="1"/>
          </p:cNvSpPr>
          <p:nvPr/>
        </p:nvSpPr>
        <p:spPr bwMode="auto">
          <a:xfrm>
            <a:off x="0" y="0"/>
            <a:ext cx="29400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rgbClr val="000000"/>
                </a:solidFill>
                <a:effectLst/>
                <a:latin typeface="Söhne"/>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215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6A4FA-172F-4777-9425-B56E4A29D1C4}"/>
              </a:ext>
            </a:extLst>
          </p:cNvPr>
          <p:cNvSpPr>
            <a:spLocks noGrp="1"/>
          </p:cNvSpPr>
          <p:nvPr>
            <p:ph type="title"/>
          </p:nvPr>
        </p:nvSpPr>
        <p:spPr/>
        <p:txBody>
          <a:bodyPr>
            <a:normAutofit fontScale="90000"/>
          </a:bodyPr>
          <a:lstStyle/>
          <a:p>
            <a:br>
              <a:rPr lang="fr-SN"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fr-SN" sz="2800" dirty="0">
                <a:effectLst/>
                <a:latin typeface="Times New Roman" panose="02020603050405020304" pitchFamily="18" charset="0"/>
                <a:ea typeface="Calibri" panose="020F0502020204030204" pitchFamily="34" charset="0"/>
                <a:cs typeface="Times New Roman" panose="02020603050405020304" pitchFamily="18" charset="0"/>
              </a:rPr>
              <a:t>La capture ci-joint montre le salaire des hommes qui est de 54 ,28 % tandis que celle des femmes elle est de 45,72%</a:t>
            </a:r>
            <a:br>
              <a:rPr lang="fr-SN" sz="1800" dirty="0">
                <a:effectLst/>
                <a:latin typeface="Calibri" panose="020F0502020204030204" pitchFamily="34" charset="0"/>
                <a:ea typeface="Calibri" panose="020F0502020204030204" pitchFamily="34" charset="0"/>
                <a:cs typeface="Times New Roman" panose="02020603050405020304" pitchFamily="18" charset="0"/>
              </a:rPr>
            </a:br>
            <a:endParaRPr lang="fr-SN" dirty="0"/>
          </a:p>
        </p:txBody>
      </p:sp>
      <p:pic>
        <p:nvPicPr>
          <p:cNvPr id="7" name="Content Placeholder 6">
            <a:extLst>
              <a:ext uri="{FF2B5EF4-FFF2-40B4-BE49-F238E27FC236}">
                <a16:creationId xmlns:a16="http://schemas.microsoft.com/office/drawing/2014/main" id="{6B4FDB37-E702-4D88-B808-6869F4753103}"/>
              </a:ext>
            </a:extLst>
          </p:cNvPr>
          <p:cNvPicPr>
            <a:picLocks noGrp="1" noChangeAspect="1"/>
          </p:cNvPicPr>
          <p:nvPr>
            <p:ph idx="1"/>
          </p:nvPr>
        </p:nvPicPr>
        <p:blipFill>
          <a:blip r:embed="rId2"/>
          <a:stretch>
            <a:fillRect/>
          </a:stretch>
        </p:blipFill>
        <p:spPr>
          <a:xfrm>
            <a:off x="1141413" y="2097088"/>
            <a:ext cx="9381897" cy="3541712"/>
          </a:xfrm>
          <a:prstGeom prst="rect">
            <a:avLst/>
          </a:prstGeom>
        </p:spPr>
      </p:pic>
    </p:spTree>
    <p:extLst>
      <p:ext uri="{BB962C8B-B14F-4D97-AF65-F5344CB8AC3E}">
        <p14:creationId xmlns:p14="http://schemas.microsoft.com/office/powerpoint/2010/main" val="7790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E2CC-C2D1-4F02-BCD0-56014DF5E29C}"/>
              </a:ext>
            </a:extLst>
          </p:cNvPr>
          <p:cNvSpPr>
            <a:spLocks noGrp="1"/>
          </p:cNvSpPr>
          <p:nvPr>
            <p:ph type="title"/>
          </p:nvPr>
        </p:nvSpPr>
        <p:spPr/>
        <p:txBody>
          <a:bodyPr>
            <a:noAutofit/>
          </a:bodyPr>
          <a:lstStyle/>
          <a:p>
            <a:pPr>
              <a:lnSpc>
                <a:spcPct val="107000"/>
              </a:lnSpc>
              <a:spcAft>
                <a:spcPts val="800"/>
              </a:spcAft>
            </a:pPr>
            <a:r>
              <a:rPr lang="fr-SN" sz="2800" dirty="0">
                <a:effectLst/>
                <a:latin typeface="Times New Roman" panose="02020603050405020304" pitchFamily="18" charset="0"/>
                <a:ea typeface="Calibri" panose="020F0502020204030204" pitchFamily="34" charset="0"/>
                <a:cs typeface="Times New Roman" panose="02020603050405020304" pitchFamily="18" charset="0"/>
              </a:rPr>
              <a:t>La capture ci-joint montre la différence de salaire des pays </a:t>
            </a:r>
            <a:br>
              <a:rPr lang="fr-SN" sz="1800" dirty="0">
                <a:effectLst/>
                <a:latin typeface="Calibri" panose="020F0502020204030204" pitchFamily="34" charset="0"/>
                <a:ea typeface="Calibri" panose="020F0502020204030204" pitchFamily="34" charset="0"/>
                <a:cs typeface="Times New Roman" panose="02020603050405020304" pitchFamily="18" charset="0"/>
              </a:rPr>
            </a:br>
            <a:br>
              <a:rPr lang="fr-SN"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fr-SN" sz="1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5DE0E893-79BF-4445-96B1-E3076FBEE963}"/>
              </a:ext>
            </a:extLst>
          </p:cNvPr>
          <p:cNvPicPr>
            <a:picLocks noGrp="1" noChangeAspect="1"/>
          </p:cNvPicPr>
          <p:nvPr>
            <p:ph idx="1"/>
          </p:nvPr>
        </p:nvPicPr>
        <p:blipFill>
          <a:blip r:embed="rId2"/>
          <a:stretch>
            <a:fillRect/>
          </a:stretch>
        </p:blipFill>
        <p:spPr>
          <a:xfrm>
            <a:off x="1257301" y="2249488"/>
            <a:ext cx="10025742" cy="3541712"/>
          </a:xfrm>
          <a:prstGeom prst="rect">
            <a:avLst/>
          </a:prstGeom>
        </p:spPr>
      </p:pic>
    </p:spTree>
    <p:extLst>
      <p:ext uri="{BB962C8B-B14F-4D97-AF65-F5344CB8AC3E}">
        <p14:creationId xmlns:p14="http://schemas.microsoft.com/office/powerpoint/2010/main" val="136283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3AD1-A4E9-4207-934B-8352DA53CD02}"/>
              </a:ext>
            </a:extLst>
          </p:cNvPr>
          <p:cNvSpPr>
            <a:spLocks noGrp="1"/>
          </p:cNvSpPr>
          <p:nvPr>
            <p:ph type="title"/>
          </p:nvPr>
        </p:nvSpPr>
        <p:spPr/>
        <p:txBody>
          <a:bodyPr>
            <a:normAutofit/>
          </a:bodyPr>
          <a:lstStyle/>
          <a:p>
            <a:r>
              <a:rPr lang="fr-SN" sz="2800" dirty="0">
                <a:effectLst/>
                <a:latin typeface="Times New Roman" panose="02020603050405020304" pitchFamily="18" charset="0"/>
                <a:ea typeface="Calibri" panose="020F0502020204030204" pitchFamily="34" charset="0"/>
                <a:cs typeface="Times New Roman" panose="02020603050405020304" pitchFamily="18" charset="0"/>
              </a:rPr>
              <a:t>La capture ci-joint montre la taille des entreprise et le nombre de salaire </a:t>
            </a:r>
            <a:br>
              <a:rPr lang="fr-SN" sz="2000" dirty="0">
                <a:effectLst/>
                <a:latin typeface="Times New Roman" panose="02020603050405020304" pitchFamily="18" charset="0"/>
                <a:ea typeface="Calibri" panose="020F0502020204030204" pitchFamily="34" charset="0"/>
                <a:cs typeface="Times New Roman" panose="02020603050405020304" pitchFamily="18" charset="0"/>
              </a:rPr>
            </a:br>
            <a:br>
              <a:rPr lang="fr-SN"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fr-SN" sz="22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18FC8F71-24F0-4B06-8C1F-0FCC84BEC9CB}"/>
              </a:ext>
            </a:extLst>
          </p:cNvPr>
          <p:cNvPicPr>
            <a:picLocks noGrp="1" noChangeAspect="1"/>
          </p:cNvPicPr>
          <p:nvPr>
            <p:ph idx="1"/>
          </p:nvPr>
        </p:nvPicPr>
        <p:blipFill>
          <a:blip r:embed="rId2"/>
          <a:stretch>
            <a:fillRect/>
          </a:stretch>
        </p:blipFill>
        <p:spPr>
          <a:xfrm>
            <a:off x="1616529" y="2331157"/>
            <a:ext cx="9430882" cy="3378374"/>
          </a:xfrm>
          <a:prstGeom prst="rect">
            <a:avLst/>
          </a:prstGeom>
        </p:spPr>
      </p:pic>
    </p:spTree>
    <p:extLst>
      <p:ext uri="{BB962C8B-B14F-4D97-AF65-F5344CB8AC3E}">
        <p14:creationId xmlns:p14="http://schemas.microsoft.com/office/powerpoint/2010/main" val="27546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6EC6-38FC-4F4C-BDF6-2ADEB0E3B1E8}"/>
              </a:ext>
            </a:extLst>
          </p:cNvPr>
          <p:cNvSpPr>
            <a:spLocks noGrp="1"/>
          </p:cNvSpPr>
          <p:nvPr>
            <p:ph type="title"/>
          </p:nvPr>
        </p:nvSpPr>
        <p:spPr/>
        <p:txBody>
          <a:bodyPr>
            <a:normAutofit fontScale="90000"/>
          </a:bodyPr>
          <a:lstStyle/>
          <a:p>
            <a:r>
              <a:rPr lang="fr-SN" sz="2800" dirty="0">
                <a:effectLst/>
                <a:latin typeface="Times New Roman" panose="02020603050405020304" pitchFamily="18" charset="0"/>
                <a:ea typeface="Calibri" panose="020F0502020204030204" pitchFamily="34" charset="0"/>
                <a:cs typeface="Times New Roman" panose="02020603050405020304" pitchFamily="18" charset="0"/>
              </a:rPr>
              <a:t>La capture ci-joint montre la somme des salaires ,l’id de la catégorie et la différence de sexe </a:t>
            </a:r>
            <a:br>
              <a:rPr lang="fr-SN" sz="2000" dirty="0">
                <a:effectLst/>
                <a:latin typeface="Times New Roman" panose="02020603050405020304" pitchFamily="18" charset="0"/>
                <a:ea typeface="Calibri" panose="020F0502020204030204" pitchFamily="34" charset="0"/>
                <a:cs typeface="Times New Roman" panose="02020603050405020304" pitchFamily="18" charset="0"/>
              </a:rPr>
            </a:br>
            <a:br>
              <a:rPr lang="fr-SN"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fr-SN" sz="2000" dirty="0"/>
          </a:p>
        </p:txBody>
      </p:sp>
      <p:pic>
        <p:nvPicPr>
          <p:cNvPr id="6" name="Content Placeholder 5">
            <a:extLst>
              <a:ext uri="{FF2B5EF4-FFF2-40B4-BE49-F238E27FC236}">
                <a16:creationId xmlns:a16="http://schemas.microsoft.com/office/drawing/2014/main" id="{789020F2-26B0-4A05-9035-509A59158E65}"/>
              </a:ext>
            </a:extLst>
          </p:cNvPr>
          <p:cNvPicPr>
            <a:picLocks noGrp="1" noChangeAspect="1"/>
          </p:cNvPicPr>
          <p:nvPr>
            <p:ph idx="1"/>
          </p:nvPr>
        </p:nvPicPr>
        <p:blipFill>
          <a:blip r:embed="rId2"/>
          <a:stretch>
            <a:fillRect/>
          </a:stretch>
        </p:blipFill>
        <p:spPr>
          <a:xfrm>
            <a:off x="1632857" y="2359733"/>
            <a:ext cx="9905998" cy="3321221"/>
          </a:xfrm>
          <a:prstGeom prst="rect">
            <a:avLst/>
          </a:prstGeom>
        </p:spPr>
      </p:pic>
    </p:spTree>
    <p:extLst>
      <p:ext uri="{BB962C8B-B14F-4D97-AF65-F5344CB8AC3E}">
        <p14:creationId xmlns:p14="http://schemas.microsoft.com/office/powerpoint/2010/main" val="3179885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6D5E-77D0-4814-BE85-342DB89C5124}"/>
              </a:ext>
            </a:extLst>
          </p:cNvPr>
          <p:cNvSpPr>
            <a:spLocks noGrp="1"/>
          </p:cNvSpPr>
          <p:nvPr>
            <p:ph type="title"/>
          </p:nvPr>
        </p:nvSpPr>
        <p:spPr/>
        <p:txBody>
          <a:bodyPr/>
          <a:lstStyle/>
          <a:p>
            <a:r>
              <a:rPr lang="fr-SN" dirty="0"/>
              <a:t>ANALYSE GOLBALE </a:t>
            </a:r>
          </a:p>
        </p:txBody>
      </p:sp>
      <p:sp>
        <p:nvSpPr>
          <p:cNvPr id="3" name="Content Placeholder 2">
            <a:extLst>
              <a:ext uri="{FF2B5EF4-FFF2-40B4-BE49-F238E27FC236}">
                <a16:creationId xmlns:a16="http://schemas.microsoft.com/office/drawing/2014/main" id="{AAF59613-5ED1-4A75-9B52-58EF8B992323}"/>
              </a:ext>
            </a:extLst>
          </p:cNvPr>
          <p:cNvSpPr>
            <a:spLocks noGrp="1"/>
          </p:cNvSpPr>
          <p:nvPr>
            <p:ph idx="1"/>
          </p:nvPr>
        </p:nvSpPr>
        <p:spPr/>
        <p:txBody>
          <a:bodyPr>
            <a:normAutofit/>
          </a:bodyPr>
          <a:lstStyle/>
          <a:p>
            <a:r>
              <a:rPr lang="fr-SN" sz="2800" b="1" dirty="0"/>
              <a:t>Ce TD3 nous a permis de comprendre comment les salaires moyens médians ou autres de mesures de centralité entre les différents pays Identifiez les écartes de la rémunération entre les pays et examinez les facteurs économiques, sociopolitiques et culturels qui pourraient influencer ces différences.</a:t>
            </a:r>
          </a:p>
          <a:p>
            <a:pPr marL="0" indent="0">
              <a:buNone/>
            </a:pPr>
            <a:endParaRPr lang="fr-SN" dirty="0"/>
          </a:p>
        </p:txBody>
      </p:sp>
    </p:spTree>
    <p:extLst>
      <p:ext uri="{BB962C8B-B14F-4D97-AF65-F5344CB8AC3E}">
        <p14:creationId xmlns:p14="http://schemas.microsoft.com/office/powerpoint/2010/main" val="149188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BC7C-EC03-4BE8-B90B-82C751CB4EFA}"/>
              </a:ext>
            </a:extLst>
          </p:cNvPr>
          <p:cNvSpPr>
            <a:spLocks noGrp="1"/>
          </p:cNvSpPr>
          <p:nvPr>
            <p:ph type="title"/>
          </p:nvPr>
        </p:nvSpPr>
        <p:spPr>
          <a:xfrm>
            <a:off x="1141413" y="618518"/>
            <a:ext cx="9905998" cy="892648"/>
          </a:xfrm>
        </p:spPr>
        <p:txBody>
          <a:bodyPr/>
          <a:lstStyle/>
          <a:p>
            <a:r>
              <a:rPr lang="fr-SN" dirty="0"/>
              <a:t>Observation Faits</a:t>
            </a:r>
          </a:p>
        </p:txBody>
      </p:sp>
      <p:sp>
        <p:nvSpPr>
          <p:cNvPr id="3" name="Content Placeholder 2">
            <a:extLst>
              <a:ext uri="{FF2B5EF4-FFF2-40B4-BE49-F238E27FC236}">
                <a16:creationId xmlns:a16="http://schemas.microsoft.com/office/drawing/2014/main" id="{ACBDC557-D472-4F23-874B-12A725840D12}"/>
              </a:ext>
            </a:extLst>
          </p:cNvPr>
          <p:cNvSpPr>
            <a:spLocks noGrp="1"/>
          </p:cNvSpPr>
          <p:nvPr>
            <p:ph idx="1"/>
          </p:nvPr>
        </p:nvSpPr>
        <p:spPr>
          <a:xfrm>
            <a:off x="1141412" y="1723869"/>
            <a:ext cx="9905999" cy="3358270"/>
          </a:xfrm>
        </p:spPr>
        <p:txBody>
          <a:bodyPr>
            <a:normAutofit/>
          </a:bodyPr>
          <a:lstStyle/>
          <a:p>
            <a:r>
              <a:rPr lang="fr-SN" dirty="0">
                <a:latin typeface="Times New Roman" panose="02020603050405020304" pitchFamily="18" charset="0"/>
                <a:cs typeface="Times New Roman" panose="02020603050405020304" pitchFamily="18" charset="0"/>
              </a:rPr>
              <a:t>Les observations faite d’</a:t>
            </a:r>
            <a:r>
              <a:rPr lang="fr-SN" dirty="0" err="1">
                <a:latin typeface="Times New Roman" panose="02020603050405020304" pitchFamily="18" charset="0"/>
                <a:cs typeface="Times New Roman" panose="02020603050405020304" pitchFamily="18" charset="0"/>
              </a:rPr>
              <a:t>apres</a:t>
            </a:r>
            <a:r>
              <a:rPr lang="fr-SN" dirty="0">
                <a:latin typeface="Times New Roman" panose="02020603050405020304" pitchFamily="18" charset="0"/>
                <a:cs typeface="Times New Roman" panose="02020603050405020304" pitchFamily="18" charset="0"/>
              </a:rPr>
              <a:t> le TD3, il nous  a permis de comprendre comme on interprété les différentes  des différences de salaires entre les pays peut fournir des insights précieux sur les dynamique économique , sociales et politique a l’œuvre a l’</a:t>
            </a:r>
            <a:r>
              <a:rPr lang="fr-SN" dirty="0" err="1">
                <a:latin typeface="Times New Roman" panose="02020603050405020304" pitchFamily="18" charset="0"/>
                <a:cs typeface="Times New Roman" panose="02020603050405020304" pitchFamily="18" charset="0"/>
              </a:rPr>
              <a:t>echelle</a:t>
            </a:r>
            <a:r>
              <a:rPr lang="fr-SN" dirty="0">
                <a:latin typeface="Times New Roman" panose="02020603050405020304" pitchFamily="18" charset="0"/>
                <a:cs typeface="Times New Roman" panose="02020603050405020304" pitchFamily="18" charset="0"/>
              </a:rPr>
              <a:t> mondiale. Ces observation peuvent aider a mieux comprendre les inégalité salariales a identifier les domaines nécessitant des réformes</a:t>
            </a:r>
          </a:p>
          <a:p>
            <a:endParaRPr lang="fr-SN" dirty="0"/>
          </a:p>
        </p:txBody>
      </p:sp>
    </p:spTree>
    <p:extLst>
      <p:ext uri="{BB962C8B-B14F-4D97-AF65-F5344CB8AC3E}">
        <p14:creationId xmlns:p14="http://schemas.microsoft.com/office/powerpoint/2010/main" val="3645201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8B44D-305C-423C-B833-84610A83535F}"/>
              </a:ext>
            </a:extLst>
          </p:cNvPr>
          <p:cNvSpPr>
            <a:spLocks noGrp="1"/>
          </p:cNvSpPr>
          <p:nvPr>
            <p:ph type="title"/>
          </p:nvPr>
        </p:nvSpPr>
        <p:spPr/>
        <p:txBody>
          <a:bodyPr>
            <a:normAutofit/>
          </a:bodyPr>
          <a:lstStyle/>
          <a:p>
            <a:r>
              <a:rPr lang="fr-SN" dirty="0"/>
              <a:t>STRATEGIE A PRENDRE </a:t>
            </a:r>
          </a:p>
        </p:txBody>
      </p:sp>
      <p:sp>
        <p:nvSpPr>
          <p:cNvPr id="3" name="Content Placeholder 2">
            <a:extLst>
              <a:ext uri="{FF2B5EF4-FFF2-40B4-BE49-F238E27FC236}">
                <a16:creationId xmlns:a16="http://schemas.microsoft.com/office/drawing/2014/main" id="{AF5AD279-56C3-4914-91A0-F9765E3804F8}"/>
              </a:ext>
            </a:extLst>
          </p:cNvPr>
          <p:cNvSpPr>
            <a:spLocks noGrp="1"/>
          </p:cNvSpPr>
          <p:nvPr>
            <p:ph idx="1"/>
          </p:nvPr>
        </p:nvSpPr>
        <p:spPr>
          <a:xfrm>
            <a:off x="1141412" y="2184934"/>
            <a:ext cx="9905999" cy="3330341"/>
          </a:xfrm>
        </p:spPr>
        <p:txBody>
          <a:bodyPr>
            <a:normAutofit lnSpcReduction="10000"/>
          </a:bodyPr>
          <a:lstStyle/>
          <a:p>
            <a:r>
              <a:rPr lang="fr-SN" sz="2800" dirty="0">
                <a:latin typeface="Times New Roman" panose="02020603050405020304" pitchFamily="18" charset="0"/>
                <a:cs typeface="Times New Roman" panose="02020603050405020304" pitchFamily="18" charset="0"/>
              </a:rPr>
              <a:t>Dans le cadre de l’</a:t>
            </a:r>
            <a:r>
              <a:rPr lang="fr-SN" sz="2800" dirty="0" err="1">
                <a:latin typeface="Times New Roman" panose="02020603050405020304" pitchFamily="18" charset="0"/>
                <a:cs typeface="Times New Roman" panose="02020603050405020304" pitchFamily="18" charset="0"/>
              </a:rPr>
              <a:t>etude</a:t>
            </a:r>
            <a:r>
              <a:rPr lang="fr-SN" sz="2800" dirty="0">
                <a:latin typeface="Times New Roman" panose="02020603050405020304" pitchFamily="18" charset="0"/>
                <a:cs typeface="Times New Roman" panose="02020603050405020304" pitchFamily="18" charset="0"/>
              </a:rPr>
              <a:t> sur les différents salaires dans les pays ,une approche stratégique est nécessaire pour garantir des analyses pertinentes et de recommandations utiles .il est essentiel de commencer par une analyse approfondie des données ,en identifiant les tendances et les facteurs clés qui influent sur les différences de salaires entre les pays et les secteurs.</a:t>
            </a:r>
            <a:br>
              <a:rPr lang="fr-FR" dirty="0"/>
            </a:br>
            <a:endParaRPr lang="fr-SN" dirty="0"/>
          </a:p>
        </p:txBody>
      </p:sp>
    </p:spTree>
    <p:extLst>
      <p:ext uri="{BB962C8B-B14F-4D97-AF65-F5344CB8AC3E}">
        <p14:creationId xmlns:p14="http://schemas.microsoft.com/office/powerpoint/2010/main" val="3961023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4898</TotalTime>
  <Words>364</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Tw Cen MT</vt:lpstr>
      <vt:lpstr>Circuit</vt:lpstr>
      <vt:lpstr>Td 3 Manipulation de DONNEES avec sql</vt:lpstr>
      <vt:lpstr>Présentation du Sujet  </vt:lpstr>
      <vt:lpstr> La capture ci-joint montre le salaire des hommes qui est de 54 ,28 % tandis que celle des femmes elle est de 45,72% </vt:lpstr>
      <vt:lpstr>La capture ci-joint montre la différence de salaire des pays   </vt:lpstr>
      <vt:lpstr>La capture ci-joint montre la taille des entreprise et le nombre de salaire   </vt:lpstr>
      <vt:lpstr>La capture ci-joint montre la somme des salaires ,l’id de la catégorie et la différence de sexe   </vt:lpstr>
      <vt:lpstr>ANALYSE GOLBALE </vt:lpstr>
      <vt:lpstr>Observation Faits</vt:lpstr>
      <vt:lpstr>STRATEGIE A PRENDRE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TD1 VISUALISATION</dc:title>
  <dc:creator>Mamadou seme</dc:creator>
  <cp:lastModifiedBy>Mamadou seme</cp:lastModifiedBy>
  <cp:revision>41</cp:revision>
  <dcterms:created xsi:type="dcterms:W3CDTF">2024-03-11T11:54:50Z</dcterms:created>
  <dcterms:modified xsi:type="dcterms:W3CDTF">2024-03-19T05:07:53Z</dcterms:modified>
</cp:coreProperties>
</file>