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2"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FEC6-0AEB-436E-BDD1-9EE6FF32FAB5}"/>
              </a:ext>
            </a:extLst>
          </p:cNvPr>
          <p:cNvSpPr>
            <a:spLocks noGrp="1"/>
          </p:cNvSpPr>
          <p:nvPr>
            <p:ph type="ctrTitle"/>
          </p:nvPr>
        </p:nvSpPr>
        <p:spPr/>
        <p:txBody>
          <a:bodyPr/>
          <a:lstStyle/>
          <a:p>
            <a:r>
              <a:rPr lang="fr-SN" dirty="0"/>
              <a:t>TD1 Manipulation de DONNEES</a:t>
            </a:r>
          </a:p>
        </p:txBody>
      </p:sp>
      <p:sp>
        <p:nvSpPr>
          <p:cNvPr id="3" name="Subtitle 2">
            <a:extLst>
              <a:ext uri="{FF2B5EF4-FFF2-40B4-BE49-F238E27FC236}">
                <a16:creationId xmlns:a16="http://schemas.microsoft.com/office/drawing/2014/main" id="{EF48E289-E23B-4793-808C-D6D6BC2E3947}"/>
              </a:ext>
            </a:extLst>
          </p:cNvPr>
          <p:cNvSpPr>
            <a:spLocks noGrp="1"/>
          </p:cNvSpPr>
          <p:nvPr>
            <p:ph type="subTitle" idx="1"/>
          </p:nvPr>
        </p:nvSpPr>
        <p:spPr/>
        <p:txBody>
          <a:bodyPr/>
          <a:lstStyle/>
          <a:p>
            <a:r>
              <a:rPr lang="fr-SN" dirty="0"/>
              <a:t>Mamadou SEME</a:t>
            </a:r>
          </a:p>
          <a:p>
            <a:r>
              <a:rPr lang="fr-SN" dirty="0" err="1"/>
              <a:t>Epsi</a:t>
            </a:r>
            <a:r>
              <a:rPr lang="fr-SN" dirty="0"/>
              <a:t>: 2024-2025</a:t>
            </a:r>
          </a:p>
          <a:p>
            <a:endParaRPr lang="fr-SN" dirty="0"/>
          </a:p>
          <a:p>
            <a:endParaRPr lang="fr-SN" dirty="0"/>
          </a:p>
        </p:txBody>
      </p:sp>
    </p:spTree>
    <p:extLst>
      <p:ext uri="{BB962C8B-B14F-4D97-AF65-F5344CB8AC3E}">
        <p14:creationId xmlns:p14="http://schemas.microsoft.com/office/powerpoint/2010/main" val="2075108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30912-6CD7-45EF-8694-248876E16070}"/>
              </a:ext>
            </a:extLst>
          </p:cNvPr>
          <p:cNvSpPr>
            <a:spLocks noGrp="1"/>
          </p:cNvSpPr>
          <p:nvPr>
            <p:ph type="title"/>
          </p:nvPr>
        </p:nvSpPr>
        <p:spPr>
          <a:xfrm>
            <a:off x="1540041" y="972151"/>
            <a:ext cx="7344077" cy="529389"/>
          </a:xfrm>
        </p:spPr>
        <p:txBody>
          <a:bodyPr>
            <a:normAutofit fontScale="90000"/>
          </a:bodyPr>
          <a:lstStyle/>
          <a:p>
            <a:r>
              <a:rPr lang="fr-SN" dirty="0"/>
              <a:t>Présentation du Sujet  </a:t>
            </a:r>
          </a:p>
        </p:txBody>
      </p:sp>
      <p:sp>
        <p:nvSpPr>
          <p:cNvPr id="3" name="Content Placeholder 2">
            <a:extLst>
              <a:ext uri="{FF2B5EF4-FFF2-40B4-BE49-F238E27FC236}">
                <a16:creationId xmlns:a16="http://schemas.microsoft.com/office/drawing/2014/main" id="{1DC5DC32-DB11-4539-9062-2036536D7D1E}"/>
              </a:ext>
            </a:extLst>
          </p:cNvPr>
          <p:cNvSpPr>
            <a:spLocks noGrp="1"/>
          </p:cNvSpPr>
          <p:nvPr>
            <p:ph idx="1"/>
          </p:nvPr>
        </p:nvSpPr>
        <p:spPr>
          <a:xfrm>
            <a:off x="1143000" y="1953928"/>
            <a:ext cx="9905999" cy="4013735"/>
          </a:xfrm>
        </p:spPr>
        <p:txBody>
          <a:bodyPr/>
          <a:lstStyle/>
          <a:p>
            <a:pPr marL="0" indent="0">
              <a:buNone/>
            </a:pPr>
            <a:r>
              <a:rPr lang="fr-SN" dirty="0"/>
              <a:t>L’objectif du TP1 est de savoir manipuler le logiciel  Power BI ensuit </a:t>
            </a:r>
            <a:r>
              <a:rPr lang="fr-SN" dirty="0" err="1"/>
              <a:t>contraitre</a:t>
            </a:r>
            <a:r>
              <a:rPr lang="fr-SN" dirty="0"/>
              <a:t> la valeur des produit sur les différents graphiques.</a:t>
            </a:r>
          </a:p>
          <a:p>
            <a:pPr marL="0" indent="0">
              <a:buNone/>
            </a:pPr>
            <a:r>
              <a:rPr lang="fr-SN" dirty="0"/>
              <a:t>D’</a:t>
            </a:r>
            <a:r>
              <a:rPr lang="fr-SN" dirty="0" err="1"/>
              <a:t>apres</a:t>
            </a:r>
            <a:r>
              <a:rPr lang="fr-SN" dirty="0"/>
              <a:t> nos valeurs </a:t>
            </a:r>
          </a:p>
          <a:p>
            <a:pPr marL="0" indent="0">
              <a:buNone/>
            </a:pPr>
            <a:r>
              <a:rPr lang="fr-SN" dirty="0"/>
              <a:t> </a:t>
            </a:r>
          </a:p>
        </p:txBody>
      </p:sp>
      <p:pic>
        <p:nvPicPr>
          <p:cNvPr id="7" name="Picture 6">
            <a:extLst>
              <a:ext uri="{FF2B5EF4-FFF2-40B4-BE49-F238E27FC236}">
                <a16:creationId xmlns:a16="http://schemas.microsoft.com/office/drawing/2014/main" id="{027B1DA9-626C-475B-B547-A4A01CAA94F7}"/>
              </a:ext>
            </a:extLst>
          </p:cNvPr>
          <p:cNvPicPr>
            <a:picLocks noChangeAspect="1"/>
          </p:cNvPicPr>
          <p:nvPr/>
        </p:nvPicPr>
        <p:blipFill>
          <a:blip r:embed="rId2"/>
          <a:stretch>
            <a:fillRect/>
          </a:stretch>
        </p:blipFill>
        <p:spPr>
          <a:xfrm>
            <a:off x="2406316" y="3497808"/>
            <a:ext cx="4687503" cy="1498677"/>
          </a:xfrm>
          <a:prstGeom prst="rect">
            <a:avLst/>
          </a:prstGeom>
        </p:spPr>
      </p:pic>
    </p:spTree>
    <p:extLst>
      <p:ext uri="{BB962C8B-B14F-4D97-AF65-F5344CB8AC3E}">
        <p14:creationId xmlns:p14="http://schemas.microsoft.com/office/powerpoint/2010/main" val="278215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6A4FA-172F-4777-9425-B56E4A29D1C4}"/>
              </a:ext>
            </a:extLst>
          </p:cNvPr>
          <p:cNvSpPr>
            <a:spLocks noGrp="1"/>
          </p:cNvSpPr>
          <p:nvPr>
            <p:ph type="title"/>
          </p:nvPr>
        </p:nvSpPr>
        <p:spPr/>
        <p:txBody>
          <a:bodyPr/>
          <a:lstStyle/>
          <a:p>
            <a:r>
              <a:rPr lang="fr-SN" dirty="0"/>
              <a:t>La capture ci-joint présente trois figure et deux légende  </a:t>
            </a:r>
          </a:p>
        </p:txBody>
      </p:sp>
      <p:pic>
        <p:nvPicPr>
          <p:cNvPr id="5" name="Content Placeholder 4">
            <a:extLst>
              <a:ext uri="{FF2B5EF4-FFF2-40B4-BE49-F238E27FC236}">
                <a16:creationId xmlns:a16="http://schemas.microsoft.com/office/drawing/2014/main" id="{63A122E5-DF31-4523-B8CA-AE8B237C1FEC}"/>
              </a:ext>
            </a:extLst>
          </p:cNvPr>
          <p:cNvPicPr>
            <a:picLocks noGrp="1" noChangeAspect="1"/>
          </p:cNvPicPr>
          <p:nvPr>
            <p:ph idx="1"/>
          </p:nvPr>
        </p:nvPicPr>
        <p:blipFill>
          <a:blip r:embed="rId2"/>
          <a:stretch>
            <a:fillRect/>
          </a:stretch>
        </p:blipFill>
        <p:spPr>
          <a:xfrm>
            <a:off x="1141413" y="2210986"/>
            <a:ext cx="7712159" cy="3621923"/>
          </a:xfrm>
        </p:spPr>
      </p:pic>
    </p:spTree>
    <p:extLst>
      <p:ext uri="{BB962C8B-B14F-4D97-AF65-F5344CB8AC3E}">
        <p14:creationId xmlns:p14="http://schemas.microsoft.com/office/powerpoint/2010/main" val="7790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AE2CC-C2D1-4F02-BCD0-56014DF5E29C}"/>
              </a:ext>
            </a:extLst>
          </p:cNvPr>
          <p:cNvSpPr>
            <a:spLocks noGrp="1"/>
          </p:cNvSpPr>
          <p:nvPr>
            <p:ph type="title"/>
          </p:nvPr>
        </p:nvSpPr>
        <p:spPr/>
        <p:txBody>
          <a:bodyPr/>
          <a:lstStyle/>
          <a:p>
            <a:r>
              <a:rPr lang="fr-SN" dirty="0"/>
              <a:t>La capture ci-joint présente trois figure et deux légende est une carte </a:t>
            </a:r>
          </a:p>
        </p:txBody>
      </p:sp>
      <p:pic>
        <p:nvPicPr>
          <p:cNvPr id="5" name="Content Placeholder 4">
            <a:extLst>
              <a:ext uri="{FF2B5EF4-FFF2-40B4-BE49-F238E27FC236}">
                <a16:creationId xmlns:a16="http://schemas.microsoft.com/office/drawing/2014/main" id="{000FCC17-F28A-4B05-99B0-52842E7720E4}"/>
              </a:ext>
            </a:extLst>
          </p:cNvPr>
          <p:cNvPicPr>
            <a:picLocks noGrp="1" noChangeAspect="1"/>
          </p:cNvPicPr>
          <p:nvPr>
            <p:ph idx="1"/>
          </p:nvPr>
        </p:nvPicPr>
        <p:blipFill>
          <a:blip r:embed="rId2"/>
          <a:stretch>
            <a:fillRect/>
          </a:stretch>
        </p:blipFill>
        <p:spPr>
          <a:xfrm>
            <a:off x="1141412" y="2186876"/>
            <a:ext cx="7964087" cy="3397425"/>
          </a:xfrm>
        </p:spPr>
      </p:pic>
    </p:spTree>
    <p:extLst>
      <p:ext uri="{BB962C8B-B14F-4D97-AF65-F5344CB8AC3E}">
        <p14:creationId xmlns:p14="http://schemas.microsoft.com/office/powerpoint/2010/main" val="136283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F3AD1-A4E9-4207-934B-8352DA53CD02}"/>
              </a:ext>
            </a:extLst>
          </p:cNvPr>
          <p:cNvSpPr>
            <a:spLocks noGrp="1"/>
          </p:cNvSpPr>
          <p:nvPr>
            <p:ph type="title"/>
          </p:nvPr>
        </p:nvSpPr>
        <p:spPr/>
        <p:txBody>
          <a:bodyPr>
            <a:normAutofit fontScale="90000"/>
          </a:bodyPr>
          <a:lstStyle/>
          <a:p>
            <a:r>
              <a:rPr lang="fr-SN" dirty="0"/>
              <a:t>La capture présente une carte et de un tableau qui exprimes la date l’</a:t>
            </a:r>
            <a:r>
              <a:rPr lang="fr-SN" dirty="0" err="1"/>
              <a:t>annee</a:t>
            </a:r>
            <a:r>
              <a:rPr lang="fr-SN" dirty="0"/>
              <a:t> est de valeur numérique</a:t>
            </a:r>
          </a:p>
        </p:txBody>
      </p:sp>
      <p:sp>
        <p:nvSpPr>
          <p:cNvPr id="3" name="Content Placeholder 2">
            <a:extLst>
              <a:ext uri="{FF2B5EF4-FFF2-40B4-BE49-F238E27FC236}">
                <a16:creationId xmlns:a16="http://schemas.microsoft.com/office/drawing/2014/main" id="{0874B2CB-4C49-4652-81D4-B2E9EFD87E83}"/>
              </a:ext>
            </a:extLst>
          </p:cNvPr>
          <p:cNvSpPr>
            <a:spLocks noGrp="1"/>
          </p:cNvSpPr>
          <p:nvPr>
            <p:ph idx="1"/>
          </p:nvPr>
        </p:nvSpPr>
        <p:spPr/>
        <p:txBody>
          <a:bodyPr/>
          <a:lstStyle/>
          <a:p>
            <a:pPr marL="0" indent="0">
              <a:buNone/>
            </a:pPr>
            <a:endParaRPr lang="fr-SN" dirty="0"/>
          </a:p>
        </p:txBody>
      </p:sp>
      <p:pic>
        <p:nvPicPr>
          <p:cNvPr id="5" name="Picture 4">
            <a:extLst>
              <a:ext uri="{FF2B5EF4-FFF2-40B4-BE49-F238E27FC236}">
                <a16:creationId xmlns:a16="http://schemas.microsoft.com/office/drawing/2014/main" id="{16F2DBE0-CB46-441A-8AE9-35DF03A85F04}"/>
              </a:ext>
            </a:extLst>
          </p:cNvPr>
          <p:cNvPicPr>
            <a:picLocks noChangeAspect="1"/>
          </p:cNvPicPr>
          <p:nvPr/>
        </p:nvPicPr>
        <p:blipFill>
          <a:blip r:embed="rId2"/>
          <a:stretch>
            <a:fillRect/>
          </a:stretch>
        </p:blipFill>
        <p:spPr>
          <a:xfrm>
            <a:off x="1141412" y="2249485"/>
            <a:ext cx="8272095" cy="3541713"/>
          </a:xfrm>
          <a:prstGeom prst="rect">
            <a:avLst/>
          </a:prstGeom>
        </p:spPr>
      </p:pic>
    </p:spTree>
    <p:extLst>
      <p:ext uri="{BB962C8B-B14F-4D97-AF65-F5344CB8AC3E}">
        <p14:creationId xmlns:p14="http://schemas.microsoft.com/office/powerpoint/2010/main" val="275469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6D5E-77D0-4814-BE85-342DB89C5124}"/>
              </a:ext>
            </a:extLst>
          </p:cNvPr>
          <p:cNvSpPr>
            <a:spLocks noGrp="1"/>
          </p:cNvSpPr>
          <p:nvPr>
            <p:ph type="title"/>
          </p:nvPr>
        </p:nvSpPr>
        <p:spPr/>
        <p:txBody>
          <a:bodyPr/>
          <a:lstStyle/>
          <a:p>
            <a:r>
              <a:rPr lang="fr-SN" dirty="0"/>
              <a:t>ANALYSE GOLBALE </a:t>
            </a:r>
          </a:p>
        </p:txBody>
      </p:sp>
      <p:sp>
        <p:nvSpPr>
          <p:cNvPr id="3" name="Content Placeholder 2">
            <a:extLst>
              <a:ext uri="{FF2B5EF4-FFF2-40B4-BE49-F238E27FC236}">
                <a16:creationId xmlns:a16="http://schemas.microsoft.com/office/drawing/2014/main" id="{AAF59613-5ED1-4A75-9B52-58EF8B992323}"/>
              </a:ext>
            </a:extLst>
          </p:cNvPr>
          <p:cNvSpPr>
            <a:spLocks noGrp="1"/>
          </p:cNvSpPr>
          <p:nvPr>
            <p:ph idx="1"/>
          </p:nvPr>
        </p:nvSpPr>
        <p:spPr/>
        <p:txBody>
          <a:bodyPr>
            <a:normAutofit/>
          </a:bodyPr>
          <a:lstStyle/>
          <a:p>
            <a:r>
              <a:rPr lang="fr-SN" dirty="0"/>
              <a:t>La capture ci-joint présent diffèrent diagramme des pays comme la France, le Canada , la Germany le Mexico et United state of America</a:t>
            </a:r>
          </a:p>
          <a:p>
            <a:r>
              <a:rPr lang="fr-SN" dirty="0"/>
              <a:t>Cependant il montre l’importance des produits les ventes pour chaque pays</a:t>
            </a:r>
          </a:p>
          <a:p>
            <a:r>
              <a:rPr lang="fr-SN" dirty="0"/>
              <a:t>D’</a:t>
            </a:r>
            <a:r>
              <a:rPr lang="fr-SN" dirty="0" err="1"/>
              <a:t>apres</a:t>
            </a:r>
            <a:r>
              <a:rPr lang="fr-SN" dirty="0"/>
              <a:t> les différents diagramme on constate que la somme du profil par country c’est-à-dire les ventes sont important en France et en Germany ,tandis que le canada on note une baise de des produits et pour le </a:t>
            </a:r>
            <a:r>
              <a:rPr lang="fr-SN" dirty="0" err="1"/>
              <a:t>Unite</a:t>
            </a:r>
            <a:r>
              <a:rPr lang="fr-SN" dirty="0"/>
              <a:t> state of America et le Mexico on note une baise de valeur faible des produites </a:t>
            </a:r>
          </a:p>
          <a:p>
            <a:pPr marL="0" indent="0">
              <a:buNone/>
            </a:pPr>
            <a:endParaRPr lang="fr-SN" dirty="0"/>
          </a:p>
          <a:p>
            <a:pPr marL="0" indent="0">
              <a:buNone/>
            </a:pPr>
            <a:endParaRPr lang="fr-SN" dirty="0"/>
          </a:p>
        </p:txBody>
      </p:sp>
    </p:spTree>
    <p:extLst>
      <p:ext uri="{BB962C8B-B14F-4D97-AF65-F5344CB8AC3E}">
        <p14:creationId xmlns:p14="http://schemas.microsoft.com/office/powerpoint/2010/main" val="1491880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BC7C-EC03-4BE8-B90B-82C751CB4EFA}"/>
              </a:ext>
            </a:extLst>
          </p:cNvPr>
          <p:cNvSpPr>
            <a:spLocks noGrp="1"/>
          </p:cNvSpPr>
          <p:nvPr>
            <p:ph type="title"/>
          </p:nvPr>
        </p:nvSpPr>
        <p:spPr>
          <a:xfrm>
            <a:off x="1141413" y="618518"/>
            <a:ext cx="9905998" cy="892648"/>
          </a:xfrm>
        </p:spPr>
        <p:txBody>
          <a:bodyPr/>
          <a:lstStyle/>
          <a:p>
            <a:r>
              <a:rPr lang="fr-SN" dirty="0"/>
              <a:t>Observation Faits</a:t>
            </a:r>
          </a:p>
        </p:txBody>
      </p:sp>
      <p:sp>
        <p:nvSpPr>
          <p:cNvPr id="3" name="Content Placeholder 2">
            <a:extLst>
              <a:ext uri="{FF2B5EF4-FFF2-40B4-BE49-F238E27FC236}">
                <a16:creationId xmlns:a16="http://schemas.microsoft.com/office/drawing/2014/main" id="{ACBDC557-D472-4F23-874B-12A725840D12}"/>
              </a:ext>
            </a:extLst>
          </p:cNvPr>
          <p:cNvSpPr>
            <a:spLocks noGrp="1"/>
          </p:cNvSpPr>
          <p:nvPr>
            <p:ph idx="1"/>
          </p:nvPr>
        </p:nvSpPr>
        <p:spPr>
          <a:xfrm>
            <a:off x="1141412" y="2249487"/>
            <a:ext cx="9905999" cy="1725747"/>
          </a:xfrm>
        </p:spPr>
        <p:txBody>
          <a:bodyPr/>
          <a:lstStyle/>
          <a:p>
            <a:r>
              <a:rPr lang="fr-SN" dirty="0"/>
              <a:t>Les observations faite d’</a:t>
            </a:r>
            <a:r>
              <a:rPr lang="fr-SN" dirty="0" err="1"/>
              <a:t>aprés</a:t>
            </a:r>
            <a:r>
              <a:rPr lang="fr-SN" dirty="0"/>
              <a:t> le  tp1, il nous  a permis de comprendre les valeurs ajouter  c’est a dire les valeurs de production pour chaque pays . Et de connaitre comment analyser les valeurs </a:t>
            </a:r>
          </a:p>
        </p:txBody>
      </p:sp>
    </p:spTree>
    <p:extLst>
      <p:ext uri="{BB962C8B-B14F-4D97-AF65-F5344CB8AC3E}">
        <p14:creationId xmlns:p14="http://schemas.microsoft.com/office/powerpoint/2010/main" val="3645201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8B44D-305C-423C-B833-84610A83535F}"/>
              </a:ext>
            </a:extLst>
          </p:cNvPr>
          <p:cNvSpPr>
            <a:spLocks noGrp="1"/>
          </p:cNvSpPr>
          <p:nvPr>
            <p:ph type="title"/>
          </p:nvPr>
        </p:nvSpPr>
        <p:spPr/>
        <p:txBody>
          <a:bodyPr/>
          <a:lstStyle/>
          <a:p>
            <a:r>
              <a:rPr lang="fr-SN" dirty="0"/>
              <a:t>STRATEGIE A PRENDRE </a:t>
            </a:r>
          </a:p>
        </p:txBody>
      </p:sp>
      <p:sp>
        <p:nvSpPr>
          <p:cNvPr id="3" name="Content Placeholder 2">
            <a:extLst>
              <a:ext uri="{FF2B5EF4-FFF2-40B4-BE49-F238E27FC236}">
                <a16:creationId xmlns:a16="http://schemas.microsoft.com/office/drawing/2014/main" id="{AF5AD279-56C3-4914-91A0-F9765E3804F8}"/>
              </a:ext>
            </a:extLst>
          </p:cNvPr>
          <p:cNvSpPr>
            <a:spLocks noGrp="1"/>
          </p:cNvSpPr>
          <p:nvPr>
            <p:ph idx="1"/>
          </p:nvPr>
        </p:nvSpPr>
        <p:spPr>
          <a:xfrm>
            <a:off x="1141412" y="2249487"/>
            <a:ext cx="9905999" cy="2720446"/>
          </a:xfrm>
        </p:spPr>
        <p:txBody>
          <a:bodyPr>
            <a:normAutofit/>
          </a:bodyPr>
          <a:lstStyle/>
          <a:p>
            <a:r>
              <a:rPr lang="fr-SN" dirty="0"/>
              <a:t>La bonne stratégie pour ces produits d’</a:t>
            </a:r>
            <a:r>
              <a:rPr lang="fr-SN" dirty="0" err="1"/>
              <a:t>apres</a:t>
            </a:r>
            <a:r>
              <a:rPr lang="fr-SN" dirty="0"/>
              <a:t> mes analyses et de maintenir un produits dans différentes  pays implique de gère plusieurs aspects notamment la localisation ,la conformité réglementaire ,la prise en compte des spécificités ainsi que des stratégies marketing.</a:t>
            </a:r>
          </a:p>
        </p:txBody>
      </p:sp>
    </p:spTree>
    <p:extLst>
      <p:ext uri="{BB962C8B-B14F-4D97-AF65-F5344CB8AC3E}">
        <p14:creationId xmlns:p14="http://schemas.microsoft.com/office/powerpoint/2010/main" val="3961023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205</TotalTime>
  <Words>249</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TD1 Manipulation de DONNEES</vt:lpstr>
      <vt:lpstr>Présentation du Sujet  </vt:lpstr>
      <vt:lpstr>La capture ci-joint présente trois figure et deux légende  </vt:lpstr>
      <vt:lpstr>La capture ci-joint présente trois figure et deux légende est une carte </vt:lpstr>
      <vt:lpstr>La capture présente une carte et de un tableau qui exprimes la date l’annee est de valeur numérique</vt:lpstr>
      <vt:lpstr>ANALYSE GOLBALE </vt:lpstr>
      <vt:lpstr>Observation Faits</vt:lpstr>
      <vt:lpstr>STRATEGIE A PRENDRE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TD1 VISUALISATION</dc:title>
  <dc:creator>Mamadou seme</dc:creator>
  <cp:lastModifiedBy>Mamadou seme</cp:lastModifiedBy>
  <cp:revision>15</cp:revision>
  <dcterms:created xsi:type="dcterms:W3CDTF">2024-03-11T11:54:50Z</dcterms:created>
  <dcterms:modified xsi:type="dcterms:W3CDTF">2024-03-11T15:43:10Z</dcterms:modified>
</cp:coreProperties>
</file>