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B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5257-E31F-4E38-8042-08625497D8D8}" type="datetimeFigureOut">
              <a:rPr lang="en-US" smtClean="0"/>
              <a:t>13-Feb-20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CC9D-40BE-4D95-B120-320EBA8D0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06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5257-E31F-4E38-8042-08625497D8D8}" type="datetimeFigureOut">
              <a:rPr lang="en-US" smtClean="0"/>
              <a:t>13-Feb-20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CC9D-40BE-4D95-B120-320EBA8D0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71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5257-E31F-4E38-8042-08625497D8D8}" type="datetimeFigureOut">
              <a:rPr lang="en-US" smtClean="0"/>
              <a:t>13-Feb-20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CC9D-40BE-4D95-B120-320EBA8D0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71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5257-E31F-4E38-8042-08625497D8D8}" type="datetimeFigureOut">
              <a:rPr lang="en-US" smtClean="0"/>
              <a:t>13-Feb-20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CC9D-40BE-4D95-B120-320EBA8D0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85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5257-E31F-4E38-8042-08625497D8D8}" type="datetimeFigureOut">
              <a:rPr lang="en-US" smtClean="0"/>
              <a:t>13-Feb-20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CC9D-40BE-4D95-B120-320EBA8D0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344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5257-E31F-4E38-8042-08625497D8D8}" type="datetimeFigureOut">
              <a:rPr lang="en-US" smtClean="0"/>
              <a:t>13-Feb-20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CC9D-40BE-4D95-B120-320EBA8D0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10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5257-E31F-4E38-8042-08625497D8D8}" type="datetimeFigureOut">
              <a:rPr lang="en-US" smtClean="0"/>
              <a:t>13-Feb-20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CC9D-40BE-4D95-B120-320EBA8D0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96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5257-E31F-4E38-8042-08625497D8D8}" type="datetimeFigureOut">
              <a:rPr lang="en-US" smtClean="0"/>
              <a:t>13-Feb-20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CC9D-40BE-4D95-B120-320EBA8D0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2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5257-E31F-4E38-8042-08625497D8D8}" type="datetimeFigureOut">
              <a:rPr lang="en-US" smtClean="0"/>
              <a:t>13-Feb-20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CC9D-40BE-4D95-B120-320EBA8D0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017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5257-E31F-4E38-8042-08625497D8D8}" type="datetimeFigureOut">
              <a:rPr lang="en-US" smtClean="0"/>
              <a:t>13-Feb-20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CC9D-40BE-4D95-B120-320EBA8D0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541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5257-E31F-4E38-8042-08625497D8D8}" type="datetimeFigureOut">
              <a:rPr lang="en-US" smtClean="0"/>
              <a:t>13-Feb-20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CC9D-40BE-4D95-B120-320EBA8D0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370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55257-E31F-4E38-8042-08625497D8D8}" type="datetimeFigureOut">
              <a:rPr lang="en-US" smtClean="0"/>
              <a:t>13-Feb-20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FCC9D-40BE-4D95-B120-320EBA8D0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24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61257" y="2302047"/>
            <a:ext cx="11784970" cy="1205998"/>
            <a:chOff x="203200" y="1753702"/>
            <a:chExt cx="5800816" cy="1134641"/>
          </a:xfrm>
        </p:grpSpPr>
        <p:sp>
          <p:nvSpPr>
            <p:cNvPr id="4" name="Pentagon 3"/>
            <p:cNvSpPr/>
            <p:nvPr/>
          </p:nvSpPr>
          <p:spPr>
            <a:xfrm>
              <a:off x="203200" y="1753702"/>
              <a:ext cx="5257700" cy="1134641"/>
            </a:xfrm>
            <a:prstGeom prst="homePlat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Figure 1:Gender distribution of the pneumonic plague outbreak in Northeast India 12 Oct - 09 Dec 2019  </a:t>
              </a:r>
            </a:p>
          </p:txBody>
        </p:sp>
        <p:sp>
          <p:nvSpPr>
            <p:cNvPr id="6" name="Chevron 5"/>
            <p:cNvSpPr/>
            <p:nvPr/>
          </p:nvSpPr>
          <p:spPr>
            <a:xfrm>
              <a:off x="5173101" y="1753702"/>
              <a:ext cx="830915" cy="1134641"/>
            </a:xfrm>
            <a:prstGeom prst="chevron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498123D8-0999-4D42-9133-224F90DBB287}"/>
              </a:ext>
            </a:extLst>
          </p:cNvPr>
          <p:cNvGrpSpPr/>
          <p:nvPr/>
        </p:nvGrpSpPr>
        <p:grpSpPr>
          <a:xfrm>
            <a:off x="261257" y="850175"/>
            <a:ext cx="11669486" cy="1206407"/>
            <a:chOff x="203200" y="1753317"/>
            <a:chExt cx="10363200" cy="113502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BA942368-1106-42A9-A878-BADA755C9DEB}"/>
                </a:ext>
              </a:extLst>
            </p:cNvPr>
            <p:cNvSpPr/>
            <p:nvPr/>
          </p:nvSpPr>
          <p:spPr>
            <a:xfrm>
              <a:off x="5350129" y="1753702"/>
              <a:ext cx="1559842" cy="113464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Grade</a:t>
              </a:r>
            </a:p>
          </p:txBody>
        </p:sp>
        <p:sp>
          <p:nvSpPr>
            <p:cNvPr id="15" name="Pentagon 3">
              <a:extLst>
                <a:ext uri="{FF2B5EF4-FFF2-40B4-BE49-F238E27FC236}">
                  <a16:creationId xmlns:a16="http://schemas.microsoft.com/office/drawing/2014/main" xmlns="" id="{F7D16F89-8756-4575-B7D9-5EA4A582CF23}"/>
                </a:ext>
              </a:extLst>
            </p:cNvPr>
            <p:cNvSpPr/>
            <p:nvPr/>
          </p:nvSpPr>
          <p:spPr>
            <a:xfrm>
              <a:off x="203200" y="1753702"/>
              <a:ext cx="4046737" cy="1134641"/>
            </a:xfrm>
            <a:prstGeom prst="homePlat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Situation Update</a:t>
              </a:r>
              <a:endParaRPr lang="en-US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Chevron 5">
              <a:extLst>
                <a:ext uri="{FF2B5EF4-FFF2-40B4-BE49-F238E27FC236}">
                  <a16:creationId xmlns:a16="http://schemas.microsoft.com/office/drawing/2014/main" xmlns="" id="{BD0DC667-6294-48F2-8ABC-E975FE7940C9}"/>
                </a:ext>
              </a:extLst>
            </p:cNvPr>
            <p:cNvSpPr/>
            <p:nvPr/>
          </p:nvSpPr>
          <p:spPr>
            <a:xfrm>
              <a:off x="3672115" y="1753698"/>
              <a:ext cx="2234056" cy="1134641"/>
            </a:xfrm>
            <a:prstGeom prst="chevron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FAFA0244-E01D-45DD-A9E4-34B9B87FAD0D}"/>
                </a:ext>
              </a:extLst>
            </p:cNvPr>
            <p:cNvSpPr/>
            <p:nvPr/>
          </p:nvSpPr>
          <p:spPr>
            <a:xfrm>
              <a:off x="6909975" y="1753322"/>
              <a:ext cx="1406806" cy="11350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Cases</a:t>
              </a:r>
            </a:p>
            <a:p>
              <a:pPr algn="ctr"/>
              <a:endPara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24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190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991D39F8-DB65-49AA-95A0-92C9D7932426}"/>
                </a:ext>
              </a:extLst>
            </p:cNvPr>
            <p:cNvSpPr/>
            <p:nvPr/>
          </p:nvSpPr>
          <p:spPr>
            <a:xfrm>
              <a:off x="8301469" y="1753320"/>
              <a:ext cx="1303786" cy="1135020"/>
            </a:xfrm>
            <a:prstGeom prst="rect">
              <a:avLst/>
            </a:prstGeom>
            <a:gradFill>
              <a:gsLst>
                <a:gs pos="26000">
                  <a:schemeClr val="accent1">
                    <a:lumMod val="5000"/>
                    <a:lumOff val="95000"/>
                  </a:schemeClr>
                </a:gs>
                <a:gs pos="71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Deaths</a:t>
              </a:r>
            </a:p>
            <a:p>
              <a:pPr algn="ctr"/>
              <a:endPara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24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37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36F29332-95C7-4A2D-BA22-CCEB9CD7985A}"/>
                </a:ext>
              </a:extLst>
            </p:cNvPr>
            <p:cNvSpPr/>
            <p:nvPr/>
          </p:nvSpPr>
          <p:spPr>
            <a:xfrm>
              <a:off x="9602274" y="1753317"/>
              <a:ext cx="964126" cy="1135022"/>
            </a:xfrm>
            <a:prstGeom prst="rect">
              <a:avLst/>
            </a:prstGeom>
            <a:noFill/>
            <a:ln>
              <a:gradFill>
                <a:gsLst>
                  <a:gs pos="0">
                    <a:schemeClr val="tx1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CFR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24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20%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540E7A8D-F53C-4451-8F3C-CAACA5D02631}"/>
                </a:ext>
              </a:extLst>
            </p:cNvPr>
            <p:cNvSpPr/>
            <p:nvPr/>
          </p:nvSpPr>
          <p:spPr>
            <a:xfrm>
              <a:off x="5994399" y="2305962"/>
              <a:ext cx="532282" cy="493486"/>
            </a:xfrm>
            <a:prstGeom prst="ellipse">
              <a:avLst/>
            </a:prstGeom>
            <a:solidFill>
              <a:srgbClr val="F6BB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1B7A9F6A-D851-4974-8DD5-08B07F9AFD18}"/>
              </a:ext>
            </a:extLst>
          </p:cNvPr>
          <p:cNvSpPr/>
          <p:nvPr/>
        </p:nvSpPr>
        <p:spPr>
          <a:xfrm>
            <a:off x="2322121" y="328443"/>
            <a:ext cx="92088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LMRoman17-Regular"/>
              </a:rPr>
              <a:t>SITUATIONAL REPORT 2: </a:t>
            </a:r>
            <a:r>
              <a:rPr lang="en-US" dirty="0">
                <a:latin typeface="LMRoman17-Regular"/>
              </a:rPr>
              <a:t>PNEUMONIC PLAGUE OUTBREAK IN NORTHEAST INDIA</a:t>
            </a:r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A4C2911C-8D2A-4E98-B1D4-E6063C28F2BB}"/>
              </a:ext>
            </a:extLst>
          </p:cNvPr>
          <p:cNvGrpSpPr/>
          <p:nvPr/>
        </p:nvGrpSpPr>
        <p:grpSpPr>
          <a:xfrm>
            <a:off x="261257" y="3660849"/>
            <a:ext cx="11784970" cy="1205999"/>
            <a:chOff x="203200" y="1753701"/>
            <a:chExt cx="5800816" cy="1134642"/>
          </a:xfrm>
        </p:grpSpPr>
        <p:sp>
          <p:nvSpPr>
            <p:cNvPr id="25" name="Pentagon 3">
              <a:extLst>
                <a:ext uri="{FF2B5EF4-FFF2-40B4-BE49-F238E27FC236}">
                  <a16:creationId xmlns:a16="http://schemas.microsoft.com/office/drawing/2014/main" xmlns="" id="{8CE0D642-AFE7-4408-ADED-D2CA3D2F5710}"/>
                </a:ext>
              </a:extLst>
            </p:cNvPr>
            <p:cNvSpPr/>
            <p:nvPr/>
          </p:nvSpPr>
          <p:spPr>
            <a:xfrm>
              <a:off x="203200" y="1753701"/>
              <a:ext cx="5257700" cy="1134641"/>
            </a:xfrm>
            <a:prstGeom prst="homePlat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Figure 2: Age distribution of the pneumonic plague outbreak in Northeast India 12 Oct - 09 Dec 2019 </a:t>
              </a:r>
            </a:p>
          </p:txBody>
        </p:sp>
        <p:sp>
          <p:nvSpPr>
            <p:cNvPr id="26" name="Chevron 5">
              <a:extLst>
                <a:ext uri="{FF2B5EF4-FFF2-40B4-BE49-F238E27FC236}">
                  <a16:creationId xmlns:a16="http://schemas.microsoft.com/office/drawing/2014/main" xmlns="" id="{46DBF7AA-413D-4739-97A2-EADFCA9504E6}"/>
                </a:ext>
              </a:extLst>
            </p:cNvPr>
            <p:cNvSpPr/>
            <p:nvPr/>
          </p:nvSpPr>
          <p:spPr>
            <a:xfrm>
              <a:off x="5173101" y="1753702"/>
              <a:ext cx="830915" cy="1134641"/>
            </a:xfrm>
            <a:prstGeom prst="chevron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82C2262C-01F9-49C8-837A-72BA0ABBF604}"/>
              </a:ext>
            </a:extLst>
          </p:cNvPr>
          <p:cNvGrpSpPr/>
          <p:nvPr/>
        </p:nvGrpSpPr>
        <p:grpSpPr>
          <a:xfrm>
            <a:off x="261257" y="5112317"/>
            <a:ext cx="11784970" cy="1205999"/>
            <a:chOff x="203200" y="1753702"/>
            <a:chExt cx="5800816" cy="1134642"/>
          </a:xfrm>
        </p:grpSpPr>
        <p:sp>
          <p:nvSpPr>
            <p:cNvPr id="30" name="Pentagon 3">
              <a:extLst>
                <a:ext uri="{FF2B5EF4-FFF2-40B4-BE49-F238E27FC236}">
                  <a16:creationId xmlns:a16="http://schemas.microsoft.com/office/drawing/2014/main" xmlns="" id="{7D3A111E-9672-4013-9C44-995A53DE8388}"/>
                </a:ext>
              </a:extLst>
            </p:cNvPr>
            <p:cNvSpPr/>
            <p:nvPr/>
          </p:nvSpPr>
          <p:spPr>
            <a:xfrm>
              <a:off x="203200" y="1753703"/>
              <a:ext cx="5257700" cy="1134641"/>
            </a:xfrm>
            <a:prstGeom prst="homePlat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    Figure 3: Mortality due to pneumonic plague outbreak in Northeast India 12 Oct - 09 Dec 2019</a:t>
              </a:r>
            </a:p>
          </p:txBody>
        </p:sp>
        <p:sp>
          <p:nvSpPr>
            <p:cNvPr id="31" name="Chevron 5">
              <a:extLst>
                <a:ext uri="{FF2B5EF4-FFF2-40B4-BE49-F238E27FC236}">
                  <a16:creationId xmlns:a16="http://schemas.microsoft.com/office/drawing/2014/main" xmlns="" id="{5685238B-08E6-46D5-9BF2-2186E4C26112}"/>
                </a:ext>
              </a:extLst>
            </p:cNvPr>
            <p:cNvSpPr/>
            <p:nvPr/>
          </p:nvSpPr>
          <p:spPr>
            <a:xfrm>
              <a:off x="5173101" y="1753702"/>
              <a:ext cx="830915" cy="1134641"/>
            </a:xfrm>
            <a:prstGeom prst="chevron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5325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54713BD6-F492-4A2B-88DE-E3EAD0220B26}"/>
              </a:ext>
            </a:extLst>
          </p:cNvPr>
          <p:cNvGrpSpPr/>
          <p:nvPr/>
        </p:nvGrpSpPr>
        <p:grpSpPr>
          <a:xfrm>
            <a:off x="203515" y="817804"/>
            <a:ext cx="11784970" cy="798961"/>
            <a:chOff x="203200" y="1753702"/>
            <a:chExt cx="5800816" cy="1134641"/>
          </a:xfrm>
        </p:grpSpPr>
        <p:sp>
          <p:nvSpPr>
            <p:cNvPr id="3" name="Pentagon 3">
              <a:extLst>
                <a:ext uri="{FF2B5EF4-FFF2-40B4-BE49-F238E27FC236}">
                  <a16:creationId xmlns:a16="http://schemas.microsoft.com/office/drawing/2014/main" xmlns="" id="{995265E5-F021-4EAE-8769-60E90F13EFDD}"/>
                </a:ext>
              </a:extLst>
            </p:cNvPr>
            <p:cNvSpPr/>
            <p:nvPr/>
          </p:nvSpPr>
          <p:spPr>
            <a:xfrm>
              <a:off x="203200" y="1753702"/>
              <a:ext cx="5257700" cy="1134641"/>
            </a:xfrm>
            <a:prstGeom prst="homePlat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Current risk assessment</a:t>
              </a:r>
            </a:p>
          </p:txBody>
        </p:sp>
        <p:sp>
          <p:nvSpPr>
            <p:cNvPr id="4" name="Chevron 5">
              <a:extLst>
                <a:ext uri="{FF2B5EF4-FFF2-40B4-BE49-F238E27FC236}">
                  <a16:creationId xmlns:a16="http://schemas.microsoft.com/office/drawing/2014/main" xmlns="" id="{930237D6-E492-42E9-BAC3-50B756D7E550}"/>
                </a:ext>
              </a:extLst>
            </p:cNvPr>
            <p:cNvSpPr/>
            <p:nvPr/>
          </p:nvSpPr>
          <p:spPr>
            <a:xfrm>
              <a:off x="5173101" y="1753702"/>
              <a:ext cx="830915" cy="1134641"/>
            </a:xfrm>
            <a:prstGeom prst="chevron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026034AB-809D-4010-97E4-2EFD7F175050}"/>
              </a:ext>
            </a:extLst>
          </p:cNvPr>
          <p:cNvGrpSpPr/>
          <p:nvPr/>
        </p:nvGrpSpPr>
        <p:grpSpPr>
          <a:xfrm>
            <a:off x="261257" y="2302047"/>
            <a:ext cx="11784970" cy="798961"/>
            <a:chOff x="203200" y="1753702"/>
            <a:chExt cx="5800816" cy="1134641"/>
          </a:xfrm>
        </p:grpSpPr>
        <p:sp>
          <p:nvSpPr>
            <p:cNvPr id="6" name="Pentagon 3">
              <a:extLst>
                <a:ext uri="{FF2B5EF4-FFF2-40B4-BE49-F238E27FC236}">
                  <a16:creationId xmlns:a16="http://schemas.microsoft.com/office/drawing/2014/main" xmlns="" id="{B4F717F4-22AF-4E12-A28F-F63440988DDF}"/>
                </a:ext>
              </a:extLst>
            </p:cNvPr>
            <p:cNvSpPr/>
            <p:nvPr/>
          </p:nvSpPr>
          <p:spPr>
            <a:xfrm>
              <a:off x="203200" y="1753702"/>
              <a:ext cx="5257700" cy="1134641"/>
            </a:xfrm>
            <a:prstGeom prst="homePlat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A strategic approach to the prevention, detection and control of plague</a:t>
              </a:r>
            </a:p>
          </p:txBody>
        </p:sp>
        <p:sp>
          <p:nvSpPr>
            <p:cNvPr id="7" name="Chevron 5">
              <a:extLst>
                <a:ext uri="{FF2B5EF4-FFF2-40B4-BE49-F238E27FC236}">
                  <a16:creationId xmlns:a16="http://schemas.microsoft.com/office/drawing/2014/main" xmlns="" id="{ED31ACC8-43DF-46A3-8D65-76922A9AC6D2}"/>
                </a:ext>
              </a:extLst>
            </p:cNvPr>
            <p:cNvSpPr/>
            <p:nvPr/>
          </p:nvSpPr>
          <p:spPr>
            <a:xfrm>
              <a:off x="5173101" y="1753702"/>
              <a:ext cx="830915" cy="1134641"/>
            </a:xfrm>
            <a:prstGeom prst="chevron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9733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91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LMRoman17-Regular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Sempa</dc:creator>
  <cp:lastModifiedBy>Joseph Sempa</cp:lastModifiedBy>
  <cp:revision>14</cp:revision>
  <dcterms:created xsi:type="dcterms:W3CDTF">2020-02-08T15:18:58Z</dcterms:created>
  <dcterms:modified xsi:type="dcterms:W3CDTF">2020-02-13T08:49:00Z</dcterms:modified>
</cp:coreProperties>
</file>