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70" r:id="rId7"/>
    <p:sldId id="265" r:id="rId8"/>
    <p:sldId id="271" r:id="rId9"/>
    <p:sldId id="266" r:id="rId10"/>
    <p:sldId id="272" r:id="rId11"/>
    <p:sldId id="267" r:id="rId12"/>
    <p:sldId id="268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BAD0C5-AC99-4531-99C3-62830824C166}">
          <p14:sldIdLst>
            <p14:sldId id="256"/>
            <p14:sldId id="257"/>
            <p14:sldId id="260"/>
            <p14:sldId id="263"/>
            <p14:sldId id="264"/>
            <p14:sldId id="270"/>
            <p14:sldId id="265"/>
            <p14:sldId id="271"/>
            <p14:sldId id="266"/>
            <p14:sldId id="272"/>
            <p14:sldId id="267"/>
            <p14:sldId id="268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6CA"/>
    <a:srgbClr val="A5FDEE"/>
    <a:srgbClr val="FFFFFF"/>
    <a:srgbClr val="D4B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0774-9FE6-300A-41AC-F119C7726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C9049-A280-0941-D1DE-51D34DAFA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79510-AC1E-7C4B-2012-A3F38405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1D-C093-47F3-8890-2AE12C337DD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9E4A-237C-E23E-720F-503B29CB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F5FAD-AA65-FD27-BB44-3A4D326E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24E8-09D5-4561-A8D3-DFC49A792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2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7081-351C-E1DC-37A4-8CD58A93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15B4C-16DA-1312-9138-4447D0F2B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2555-4A99-CA80-E6E0-10825B96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1D-C093-47F3-8890-2AE12C337DD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2B907-FA05-CC7C-218A-DCFB2EE8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B549-1B4B-A7A3-458E-57B47478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24E8-09D5-4561-A8D3-DFC49A792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32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7750F-FF3C-1B1A-7490-C58174739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88848-CC4C-6FEF-EFCC-26B9AB21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64AC0-E16A-D4DC-5BE3-9EAEF367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1D-C093-47F3-8890-2AE12C337DD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2A274-5599-DFA2-B1AC-4A2E6B0F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9CC81-42A9-94CF-2277-4B237F68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24E8-09D5-4561-A8D3-DFC49A792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16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626A-8ACD-FD37-B0BC-C7594D57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C6D0-6C00-CCB6-AFE6-6E59B17FC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A6740-7B73-4DF0-66C1-1DEE9312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1D-C093-47F3-8890-2AE12C337DD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38382-E8FF-155B-DE1B-152511BD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0A1CC-EE24-41FA-FC48-5C6B5682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24E8-09D5-4561-A8D3-DFC49A792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0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DEEE-A715-31F8-7566-A3F0B530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67470-17C2-673F-F735-43C86CCBB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C1F39-5245-948F-B2B3-BE182D20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1D-C093-47F3-8890-2AE12C337DD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94A1-7FBB-2631-6035-CC539EA5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8580D-0094-9718-FEC2-73391129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24E8-09D5-4561-A8D3-DFC49A792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93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6ACE-411E-BE1A-0AD4-BCDF6338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8BE3-F21B-47C5-89CF-C179A0FBE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F6251-3A05-B44E-0FB3-36E3F958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77817-80F8-DA39-C217-1D5E2D7F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1D-C093-47F3-8890-2AE12C337DD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4603-73AF-B800-DECB-E1E4363E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44B54-5A35-5BC9-3B2A-70940171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24E8-09D5-4561-A8D3-DFC49A792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48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3661-D0D0-D7CD-560F-C12664DB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F0A04-4B2D-8C87-E4D2-98B7E81CE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2A1FE-669A-1368-8B8D-A3858C650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7E837-1447-2AA4-7F12-092DA343C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A449E-7808-72BF-A00F-1B4640E0B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80294-B69C-94B7-3B9C-20C9D8E8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1D-C093-47F3-8890-2AE12C337DD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64FA5-06D2-8367-1D0E-55D7AED5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D3513-E1CD-111E-C55D-82385C54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24E8-09D5-4561-A8D3-DFC49A792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5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9D4D-B50B-0A4B-3E01-CA2D82C4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881A8-E397-68E0-633E-8337295B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1D-C093-47F3-8890-2AE12C337DD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2D52B-C8B9-91D0-324D-02C50A42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F571F-DA7A-312C-E81D-C17395BF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24E8-09D5-4561-A8D3-DFC49A792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06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9EED0-7487-5BF2-66B0-3A76D3BB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1D-C093-47F3-8890-2AE12C337DD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5ED13-5457-C506-E7F1-8C80EB37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D87D9-49F7-C6AF-1174-CA5A3DFC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24E8-09D5-4561-A8D3-DFC49A792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77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D4AD-57E5-55E1-1514-F06E52F2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F43B-E0CA-4912-F868-0286968D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7D82C-F4A1-9E99-F5E7-2A5E2230C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F9A68-A857-DC50-D1CD-F132ED89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1D-C093-47F3-8890-2AE12C337DD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69759-6A58-B5DB-D7E2-33B7E573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5B14F-87C6-931D-BE88-F3974838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24E8-09D5-4561-A8D3-DFC49A792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78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9C11-D37E-D76F-2847-A1B61B21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5DA04-5AED-A193-F939-7BDD751F6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32BFD-8F99-71E9-CE4C-AB9A25627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D4487-94DB-F312-D582-8D853FC0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01D-C093-47F3-8890-2AE12C337DD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E9F6B-2A26-2499-AA6B-B453F558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21633-4C29-8484-0D44-E3E5EFE8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24E8-09D5-4561-A8D3-DFC49A792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66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B0ED2-854E-FC0F-40EB-4DF99C7B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6B796-7BB6-D2A9-A879-1BE441727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A91D-F56D-5AA9-FA66-C7D34EC51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6101D-C093-47F3-8890-2AE12C337DD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B9D3-7271-DB31-E1A0-A108DAF20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830D6-111A-7287-3A56-F23AECF7F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624E8-09D5-4561-A8D3-DFC49A792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2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3E7-F691-F888-995C-50D9B0CA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2802"/>
            <a:ext cx="9144000" cy="2387600"/>
          </a:xfrm>
        </p:spPr>
        <p:txBody>
          <a:bodyPr/>
          <a:lstStyle/>
          <a:p>
            <a:r>
              <a:rPr lang="en-IN" b="1" dirty="0">
                <a:latin typeface="Bahnschrift SemiBold" panose="020B0502040204020203" pitchFamily="34" charset="0"/>
              </a:rPr>
              <a:t>Football Data Analysis</a:t>
            </a:r>
            <a:br>
              <a:rPr lang="en-IN" b="1" dirty="0">
                <a:latin typeface="Bahnschrift SemiBold" panose="020B0502040204020203" pitchFamily="34" charset="0"/>
              </a:rPr>
            </a:br>
            <a:r>
              <a:rPr lang="en-IN" b="1" dirty="0">
                <a:latin typeface="Bahnschrift SemiBold" panose="020B0502040204020203" pitchFamily="34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34638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6CFE-29CB-F605-A3CF-C86ABDC3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71" y="993059"/>
            <a:ext cx="4677697" cy="66813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/>
              <a:t>Substitution Patterns:</a:t>
            </a:r>
            <a:endParaRPr lang="en-IN" sz="3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B734-676D-D760-5375-BF95423E5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9082"/>
            <a:ext cx="9652819" cy="252023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1800" dirty="0"/>
              <a:t>Majority of the substitutions were made in the first half with centre-back position the most.</a:t>
            </a:r>
          </a:p>
          <a:p>
            <a:pPr>
              <a:lnSpc>
                <a:spcPct val="200000"/>
              </a:lnSpc>
            </a:pPr>
            <a:r>
              <a:rPr lang="en-IN" sz="1800" dirty="0"/>
              <a:t>Most of the substitution players has the average age of 37.</a:t>
            </a:r>
          </a:p>
          <a:p>
            <a:pPr>
              <a:lnSpc>
                <a:spcPct val="200000"/>
              </a:lnSpc>
            </a:pPr>
            <a:r>
              <a:rPr lang="en-IN" sz="1800" dirty="0"/>
              <a:t>Domestic-league type of competition stands out with the highest number of substitution players than domestic-cup and international cup.</a:t>
            </a:r>
          </a:p>
        </p:txBody>
      </p:sp>
    </p:spTree>
    <p:extLst>
      <p:ext uri="{BB962C8B-B14F-4D97-AF65-F5344CB8AC3E}">
        <p14:creationId xmlns:p14="http://schemas.microsoft.com/office/powerpoint/2010/main" val="348007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3D365-58DC-D8FF-69B7-036F7B54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29" y="904568"/>
            <a:ext cx="10515600" cy="519373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Event Analysis: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800" dirty="0"/>
              <a:t>Substitution event type occurred the most.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800" dirty="0"/>
              <a:t>Jermaine Jones appeared the most in the cards events.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800" dirty="0"/>
              <a:t>Aron Johannson appeared the most in Goals events.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800" dirty="0"/>
              <a:t>Fabien Johnson appeared the most in Substitution events.</a:t>
            </a:r>
          </a:p>
          <a:p>
            <a:pPr marL="342900" indent="-342900">
              <a:buFont typeface="+mj-lt"/>
              <a:buAutoNum type="alphaLcPeriod"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r>
              <a:rPr lang="en-IN" dirty="0"/>
              <a:t>Competition Analysis: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800" dirty="0"/>
              <a:t>Highest number of records: </a:t>
            </a:r>
            <a:r>
              <a:rPr lang="en-IN" sz="1800" b="1" dirty="0"/>
              <a:t>Domestic-league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800" dirty="0"/>
              <a:t>Highest number of Home and Away goals: </a:t>
            </a:r>
            <a:r>
              <a:rPr lang="en-IN" sz="1800" b="1" dirty="0"/>
              <a:t>Domestic-league</a:t>
            </a:r>
            <a:endParaRPr lang="en-IN" sz="1800" dirty="0"/>
          </a:p>
          <a:p>
            <a:pPr marL="342900" indent="-342900">
              <a:buFont typeface="+mj-lt"/>
              <a:buAutoNum type="alphaLcPeriod"/>
            </a:pPr>
            <a:r>
              <a:rPr lang="en-IN" sz="1800" dirty="0"/>
              <a:t>Match Outcome:</a:t>
            </a:r>
          </a:p>
          <a:p>
            <a:r>
              <a:rPr lang="en-IN" sz="1800" dirty="0"/>
              <a:t>Draw = 39.02%</a:t>
            </a:r>
          </a:p>
          <a:p>
            <a:r>
              <a:rPr lang="en-IN" sz="1800" dirty="0"/>
              <a:t>Home Win = 36.11%</a:t>
            </a:r>
          </a:p>
          <a:p>
            <a:r>
              <a:rPr lang="en-IN" sz="1800" dirty="0"/>
              <a:t>Away Win = 24.87%</a:t>
            </a:r>
          </a:p>
        </p:txBody>
      </p:sp>
    </p:spTree>
    <p:extLst>
      <p:ext uri="{BB962C8B-B14F-4D97-AF65-F5344CB8AC3E}">
        <p14:creationId xmlns:p14="http://schemas.microsoft.com/office/powerpoint/2010/main" val="283526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84D9-5C1F-8BDE-0919-07122DDD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77" y="1253331"/>
            <a:ext cx="10515600" cy="4351338"/>
          </a:xfrm>
        </p:spPr>
        <p:txBody>
          <a:bodyPr/>
          <a:lstStyle/>
          <a:p>
            <a:r>
              <a:rPr lang="en-IN" dirty="0"/>
              <a:t>Player Attributes and Demographics: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800" dirty="0"/>
              <a:t>77.90% of the players belong to United States.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800" dirty="0"/>
              <a:t>Age Group of above 30 has the highest goals scored in the attack position.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800" dirty="0"/>
              <a:t>Majority Players are right-footed. Most of them playing in the attack position.</a:t>
            </a:r>
          </a:p>
          <a:p>
            <a:pPr marL="342900" indent="-342900">
              <a:buFont typeface="+mj-lt"/>
              <a:buAutoNum type="alphaLcPeriod"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r>
              <a:rPr lang="en-IN" dirty="0"/>
              <a:t>Contract Management: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800" dirty="0"/>
              <a:t>The more the contract years left, the more their market value.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800" dirty="0"/>
              <a:t>Players in the Attack position has the highest average market value.</a:t>
            </a:r>
          </a:p>
        </p:txBody>
      </p:sp>
    </p:spTree>
    <p:extLst>
      <p:ext uri="{BB962C8B-B14F-4D97-AF65-F5344CB8AC3E}">
        <p14:creationId xmlns:p14="http://schemas.microsoft.com/office/powerpoint/2010/main" val="312981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8852-D208-9F00-E5E2-B3A7AA81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 Narrow" panose="020B00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B832-C8AD-59FD-2FF8-0C94A73BB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Strategies that will boost teams success.</a:t>
            </a:r>
          </a:p>
          <a:p>
            <a:r>
              <a:rPr lang="en-IN" sz="2400" dirty="0"/>
              <a:t>Stadiums like Old Trafford and Signal Iduna Park attracts larger crowds.</a:t>
            </a:r>
          </a:p>
          <a:p>
            <a:r>
              <a:rPr lang="en-IN" sz="2400" dirty="0"/>
              <a:t>Players like Aron Johannson and Christian Pulisic are key players for teams’ success.</a:t>
            </a:r>
          </a:p>
          <a:p>
            <a:r>
              <a:rPr lang="en-IN" sz="2400" dirty="0"/>
              <a:t>Extending the contracts for such key players.</a:t>
            </a:r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5727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1F9A-18DF-301F-5AF8-3AD10730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8725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Aptos Display" panose="020B00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631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87D5-12BB-A83F-72B9-BDB376FA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Narrow" panose="020B0606020202030204" pitchFamily="34" charset="0"/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2350-2432-9700-615A-51AC0459A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analyze:</a:t>
            </a:r>
          </a:p>
          <a:p>
            <a:r>
              <a:rPr lang="en-US" sz="2400" dirty="0"/>
              <a:t>The impact of offensive contributions.</a:t>
            </a:r>
          </a:p>
          <a:p>
            <a:r>
              <a:rPr lang="en-US" sz="2400" dirty="0"/>
              <a:t>Player attributes</a:t>
            </a:r>
          </a:p>
          <a:p>
            <a:r>
              <a:rPr lang="en-US" sz="2400" dirty="0"/>
              <a:t>Team Comparison</a:t>
            </a:r>
          </a:p>
          <a:p>
            <a:r>
              <a:rPr lang="en-US" sz="2400" dirty="0"/>
              <a:t>Investigate stadium attendance</a:t>
            </a:r>
          </a:p>
          <a:p>
            <a:r>
              <a:rPr lang="en-US" sz="2400" dirty="0"/>
              <a:t>Strategic recommendations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10650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18FB12-586F-1EFD-7A60-24FF54D58CC1}"/>
              </a:ext>
            </a:extLst>
          </p:cNvPr>
          <p:cNvSpPr/>
          <p:nvPr/>
        </p:nvSpPr>
        <p:spPr>
          <a:xfrm>
            <a:off x="1484671" y="521110"/>
            <a:ext cx="8573729" cy="8062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Tools and Technologies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2497C-9986-19E1-574A-01452FDA5F45}"/>
              </a:ext>
            </a:extLst>
          </p:cNvPr>
          <p:cNvSpPr/>
          <p:nvPr/>
        </p:nvSpPr>
        <p:spPr>
          <a:xfrm>
            <a:off x="4407309" y="1720645"/>
            <a:ext cx="2925097" cy="589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Language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1769AB-1664-CB8D-5302-50FCB553F2AF}"/>
              </a:ext>
            </a:extLst>
          </p:cNvPr>
          <p:cNvSpPr/>
          <p:nvPr/>
        </p:nvSpPr>
        <p:spPr>
          <a:xfrm>
            <a:off x="1484671" y="1720646"/>
            <a:ext cx="2084439" cy="589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3AC0-DE4D-788C-21ED-7DC533FAEF42}"/>
              </a:ext>
            </a:extLst>
          </p:cNvPr>
          <p:cNvSpPr/>
          <p:nvPr/>
        </p:nvSpPr>
        <p:spPr>
          <a:xfrm>
            <a:off x="7973961" y="1720645"/>
            <a:ext cx="2084439" cy="589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544B80A-91D1-AD60-7381-F565EEC147E4}"/>
              </a:ext>
            </a:extLst>
          </p:cNvPr>
          <p:cNvSpPr/>
          <p:nvPr/>
        </p:nvSpPr>
        <p:spPr>
          <a:xfrm>
            <a:off x="2340077" y="24777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F999ED-E284-7C51-12FD-2C7C631E9821}"/>
              </a:ext>
            </a:extLst>
          </p:cNvPr>
          <p:cNvSpPr/>
          <p:nvPr/>
        </p:nvSpPr>
        <p:spPr>
          <a:xfrm>
            <a:off x="1484671" y="3623284"/>
            <a:ext cx="1022555" cy="589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MS Excel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58EF35-209F-7CF3-FE08-CE3B08CAF860}"/>
              </a:ext>
            </a:extLst>
          </p:cNvPr>
          <p:cNvSpPr/>
          <p:nvPr/>
        </p:nvSpPr>
        <p:spPr>
          <a:xfrm>
            <a:off x="2546555" y="3623284"/>
            <a:ext cx="1022555" cy="589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Tableau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6BF497F-966A-35E0-4C20-330B4324D160}"/>
              </a:ext>
            </a:extLst>
          </p:cNvPr>
          <p:cNvSpPr/>
          <p:nvPr/>
        </p:nvSpPr>
        <p:spPr>
          <a:xfrm>
            <a:off x="5627541" y="24777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9D5E90-66B8-1C8A-AD8F-51797EC3193A}"/>
              </a:ext>
            </a:extLst>
          </p:cNvPr>
          <p:cNvSpPr/>
          <p:nvPr/>
        </p:nvSpPr>
        <p:spPr>
          <a:xfrm>
            <a:off x="4871882" y="3623283"/>
            <a:ext cx="1995949" cy="589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Python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323FBEF-3F3F-BF92-7693-85AC1B36B30D}"/>
              </a:ext>
            </a:extLst>
          </p:cNvPr>
          <p:cNvSpPr/>
          <p:nvPr/>
        </p:nvSpPr>
        <p:spPr>
          <a:xfrm>
            <a:off x="8773864" y="24777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BEF438-F46E-9F42-3DC5-4913416768D6}"/>
              </a:ext>
            </a:extLst>
          </p:cNvPr>
          <p:cNvSpPr/>
          <p:nvPr/>
        </p:nvSpPr>
        <p:spPr>
          <a:xfrm>
            <a:off x="8042787" y="3623284"/>
            <a:ext cx="2084439" cy="589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MySQL </a:t>
            </a:r>
          </a:p>
        </p:txBody>
      </p:sp>
    </p:spTree>
    <p:extLst>
      <p:ext uri="{BB962C8B-B14F-4D97-AF65-F5344CB8AC3E}">
        <p14:creationId xmlns:p14="http://schemas.microsoft.com/office/powerpoint/2010/main" val="105921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FBCB450-3049-9ACA-FC27-0F31BF8B47B8}"/>
              </a:ext>
            </a:extLst>
          </p:cNvPr>
          <p:cNvSpPr/>
          <p:nvPr/>
        </p:nvSpPr>
        <p:spPr>
          <a:xfrm>
            <a:off x="4399934" y="4091444"/>
            <a:ext cx="5112774" cy="914401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1D410E-10D1-22F6-B776-2C468D8B5219}"/>
              </a:ext>
            </a:extLst>
          </p:cNvPr>
          <p:cNvSpPr/>
          <p:nvPr/>
        </p:nvSpPr>
        <p:spPr>
          <a:xfrm>
            <a:off x="1082778" y="2655944"/>
            <a:ext cx="1472374" cy="773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conversion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AB94EE-2C9C-FADB-653E-7BD1B2911D81}"/>
              </a:ext>
            </a:extLst>
          </p:cNvPr>
          <p:cNvSpPr/>
          <p:nvPr/>
        </p:nvSpPr>
        <p:spPr>
          <a:xfrm>
            <a:off x="5547816" y="2741973"/>
            <a:ext cx="1056977" cy="604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3995A9-A785-841F-7463-D95222CC0B5B}"/>
              </a:ext>
            </a:extLst>
          </p:cNvPr>
          <p:cNvSpPr/>
          <p:nvPr/>
        </p:nvSpPr>
        <p:spPr>
          <a:xfrm>
            <a:off x="7465137" y="2776391"/>
            <a:ext cx="1651819" cy="604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Merging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7E1BE-3F83-AB09-8BB5-50F454C36003}"/>
              </a:ext>
            </a:extLst>
          </p:cNvPr>
          <p:cNvSpPr/>
          <p:nvPr/>
        </p:nvSpPr>
        <p:spPr>
          <a:xfrm>
            <a:off x="10191136" y="2741973"/>
            <a:ext cx="1651819" cy="6476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Preprocessing &amp; Cleaning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2D0010-2A1F-7601-BADB-9BD27ADADD18}"/>
              </a:ext>
            </a:extLst>
          </p:cNvPr>
          <p:cNvSpPr/>
          <p:nvPr/>
        </p:nvSpPr>
        <p:spPr>
          <a:xfrm>
            <a:off x="4833744" y="4347080"/>
            <a:ext cx="1403570" cy="508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D8071-B5C1-FC67-E97B-B9DE93882662}"/>
              </a:ext>
            </a:extLst>
          </p:cNvPr>
          <p:cNvSpPr/>
          <p:nvPr/>
        </p:nvSpPr>
        <p:spPr>
          <a:xfrm>
            <a:off x="7290618" y="4347080"/>
            <a:ext cx="1575624" cy="508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Visualization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B4B806-4373-36E0-E4D0-802F1A86670D}"/>
              </a:ext>
            </a:extLst>
          </p:cNvPr>
          <p:cNvSpPr/>
          <p:nvPr/>
        </p:nvSpPr>
        <p:spPr>
          <a:xfrm>
            <a:off x="2555152" y="5228307"/>
            <a:ext cx="1504335" cy="5887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Tableau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BC276B-8F5C-5678-D30D-8D55186358CB}"/>
              </a:ext>
            </a:extLst>
          </p:cNvPr>
          <p:cNvCxnSpPr>
            <a:cxnSpLocks/>
          </p:cNvCxnSpPr>
          <p:nvPr/>
        </p:nvCxnSpPr>
        <p:spPr>
          <a:xfrm>
            <a:off x="4492119" y="3068272"/>
            <a:ext cx="937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C4E2C8-CDD3-A2A5-60A1-1A0C5C0DD0D0}"/>
              </a:ext>
            </a:extLst>
          </p:cNvPr>
          <p:cNvCxnSpPr>
            <a:cxnSpLocks/>
          </p:cNvCxnSpPr>
          <p:nvPr/>
        </p:nvCxnSpPr>
        <p:spPr>
          <a:xfrm>
            <a:off x="6759678" y="3102078"/>
            <a:ext cx="641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0B8617-8751-EEFF-70AF-C086CE338DD8}"/>
              </a:ext>
            </a:extLst>
          </p:cNvPr>
          <p:cNvCxnSpPr>
            <a:cxnSpLocks/>
          </p:cNvCxnSpPr>
          <p:nvPr/>
        </p:nvCxnSpPr>
        <p:spPr>
          <a:xfrm>
            <a:off x="9279189" y="3102078"/>
            <a:ext cx="749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7175C5DA-3FC4-3B5C-270D-379DB4CF2391}"/>
              </a:ext>
            </a:extLst>
          </p:cNvPr>
          <p:cNvSpPr/>
          <p:nvPr/>
        </p:nvSpPr>
        <p:spPr>
          <a:xfrm rot="10800000">
            <a:off x="1818965" y="1916061"/>
            <a:ext cx="9265676" cy="513735"/>
          </a:xfrm>
          <a:prstGeom prst="bentUpArrow">
            <a:avLst>
              <a:gd name="adj1" fmla="val 2034"/>
              <a:gd name="adj2" fmla="val 12560"/>
              <a:gd name="adj3" fmla="val 1543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C9C5FA-FFEC-2B89-DEAF-B557E79ECBED}"/>
              </a:ext>
            </a:extLst>
          </p:cNvPr>
          <p:cNvSpPr/>
          <p:nvPr/>
        </p:nvSpPr>
        <p:spPr>
          <a:xfrm flipH="1">
            <a:off x="11084637" y="1916061"/>
            <a:ext cx="45719" cy="73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9C2B4DCB-DA59-9AA6-38C9-666BCC42AB29}"/>
              </a:ext>
            </a:extLst>
          </p:cNvPr>
          <p:cNvSpPr/>
          <p:nvPr/>
        </p:nvSpPr>
        <p:spPr>
          <a:xfrm rot="5400000">
            <a:off x="2595716" y="2880854"/>
            <a:ext cx="983222" cy="2536722"/>
          </a:xfrm>
          <a:prstGeom prst="bentUpArrow">
            <a:avLst>
              <a:gd name="adj1" fmla="val 0"/>
              <a:gd name="adj2" fmla="val 8000"/>
              <a:gd name="adj3" fmla="val 9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3F4967-4DAD-1308-C8A0-77B014BBB369}"/>
              </a:ext>
            </a:extLst>
          </p:cNvPr>
          <p:cNvCxnSpPr>
            <a:cxnSpLocks/>
          </p:cNvCxnSpPr>
          <p:nvPr/>
        </p:nvCxnSpPr>
        <p:spPr>
          <a:xfrm>
            <a:off x="6007509" y="3452661"/>
            <a:ext cx="0" cy="49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6E56233E-91BD-C192-B25C-C3055DF8854F}"/>
              </a:ext>
            </a:extLst>
          </p:cNvPr>
          <p:cNvSpPr/>
          <p:nvPr/>
        </p:nvSpPr>
        <p:spPr>
          <a:xfrm rot="5400000">
            <a:off x="1038534" y="4133234"/>
            <a:ext cx="1946785" cy="995521"/>
          </a:xfrm>
          <a:prstGeom prst="bentUpArrow">
            <a:avLst>
              <a:gd name="adj1" fmla="val 0"/>
              <a:gd name="adj2" fmla="val 5696"/>
              <a:gd name="adj3" fmla="val 91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CABD83-E47D-AFC7-24D3-7685A6BC11B3}"/>
              </a:ext>
            </a:extLst>
          </p:cNvPr>
          <p:cNvCxnSpPr/>
          <p:nvPr/>
        </p:nvCxnSpPr>
        <p:spPr>
          <a:xfrm>
            <a:off x="6368849" y="4601489"/>
            <a:ext cx="7570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AF02A7F-6950-86DE-EB93-F67873E8E069}"/>
              </a:ext>
            </a:extLst>
          </p:cNvPr>
          <p:cNvSpPr/>
          <p:nvPr/>
        </p:nvSpPr>
        <p:spPr>
          <a:xfrm>
            <a:off x="3368773" y="2754260"/>
            <a:ext cx="1056976" cy="609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MySQL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D71F4F4-5FBD-CBD8-978A-872EDEDF5042}"/>
              </a:ext>
            </a:extLst>
          </p:cNvPr>
          <p:cNvCxnSpPr>
            <a:cxnSpLocks/>
          </p:cNvCxnSpPr>
          <p:nvPr/>
        </p:nvCxnSpPr>
        <p:spPr>
          <a:xfrm>
            <a:off x="2654709" y="3070121"/>
            <a:ext cx="614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1E97EAE-25CB-1B9A-39A5-85CE1F754BCB}"/>
              </a:ext>
            </a:extLst>
          </p:cNvPr>
          <p:cNvSpPr txBox="1"/>
          <p:nvPr/>
        </p:nvSpPr>
        <p:spPr>
          <a:xfrm>
            <a:off x="4490895" y="2732141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connect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970D8F-73F2-E09F-029E-6C48DD57BB04}"/>
              </a:ext>
            </a:extLst>
          </p:cNvPr>
          <p:cNvSpPr txBox="1"/>
          <p:nvPr/>
        </p:nvSpPr>
        <p:spPr>
          <a:xfrm>
            <a:off x="4661705" y="1022847"/>
            <a:ext cx="2868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PROCESS DIAGRAM</a:t>
            </a:r>
          </a:p>
        </p:txBody>
      </p:sp>
    </p:spTree>
    <p:extLst>
      <p:ext uri="{BB962C8B-B14F-4D97-AF65-F5344CB8AC3E}">
        <p14:creationId xmlns:p14="http://schemas.microsoft.com/office/powerpoint/2010/main" val="382142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2C86-67C8-9A69-696D-021D3277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33" y="599768"/>
            <a:ext cx="4853089" cy="52356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ptos Narrow" panose="020B0004020202020204" pitchFamily="34" charset="0"/>
              </a:rPr>
              <a:t>Focus Areas: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CF349-88A7-0D9A-DE42-D34693104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98" y="1384607"/>
            <a:ext cx="6172200" cy="4873625"/>
          </a:xfrm>
        </p:spPr>
        <p:txBody>
          <a:bodyPr>
            <a:normAutofit/>
          </a:bodyPr>
          <a:lstStyle/>
          <a:p>
            <a:r>
              <a:rPr lang="en-IN" dirty="0"/>
              <a:t>Performance Analysis:</a:t>
            </a:r>
          </a:p>
          <a:p>
            <a:pPr marL="342900" indent="-342900">
              <a:buAutoNum type="alphaLcPeriod"/>
            </a:pPr>
            <a:r>
              <a:rPr lang="en-IN" sz="1800" dirty="0"/>
              <a:t>Aron Johannson with the highest goals (128), followed by Jozy Altidore (73) and Christian Pulisic (47).</a:t>
            </a:r>
          </a:p>
          <a:p>
            <a:pPr marL="342900" indent="-342900">
              <a:buAutoNum type="alphaLcPeriod"/>
            </a:pPr>
            <a:r>
              <a:rPr lang="en-IN" sz="1800" dirty="0"/>
              <a:t>Christian Pulisic has highest Assists (33), followed by Fabian Johnson (29) and Aron Johannson (20).</a:t>
            </a:r>
          </a:p>
          <a:p>
            <a:pPr marL="342900" indent="-342900">
              <a:buAutoNum type="alphaLcPeriod"/>
            </a:pPr>
            <a:r>
              <a:rPr lang="en-IN" sz="1800" dirty="0"/>
              <a:t>Borussia Dortmund has the highest goals, more in the home matches.</a:t>
            </a:r>
          </a:p>
          <a:p>
            <a:pPr marL="342900" indent="-342900">
              <a:buAutoNum type="alphaLcPeriod"/>
            </a:pPr>
            <a:r>
              <a:rPr lang="en-IN" sz="1800" dirty="0"/>
              <a:t>AFC Ajax Amsterdam has the best average position of 4.5.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54600-69A6-EDA5-C9A0-1E1918A9E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3273" y="700548"/>
            <a:ext cx="4676607" cy="537578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F58F8-D8DC-FE9B-ABF9-E2913CA28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560" y="700549"/>
            <a:ext cx="4676607" cy="21409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70F4DC-1FBB-FA9F-6208-E170CB987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272" y="2989006"/>
            <a:ext cx="4676607" cy="308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7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106C-6E77-DD2A-3F59-14B72347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3394"/>
            <a:ext cx="10515600" cy="717294"/>
          </a:xfrm>
        </p:spPr>
        <p:txBody>
          <a:bodyPr>
            <a:normAutofit/>
          </a:bodyPr>
          <a:lstStyle/>
          <a:p>
            <a:r>
              <a:rPr lang="en-IN" sz="3200" b="1" dirty="0"/>
              <a:t>Player Profile and Market Value: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54F-E4DC-936B-AB52-A6167B0C5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4781" cy="435133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Majority of the Players are right-footed especially in the attack position.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groups:</a:t>
            </a:r>
          </a:p>
          <a:p>
            <a:pPr>
              <a:lnSpc>
                <a:spcPct val="107000"/>
              </a:lnSpc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group 35-40 = 41.1%</a:t>
            </a:r>
          </a:p>
          <a:p>
            <a:pPr>
              <a:lnSpc>
                <a:spcPct val="107000"/>
              </a:lnSpc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group 30-35 = 27.4%</a:t>
            </a:r>
          </a:p>
          <a:p>
            <a:pPr>
              <a:lnSpc>
                <a:spcPct val="107000"/>
              </a:lnSpc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group under 30 = 23.5%</a:t>
            </a:r>
          </a:p>
          <a:p>
            <a:pPr>
              <a:lnSpc>
                <a:spcPct val="107000"/>
              </a:lnSpc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group above 40 = 8.0%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More contract years left, more the market value</a:t>
            </a:r>
          </a:p>
          <a:p>
            <a:pPr marL="0" indent="0">
              <a:lnSpc>
                <a:spcPct val="107000"/>
              </a:lnSpc>
              <a:buNone/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71CC7F-D4F2-6D56-17BE-D045FC86E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7394"/>
            <a:ext cx="3962399" cy="2267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51F840-F579-9173-C4BC-4CF04D24E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1219200"/>
            <a:ext cx="3962399" cy="251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8206-B7EC-C84F-B790-6F359BED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19" y="1178350"/>
            <a:ext cx="4894006" cy="4351338"/>
          </a:xfrm>
        </p:spPr>
        <p:txBody>
          <a:bodyPr/>
          <a:lstStyle/>
          <a:p>
            <a:r>
              <a:rPr lang="en-IN" sz="3200" dirty="0"/>
              <a:t>Team Comparison: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/>
              <a:t>Borussia Dortmund has the highest total goals scored, followed by Alkmaar Zaanstreek and FC Schalke.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/>
              <a:t>Alkmaar Zaanstreek stands out with the players in attack position with the highest goals scoring.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9859A-ED53-1DF3-B4CD-949ED20D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14" y="1724941"/>
            <a:ext cx="4512553" cy="24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3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E68C-B93C-4CD7-A701-75A34FBD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61" y="1460628"/>
            <a:ext cx="5365955" cy="606425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Attendance and Stadium Analysis:</a:t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7EC5-A492-F8FE-5161-D613E952C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684" y="2285101"/>
            <a:ext cx="5365955" cy="158593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IN" sz="1800" dirty="0"/>
              <a:t>Highest Attendance recorded in the Old Trafford Stadium, followed by Signa Iduna Park with a slight difference.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800" dirty="0"/>
              <a:t>Better team position attracts larger crowds.</a:t>
            </a:r>
          </a:p>
          <a:p>
            <a:pPr marL="342900" indent="-342900">
              <a:buFont typeface="+mj-lt"/>
              <a:buAutoNum type="alphaLcPeriod"/>
            </a:pP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A94DEE-2669-1B01-3119-4F9390EB3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36" y="1849005"/>
            <a:ext cx="5029604" cy="4213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7B3FE8-A707-E73D-148F-F8DD0F278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62" y="3871035"/>
            <a:ext cx="5737352" cy="219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2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7465A9-59E3-B7AD-B224-9208FA4B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0877"/>
            <a:ext cx="3537155" cy="569811"/>
          </a:xfrm>
        </p:spPr>
        <p:txBody>
          <a:bodyPr>
            <a:normAutofit fontScale="90000"/>
          </a:bodyPr>
          <a:lstStyle/>
          <a:p>
            <a:r>
              <a:rPr lang="en-IN" sz="3800" b="1" dirty="0"/>
              <a:t>Referee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80947-8C12-4012-793A-6CE89578E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900"/>
            <a:ext cx="4815348" cy="1691378"/>
          </a:xfrm>
        </p:spPr>
        <p:txBody>
          <a:bodyPr>
            <a:normAutofit/>
          </a:bodyPr>
          <a:lstStyle/>
          <a:p>
            <a:r>
              <a:rPr lang="en-US" sz="1800" dirty="0"/>
              <a:t>Dr. Felix Brych officiated most matches which ended in draw.</a:t>
            </a:r>
          </a:p>
          <a:p>
            <a:r>
              <a:rPr lang="en-US" sz="1800" dirty="0"/>
              <a:t>Cuneyt Cakr issued the highest number of cards mostly yellow cards.</a:t>
            </a: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4B8C4-BCE2-DBDC-6CFB-2DA5FDED2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6804"/>
            <a:ext cx="5506065" cy="4841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DF849B-89D2-7A3B-915D-9FC654636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2606"/>
            <a:ext cx="4678845" cy="279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1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1330</TotalTime>
  <Words>517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 Display</vt:lpstr>
      <vt:lpstr>Aptos Narrow</vt:lpstr>
      <vt:lpstr>Arial</vt:lpstr>
      <vt:lpstr>Arial Narrow</vt:lpstr>
      <vt:lpstr>Bahnschrift SemiBold</vt:lpstr>
      <vt:lpstr>Calibri</vt:lpstr>
      <vt:lpstr>Calibri Light</vt:lpstr>
      <vt:lpstr>Office Theme</vt:lpstr>
      <vt:lpstr>Football Data Analysis Project</vt:lpstr>
      <vt:lpstr>Objective:</vt:lpstr>
      <vt:lpstr>PowerPoint Presentation</vt:lpstr>
      <vt:lpstr>PowerPoint Presentation</vt:lpstr>
      <vt:lpstr>Focus Areas:</vt:lpstr>
      <vt:lpstr>Player Profile and Market Value:</vt:lpstr>
      <vt:lpstr>PowerPoint Presentation</vt:lpstr>
      <vt:lpstr>Attendance and Stadium Analysis: </vt:lpstr>
      <vt:lpstr>Referee Analysis:</vt:lpstr>
      <vt:lpstr>Substitution Patterns: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 Justthat</dc:creator>
  <cp:lastModifiedBy>Sem Justthat</cp:lastModifiedBy>
  <cp:revision>7</cp:revision>
  <dcterms:created xsi:type="dcterms:W3CDTF">2024-08-23T08:45:26Z</dcterms:created>
  <dcterms:modified xsi:type="dcterms:W3CDTF">2024-08-29T15:59:44Z</dcterms:modified>
</cp:coreProperties>
</file>