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333"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9D33-D31C-545D-8262-8D143B305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11BF51-0F61-5987-F972-3FFA8F8ED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3DC543-ABF0-EC34-EC4B-54F638F1E506}"/>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5" name="Footer Placeholder 4">
            <a:extLst>
              <a:ext uri="{FF2B5EF4-FFF2-40B4-BE49-F238E27FC236}">
                <a16:creationId xmlns:a16="http://schemas.microsoft.com/office/drawing/2014/main" id="{E158BF5B-9046-856B-25FF-D81754019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8C53D-312E-4B29-7F64-312C0070155B}"/>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322886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7474-D0DC-B43F-50B4-53369690E2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E6D6CA-047B-25AC-2E3D-3DF4DBD91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7B54E-14D7-6648-3E39-26C4DA18FE32}"/>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5" name="Footer Placeholder 4">
            <a:extLst>
              <a:ext uri="{FF2B5EF4-FFF2-40B4-BE49-F238E27FC236}">
                <a16:creationId xmlns:a16="http://schemas.microsoft.com/office/drawing/2014/main" id="{C8ACB656-584A-78AD-A377-9908EB6C89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B4C35-0739-169E-17F4-C012AD227177}"/>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77115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00469-575E-234F-525E-B3C6CE31C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342B8B-A403-706B-C2E0-E133D6F6A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F19FA-C410-0FE3-D935-9EACA6851F31}"/>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5" name="Footer Placeholder 4">
            <a:extLst>
              <a:ext uri="{FF2B5EF4-FFF2-40B4-BE49-F238E27FC236}">
                <a16:creationId xmlns:a16="http://schemas.microsoft.com/office/drawing/2014/main" id="{84DA0149-23E9-CBE8-7D0D-04E59A6F5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E5498-03A4-8CFB-452A-E848CF883D7E}"/>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302754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C9BB-0C60-212C-4B66-5A7662DBC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B97CB-BF70-39B1-C225-7C41E8E306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5D458-15A2-963A-5249-1B8F54DE70EE}"/>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5" name="Footer Placeholder 4">
            <a:extLst>
              <a:ext uri="{FF2B5EF4-FFF2-40B4-BE49-F238E27FC236}">
                <a16:creationId xmlns:a16="http://schemas.microsoft.com/office/drawing/2014/main" id="{F8000C98-2764-E818-ABAD-F78BF74B3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9E904E-078B-1CF4-EC2F-C6C52CAC60BE}"/>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161770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A33A-AE80-DEE2-67C6-E1B0E7C70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F5B8E0-E30E-9FDA-21ED-6A26BE60B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2B693-84AC-CE73-7FFA-037B390F7EC7}"/>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5" name="Footer Placeholder 4">
            <a:extLst>
              <a:ext uri="{FF2B5EF4-FFF2-40B4-BE49-F238E27FC236}">
                <a16:creationId xmlns:a16="http://schemas.microsoft.com/office/drawing/2014/main" id="{2CFB873B-71E6-6049-52D2-FB96B0833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CF412-2F90-10FC-B947-5D16B67FF63B}"/>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277394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72AB-C5FC-200C-C974-3497D316BA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DB53BC-066F-497B-9E24-74345A6C9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23FC7F-CD6D-EEFF-AB62-E1A2CEABBD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25C3D4-0D73-29F6-8F40-A1833B81CC2C}"/>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6" name="Footer Placeholder 5">
            <a:extLst>
              <a:ext uri="{FF2B5EF4-FFF2-40B4-BE49-F238E27FC236}">
                <a16:creationId xmlns:a16="http://schemas.microsoft.com/office/drawing/2014/main" id="{8A922634-0B0A-F197-13EC-645B86CD0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475E-FB2B-B86C-C9E2-EB949AF51365}"/>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281615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300C-C052-6DB4-B3B6-7B9ADA9D59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C4C3AA-3EC2-03EB-AD8A-B9EC0C04B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FDDE7-8E09-57DE-3B6B-FCAB345203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E5FE09-0A42-E0D6-F863-B12181D15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F37A96-D5EF-12B9-4131-6CA3D37EE4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F752D0-1E99-62FE-DDCF-C01E3C56506A}"/>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8" name="Footer Placeholder 7">
            <a:extLst>
              <a:ext uri="{FF2B5EF4-FFF2-40B4-BE49-F238E27FC236}">
                <a16:creationId xmlns:a16="http://schemas.microsoft.com/office/drawing/2014/main" id="{39530965-2FA8-3BED-519A-9B0995E9E6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C191EA-8D3D-4916-B5EE-F925A222B56C}"/>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230025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C9566-61FA-4F2F-B416-AC99DF5A34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D36FB0-EEA5-6EDB-7F8A-4972323F4CED}"/>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4" name="Footer Placeholder 3">
            <a:extLst>
              <a:ext uri="{FF2B5EF4-FFF2-40B4-BE49-F238E27FC236}">
                <a16:creationId xmlns:a16="http://schemas.microsoft.com/office/drawing/2014/main" id="{DF566F61-878D-CCA6-C7BC-A5948D34EA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832DDE-00BE-986D-7773-76DD3134ADBF}"/>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156718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74CCE-C0DC-9348-6253-0537706227E7}"/>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3" name="Footer Placeholder 2">
            <a:extLst>
              <a:ext uri="{FF2B5EF4-FFF2-40B4-BE49-F238E27FC236}">
                <a16:creationId xmlns:a16="http://schemas.microsoft.com/office/drawing/2014/main" id="{77028E92-F535-897C-A08C-BE76EFCC55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37BF03-F0E1-7CDA-6383-2AA94F9BC553}"/>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20978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41D4-72BF-7328-346D-3F1B68549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468F77-8737-021B-06CE-C023FA1D7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F22D78-B820-EE5D-100B-1036F3884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6C896-E191-0455-CBE2-04704D9F8F79}"/>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6" name="Footer Placeholder 5">
            <a:extLst>
              <a:ext uri="{FF2B5EF4-FFF2-40B4-BE49-F238E27FC236}">
                <a16:creationId xmlns:a16="http://schemas.microsoft.com/office/drawing/2014/main" id="{D11D2CED-3232-FCEB-2F12-9E4D0C45B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70748-55B7-83B4-9CEB-E6F51677412F}"/>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2463526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830C-04DE-F1AE-0265-1AED7AC4A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017484-20F9-6ABB-2402-6BC2DE115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CD60BD-2546-FE5D-8A88-CBD6377CC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E22D8-E5E8-700B-9632-C2E52A7D91E5}"/>
              </a:ext>
            </a:extLst>
          </p:cNvPr>
          <p:cNvSpPr>
            <a:spLocks noGrp="1"/>
          </p:cNvSpPr>
          <p:nvPr>
            <p:ph type="dt" sz="half" idx="10"/>
          </p:nvPr>
        </p:nvSpPr>
        <p:spPr/>
        <p:txBody>
          <a:bodyPr/>
          <a:lstStyle/>
          <a:p>
            <a:fld id="{E15B53F3-2B11-426B-A62A-437479843E51}" type="datetimeFigureOut">
              <a:rPr lang="en-IN" smtClean="0"/>
              <a:t>25-08-2024</a:t>
            </a:fld>
            <a:endParaRPr lang="en-IN"/>
          </a:p>
        </p:txBody>
      </p:sp>
      <p:sp>
        <p:nvSpPr>
          <p:cNvPr id="6" name="Footer Placeholder 5">
            <a:extLst>
              <a:ext uri="{FF2B5EF4-FFF2-40B4-BE49-F238E27FC236}">
                <a16:creationId xmlns:a16="http://schemas.microsoft.com/office/drawing/2014/main" id="{100C2130-10B2-C9DC-68C9-55C0EB05F0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5675A-FDF4-E12A-1298-1667D22CFA85}"/>
              </a:ext>
            </a:extLst>
          </p:cNvPr>
          <p:cNvSpPr>
            <a:spLocks noGrp="1"/>
          </p:cNvSpPr>
          <p:nvPr>
            <p:ph type="sldNum" sz="quarter" idx="12"/>
          </p:nvPr>
        </p:nvSpPr>
        <p:spPr/>
        <p:txBody>
          <a:bodyPr/>
          <a:lstStyle/>
          <a:p>
            <a:fld id="{36C85B8E-8872-47E8-9F6E-66480E237CE2}" type="slidenum">
              <a:rPr lang="en-IN" smtClean="0"/>
              <a:t>‹#›</a:t>
            </a:fld>
            <a:endParaRPr lang="en-IN"/>
          </a:p>
        </p:txBody>
      </p:sp>
    </p:spTree>
    <p:extLst>
      <p:ext uri="{BB962C8B-B14F-4D97-AF65-F5344CB8AC3E}">
        <p14:creationId xmlns:p14="http://schemas.microsoft.com/office/powerpoint/2010/main" val="297560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41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45312-B114-252F-085D-413C99307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AB68DB-B950-5E57-DC0C-FADE7902B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14CBF-7D2F-EA87-C8CC-49847AF3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B53F3-2B11-426B-A62A-437479843E51}" type="datetimeFigureOut">
              <a:rPr lang="en-IN" smtClean="0"/>
              <a:t>25-08-2024</a:t>
            </a:fld>
            <a:endParaRPr lang="en-IN"/>
          </a:p>
        </p:txBody>
      </p:sp>
      <p:sp>
        <p:nvSpPr>
          <p:cNvPr id="5" name="Footer Placeholder 4">
            <a:extLst>
              <a:ext uri="{FF2B5EF4-FFF2-40B4-BE49-F238E27FC236}">
                <a16:creationId xmlns:a16="http://schemas.microsoft.com/office/drawing/2014/main" id="{E54F1778-7C72-9B08-DCF2-5EFB336978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CEE4A5-537A-61E7-00CE-F1B848AF05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85B8E-8872-47E8-9F6E-66480E237CE2}" type="slidenum">
              <a:rPr lang="en-IN" smtClean="0"/>
              <a:t>‹#›</a:t>
            </a:fld>
            <a:endParaRPr lang="en-IN"/>
          </a:p>
        </p:txBody>
      </p:sp>
    </p:spTree>
    <p:extLst>
      <p:ext uri="{BB962C8B-B14F-4D97-AF65-F5344CB8AC3E}">
        <p14:creationId xmlns:p14="http://schemas.microsoft.com/office/powerpoint/2010/main" val="218298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D6182A-8355-E55F-71E3-146303C0D3CC}"/>
              </a:ext>
            </a:extLst>
          </p:cNvPr>
          <p:cNvSpPr>
            <a:spLocks noGrp="1"/>
          </p:cNvSpPr>
          <p:nvPr>
            <p:ph type="title"/>
          </p:nvPr>
        </p:nvSpPr>
        <p:spPr/>
        <p:txBody>
          <a:bodyPr/>
          <a:lstStyle/>
          <a:p>
            <a:r>
              <a:rPr lang="en-IN" b="1" dirty="0"/>
              <a:t>Data Representation and Computer Arithmetic.</a:t>
            </a:r>
          </a:p>
        </p:txBody>
      </p:sp>
      <p:sp>
        <p:nvSpPr>
          <p:cNvPr id="5" name="Content Placeholder 4">
            <a:extLst>
              <a:ext uri="{FF2B5EF4-FFF2-40B4-BE49-F238E27FC236}">
                <a16:creationId xmlns:a16="http://schemas.microsoft.com/office/drawing/2014/main" id="{268C7C9E-14C0-6079-644A-B3259A0EAE14}"/>
              </a:ext>
            </a:extLst>
          </p:cNvPr>
          <p:cNvSpPr>
            <a:spLocks noGrp="1"/>
          </p:cNvSpPr>
          <p:nvPr>
            <p:ph idx="1"/>
          </p:nvPr>
        </p:nvSpPr>
        <p:spPr/>
        <p:txBody>
          <a:bodyPr>
            <a:normAutofit lnSpcReduction="10000"/>
          </a:bodyPr>
          <a:lstStyle/>
          <a:p>
            <a:pPr marL="0" indent="0">
              <a:buNone/>
            </a:pPr>
            <a:r>
              <a:rPr lang="en-IN" dirty="0">
                <a:solidFill>
                  <a:schemeClr val="tx1">
                    <a:lumMod val="50000"/>
                    <a:lumOff val="50000"/>
                  </a:schemeClr>
                </a:solidFill>
              </a:rPr>
              <a:t>Intro: </a:t>
            </a:r>
            <a:br>
              <a:rPr lang="en-IN" dirty="0"/>
            </a:br>
            <a:endParaRPr lang="en-IN" dirty="0"/>
          </a:p>
          <a:p>
            <a:r>
              <a:rPr lang="en-US" dirty="0"/>
              <a:t>Data representation and computer arithmetic are fundamental concepts in computer science that involve how </a:t>
            </a:r>
            <a:r>
              <a:rPr lang="en-US" u="sng" dirty="0"/>
              <a:t>data is stored, processed, and manipulated within a computer system</a:t>
            </a:r>
            <a:r>
              <a:rPr lang="en-US" dirty="0"/>
              <a:t>.</a:t>
            </a:r>
            <a:br>
              <a:rPr lang="en-US" dirty="0"/>
            </a:br>
            <a:endParaRPr lang="en-US" dirty="0"/>
          </a:p>
          <a:p>
            <a:r>
              <a:rPr lang="en-US" dirty="0"/>
              <a:t>Computer arithmetic deals with the methods and algorithms used to perform </a:t>
            </a:r>
            <a:r>
              <a:rPr lang="en-US" u="sng" dirty="0"/>
              <a:t>mathematical operations like addition, subtraction, multiplication, and division on these binary-encoded data types</a:t>
            </a:r>
            <a:r>
              <a:rPr lang="en-US" dirty="0"/>
              <a:t>.</a:t>
            </a:r>
            <a:br>
              <a:rPr lang="en-IN" dirty="0"/>
            </a:br>
            <a:br>
              <a:rPr lang="en-IN" dirty="0"/>
            </a:br>
            <a:endParaRPr lang="en-IN" dirty="0"/>
          </a:p>
        </p:txBody>
      </p:sp>
      <p:pic>
        <p:nvPicPr>
          <p:cNvPr id="1028" name="Picture 4" descr="Data Representation | Computer Architecture">
            <a:extLst>
              <a:ext uri="{FF2B5EF4-FFF2-40B4-BE49-F238E27FC236}">
                <a16:creationId xmlns:a16="http://schemas.microsoft.com/office/drawing/2014/main" id="{CB4B1B92-9C04-D7C8-F177-3C2DB2356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0359" y="0"/>
            <a:ext cx="3108888" cy="260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1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25C1-6789-ABA0-A2DF-E457BFA3389A}"/>
              </a:ext>
            </a:extLst>
          </p:cNvPr>
          <p:cNvSpPr>
            <a:spLocks noGrp="1"/>
          </p:cNvSpPr>
          <p:nvPr>
            <p:ph type="title"/>
          </p:nvPr>
        </p:nvSpPr>
        <p:spPr/>
        <p:txBody>
          <a:bodyPr/>
          <a:lstStyle/>
          <a:p>
            <a:r>
              <a:rPr lang="en-US" b="1" dirty="0"/>
              <a:t>Floating Point Arithmetic</a:t>
            </a:r>
            <a:endParaRPr lang="en-IN" b="1" dirty="0"/>
          </a:p>
        </p:txBody>
      </p:sp>
      <p:sp>
        <p:nvSpPr>
          <p:cNvPr id="3" name="Content Placeholder 2">
            <a:extLst>
              <a:ext uri="{FF2B5EF4-FFF2-40B4-BE49-F238E27FC236}">
                <a16:creationId xmlns:a16="http://schemas.microsoft.com/office/drawing/2014/main" id="{884F50C2-E6A5-3822-5ABC-055B333B6686}"/>
              </a:ext>
            </a:extLst>
          </p:cNvPr>
          <p:cNvSpPr>
            <a:spLocks noGrp="1"/>
          </p:cNvSpPr>
          <p:nvPr>
            <p:ph idx="1"/>
          </p:nvPr>
        </p:nvSpPr>
        <p:spPr/>
        <p:txBody>
          <a:bodyPr>
            <a:normAutofit/>
          </a:bodyPr>
          <a:lstStyle/>
          <a:p>
            <a:pPr marL="514350" indent="-514350">
              <a:buFont typeface="+mj-lt"/>
              <a:buAutoNum type="arabicPeriod"/>
            </a:pPr>
            <a:r>
              <a:rPr lang="en-US" i="1" u="sng" dirty="0"/>
              <a:t>Addition Operation </a:t>
            </a:r>
            <a:r>
              <a:rPr lang="en-US" dirty="0"/>
              <a:t>(</a:t>
            </a:r>
            <a:r>
              <a:rPr lang="en-US" sz="2400" dirty="0"/>
              <a:t>using the example </a:t>
            </a:r>
            <a:r>
              <a:rPr lang="en-US" sz="2400" b="1" dirty="0"/>
              <a:t>of 0.4142×10</a:t>
            </a:r>
            <a:r>
              <a:rPr lang="en-US" sz="2400" b="1" baseline="30000" dirty="0"/>
              <a:t>6</a:t>
            </a:r>
            <a:r>
              <a:rPr lang="en-US" sz="2400" b="1" dirty="0"/>
              <a:t> </a:t>
            </a:r>
            <a:r>
              <a:rPr lang="en-US" sz="2400" dirty="0"/>
              <a:t>and </a:t>
            </a:r>
            <a:r>
              <a:rPr lang="en-US" sz="2400" b="1" dirty="0"/>
              <a:t>0.5156×10</a:t>
            </a:r>
            <a:r>
              <a:rPr lang="en-US" sz="2400" b="1" baseline="30000" dirty="0"/>
              <a:t>6</a:t>
            </a:r>
            <a:r>
              <a:rPr lang="en-US" dirty="0"/>
              <a:t>)</a:t>
            </a:r>
          </a:p>
          <a:p>
            <a:pPr marL="971550" lvl="1" indent="-514350">
              <a:buFont typeface="+mj-lt"/>
              <a:buAutoNum type="arabicPeriod"/>
            </a:pPr>
            <a:r>
              <a:rPr lang="en-US" dirty="0"/>
              <a:t>Represent the Numbers in Standard Floating Point Format</a:t>
            </a:r>
            <a:br>
              <a:rPr lang="en-US" dirty="0"/>
            </a:br>
            <a:r>
              <a:rPr lang="en-IN" dirty="0"/>
              <a:t>0.4142×10</a:t>
            </a:r>
            <a:r>
              <a:rPr lang="en-IN" baseline="30000" dirty="0"/>
              <a:t>6</a:t>
            </a:r>
            <a:r>
              <a:rPr lang="en-IN" dirty="0"/>
              <a:t> and 0.5156×10</a:t>
            </a:r>
            <a:r>
              <a:rPr lang="en-IN" baseline="30000" dirty="0"/>
              <a:t>6</a:t>
            </a:r>
          </a:p>
          <a:p>
            <a:pPr marL="971550" lvl="1" indent="-514350">
              <a:buFont typeface="+mj-lt"/>
              <a:buAutoNum type="arabicPeriod"/>
            </a:pPr>
            <a:r>
              <a:rPr lang="en-IN" dirty="0"/>
              <a:t>Align the Exponents:</a:t>
            </a:r>
            <a:r>
              <a:rPr lang="en-IN" baseline="30000" dirty="0"/>
              <a:t> </a:t>
            </a:r>
            <a:r>
              <a:rPr lang="en-US" dirty="0"/>
              <a:t>In this case, both numbers already have the same exponent of 6, so no further alignment is needed.</a:t>
            </a:r>
          </a:p>
          <a:p>
            <a:pPr marL="971550" lvl="1" indent="-514350">
              <a:buFont typeface="+mj-lt"/>
              <a:buAutoNum type="arabicPeriod"/>
            </a:pPr>
            <a:r>
              <a:rPr lang="en-IN" dirty="0"/>
              <a:t>Add the Mantissas</a:t>
            </a:r>
            <a:r>
              <a:rPr lang="en-US" dirty="0"/>
              <a:t>: </a:t>
            </a:r>
            <a:r>
              <a:rPr lang="en-IN" dirty="0"/>
              <a:t>0.4142+0.5156=0.9298</a:t>
            </a:r>
            <a:endParaRPr lang="en-US" dirty="0"/>
          </a:p>
          <a:p>
            <a:pPr marL="971550" lvl="1" indent="-514350">
              <a:buFont typeface="+mj-lt"/>
              <a:buAutoNum type="arabicPeriod"/>
            </a:pPr>
            <a:r>
              <a:rPr lang="en-IN" dirty="0"/>
              <a:t>Normalize the Result</a:t>
            </a:r>
            <a:r>
              <a:rPr lang="en-US" dirty="0"/>
              <a:t>: The result of the addition is 0.9298×10</a:t>
            </a:r>
            <a:r>
              <a:rPr lang="en-US" baseline="30000" dirty="0"/>
              <a:t>6</a:t>
            </a:r>
            <a:r>
              <a:rPr lang="en-US" dirty="0"/>
              <a:t>. This is already in normalized form, where the mantissa is between 0.5 and 1.0 (or in some cases between 1.0 and 2.0, depending on the floating-point representation).</a:t>
            </a:r>
          </a:p>
          <a:p>
            <a:pPr marL="971550" lvl="1" indent="-514350">
              <a:buFont typeface="+mj-lt"/>
              <a:buAutoNum type="arabicPeriod"/>
            </a:pPr>
            <a:r>
              <a:rPr lang="en-IN" dirty="0"/>
              <a:t>Final Result: 0.9298×10</a:t>
            </a:r>
            <a:r>
              <a:rPr lang="en-IN" baseline="30000" dirty="0"/>
              <a:t>6</a:t>
            </a:r>
            <a:endParaRPr lang="en-US" baseline="30000" dirty="0"/>
          </a:p>
          <a:p>
            <a:pPr marL="0" indent="0">
              <a:buNone/>
            </a:pPr>
            <a:endParaRPr lang="en-US" sz="1800" dirty="0"/>
          </a:p>
        </p:txBody>
      </p:sp>
    </p:spTree>
    <p:extLst>
      <p:ext uri="{BB962C8B-B14F-4D97-AF65-F5344CB8AC3E}">
        <p14:creationId xmlns:p14="http://schemas.microsoft.com/office/powerpoint/2010/main" val="407842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7800-221E-1FBA-824D-4052231E3599}"/>
              </a:ext>
            </a:extLst>
          </p:cNvPr>
          <p:cNvSpPr>
            <a:spLocks noGrp="1"/>
          </p:cNvSpPr>
          <p:nvPr>
            <p:ph type="title"/>
          </p:nvPr>
        </p:nvSpPr>
        <p:spPr/>
        <p:txBody>
          <a:bodyPr/>
          <a:lstStyle/>
          <a:p>
            <a:r>
              <a:rPr lang="en-US" b="1" dirty="0"/>
              <a:t>Floating Point Arithmetic</a:t>
            </a:r>
            <a:endParaRPr lang="en-IN" dirty="0"/>
          </a:p>
        </p:txBody>
      </p:sp>
      <p:sp>
        <p:nvSpPr>
          <p:cNvPr id="3" name="Content Placeholder 2">
            <a:extLst>
              <a:ext uri="{FF2B5EF4-FFF2-40B4-BE49-F238E27FC236}">
                <a16:creationId xmlns:a16="http://schemas.microsoft.com/office/drawing/2014/main" id="{588F3708-450F-F37C-D530-F955E7CBEBEF}"/>
              </a:ext>
            </a:extLst>
          </p:cNvPr>
          <p:cNvSpPr>
            <a:spLocks noGrp="1"/>
          </p:cNvSpPr>
          <p:nvPr>
            <p:ph idx="1"/>
          </p:nvPr>
        </p:nvSpPr>
        <p:spPr/>
        <p:txBody>
          <a:bodyPr/>
          <a:lstStyle/>
          <a:p>
            <a:pPr marL="0" indent="0">
              <a:buNone/>
            </a:pPr>
            <a:r>
              <a:rPr lang="en-US" dirty="0"/>
              <a:t>2. </a:t>
            </a:r>
            <a:r>
              <a:rPr lang="en-US" i="1" u="sng" dirty="0"/>
              <a:t>Subtraction Operation </a:t>
            </a:r>
            <a:r>
              <a:rPr lang="en-US" dirty="0"/>
              <a:t>(</a:t>
            </a:r>
            <a:r>
              <a:rPr lang="en-US" sz="2400" dirty="0"/>
              <a:t>using the example </a:t>
            </a:r>
            <a:r>
              <a:rPr lang="en-US" sz="2400" b="1" dirty="0"/>
              <a:t>of 0.5462E-99 </a:t>
            </a:r>
            <a:r>
              <a:rPr lang="en-US" sz="2400" dirty="0"/>
              <a:t>and </a:t>
            </a:r>
            <a:r>
              <a:rPr lang="en-US" sz="2400" b="1" dirty="0"/>
              <a:t>0.5483E-99</a:t>
            </a:r>
            <a:r>
              <a:rPr lang="en-US" dirty="0"/>
              <a:t>)</a:t>
            </a:r>
          </a:p>
          <a:p>
            <a:pPr marL="971550" lvl="1" indent="-514350">
              <a:buFont typeface="+mj-lt"/>
              <a:buAutoNum type="arabicPeriod"/>
            </a:pPr>
            <a:r>
              <a:rPr lang="en-US" dirty="0"/>
              <a:t>Represent the Numbers in Standard Floating Point Format</a:t>
            </a:r>
            <a:br>
              <a:rPr lang="en-IN" dirty="0"/>
            </a:br>
            <a:r>
              <a:rPr lang="en-IN" dirty="0"/>
              <a:t>0.5462×10</a:t>
            </a:r>
            <a:r>
              <a:rPr lang="en-IN" baseline="30000" dirty="0"/>
              <a:t>−99 </a:t>
            </a:r>
            <a:r>
              <a:rPr lang="en-IN" dirty="0"/>
              <a:t>and 0.5483×10</a:t>
            </a:r>
            <a:r>
              <a:rPr lang="en-IN" baseline="30000" dirty="0"/>
              <a:t>−99</a:t>
            </a:r>
          </a:p>
          <a:p>
            <a:pPr marL="971550" lvl="1" indent="-514350">
              <a:buFont typeface="+mj-lt"/>
              <a:buAutoNum type="arabicPeriod"/>
            </a:pPr>
            <a:r>
              <a:rPr lang="en-IN" dirty="0"/>
              <a:t>Align the Exponents: </a:t>
            </a:r>
            <a:r>
              <a:rPr lang="en-US" dirty="0"/>
              <a:t>Since both numbers have the same exponent, -99, there is no need for alignment. We can directly proceed with the subtraction.</a:t>
            </a:r>
          </a:p>
          <a:p>
            <a:pPr marL="971550" lvl="1" indent="-514350">
              <a:buFont typeface="+mj-lt"/>
              <a:buAutoNum type="arabicPeriod"/>
            </a:pPr>
            <a:r>
              <a:rPr lang="en-IN" dirty="0"/>
              <a:t>Subtract the Mantissas</a:t>
            </a:r>
            <a:r>
              <a:rPr lang="en-US" dirty="0"/>
              <a:t>: </a:t>
            </a:r>
            <a:r>
              <a:rPr lang="en-IN" dirty="0"/>
              <a:t>0.5483−0.5462=0.0021</a:t>
            </a:r>
            <a:endParaRPr lang="en-US" dirty="0"/>
          </a:p>
          <a:p>
            <a:pPr marL="971550" lvl="1" indent="-514350">
              <a:buFont typeface="+mj-lt"/>
              <a:buAutoNum type="arabicPeriod"/>
            </a:pPr>
            <a:r>
              <a:rPr lang="en-IN" dirty="0"/>
              <a:t>Normalize the Result</a:t>
            </a:r>
            <a:r>
              <a:rPr lang="en-US" dirty="0"/>
              <a:t>: In this case, the result 0.0021×10</a:t>
            </a:r>
            <a:r>
              <a:rPr lang="en-US" baseline="30000" dirty="0"/>
              <a:t>−99 </a:t>
            </a:r>
            <a:r>
              <a:rPr lang="en-US" dirty="0"/>
              <a:t>is already in a form that doesn't require further normalization. The mantissa is within a valid range for floating point representation.</a:t>
            </a:r>
          </a:p>
          <a:p>
            <a:pPr marL="971550" lvl="1" indent="-514350">
              <a:buFont typeface="+mj-lt"/>
              <a:buAutoNum type="arabicPeriod"/>
            </a:pPr>
            <a:r>
              <a:rPr lang="en-IN" dirty="0"/>
              <a:t>Final Result</a:t>
            </a:r>
            <a:r>
              <a:rPr lang="en-US" dirty="0"/>
              <a:t>: .0021E-99.</a:t>
            </a:r>
            <a:endParaRPr lang="en-US" baseline="30000" dirty="0"/>
          </a:p>
        </p:txBody>
      </p:sp>
    </p:spTree>
    <p:extLst>
      <p:ext uri="{BB962C8B-B14F-4D97-AF65-F5344CB8AC3E}">
        <p14:creationId xmlns:p14="http://schemas.microsoft.com/office/powerpoint/2010/main" val="373095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FFEB-1D84-6F9C-C317-8375ACF4433D}"/>
              </a:ext>
            </a:extLst>
          </p:cNvPr>
          <p:cNvSpPr>
            <a:spLocks noGrp="1"/>
          </p:cNvSpPr>
          <p:nvPr>
            <p:ph type="title"/>
          </p:nvPr>
        </p:nvSpPr>
        <p:spPr/>
        <p:txBody>
          <a:bodyPr/>
          <a:lstStyle/>
          <a:p>
            <a:r>
              <a:rPr lang="en-US" b="1" dirty="0"/>
              <a:t>Floating Point Arithmetic</a:t>
            </a:r>
            <a:endParaRPr lang="en-IN" dirty="0"/>
          </a:p>
        </p:txBody>
      </p:sp>
      <p:sp>
        <p:nvSpPr>
          <p:cNvPr id="3" name="Content Placeholder 2">
            <a:extLst>
              <a:ext uri="{FF2B5EF4-FFF2-40B4-BE49-F238E27FC236}">
                <a16:creationId xmlns:a16="http://schemas.microsoft.com/office/drawing/2014/main" id="{C31CB286-55FD-6BD7-EEFB-D4D4F12F390A}"/>
              </a:ext>
            </a:extLst>
          </p:cNvPr>
          <p:cNvSpPr>
            <a:spLocks noGrp="1"/>
          </p:cNvSpPr>
          <p:nvPr>
            <p:ph idx="1"/>
          </p:nvPr>
        </p:nvSpPr>
        <p:spPr/>
        <p:txBody>
          <a:bodyPr/>
          <a:lstStyle/>
          <a:p>
            <a:pPr marL="0" indent="0">
              <a:buNone/>
            </a:pPr>
            <a:r>
              <a:rPr lang="en-US" dirty="0"/>
              <a:t>3. </a:t>
            </a:r>
            <a:r>
              <a:rPr lang="en-US" i="1" u="sng" dirty="0"/>
              <a:t>Multiplication Operation</a:t>
            </a:r>
          </a:p>
          <a:p>
            <a:pPr marL="914400" lvl="1" indent="-457200">
              <a:buFont typeface="+mj-lt"/>
              <a:buAutoNum type="arabicPeriod"/>
            </a:pPr>
            <a:r>
              <a:rPr lang="en-US" dirty="0"/>
              <a:t>The mantissa of two numbers are multiplied</a:t>
            </a:r>
          </a:p>
          <a:p>
            <a:pPr marL="914400" lvl="1" indent="-457200">
              <a:buFont typeface="+mj-lt"/>
              <a:buAutoNum type="arabicPeriod"/>
            </a:pPr>
            <a:r>
              <a:rPr lang="en-US" dirty="0"/>
              <a:t>Exponent of two numbers are added.</a:t>
            </a:r>
          </a:p>
          <a:p>
            <a:pPr marL="914400" lvl="1" indent="-457200">
              <a:buFont typeface="+mj-lt"/>
              <a:buAutoNum type="arabicPeriod"/>
            </a:pPr>
            <a:r>
              <a:rPr lang="en-US" dirty="0"/>
              <a:t>The final result is obtained by rounding off the mantissa to four decimal places after normalizing the mantissa and adjusting the exponent accordingly.</a:t>
            </a:r>
            <a:br>
              <a:rPr lang="en-US" dirty="0"/>
            </a:br>
            <a:br>
              <a:rPr lang="en-US" dirty="0"/>
            </a:br>
            <a:r>
              <a:rPr lang="en-US" dirty="0"/>
              <a:t>Examples:</a:t>
            </a:r>
            <a:br>
              <a:rPr lang="en-US" dirty="0"/>
            </a:br>
            <a:r>
              <a:rPr lang="en-US" dirty="0"/>
              <a:t>	</a:t>
            </a:r>
            <a:r>
              <a:rPr lang="en-US" dirty="0" err="1"/>
              <a:t>i</a:t>
            </a:r>
            <a:r>
              <a:rPr lang="en-US" dirty="0"/>
              <a:t>) .6534E5 X .2525E7 = .16498..E(5+7)=.1650E12</a:t>
            </a:r>
            <a:br>
              <a:rPr lang="en-US" dirty="0"/>
            </a:br>
            <a:r>
              <a:rPr lang="en-US" dirty="0"/>
              <a:t>	ii) .1122E15 X .1222E-20 = .1371E-6</a:t>
            </a:r>
            <a:endParaRPr lang="en-IN" dirty="0"/>
          </a:p>
        </p:txBody>
      </p:sp>
    </p:spTree>
    <p:extLst>
      <p:ext uri="{BB962C8B-B14F-4D97-AF65-F5344CB8AC3E}">
        <p14:creationId xmlns:p14="http://schemas.microsoft.com/office/powerpoint/2010/main" val="67852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C133-466E-39DB-F282-92AA6909F4EC}"/>
              </a:ext>
            </a:extLst>
          </p:cNvPr>
          <p:cNvSpPr>
            <a:spLocks noGrp="1"/>
          </p:cNvSpPr>
          <p:nvPr>
            <p:ph type="title"/>
          </p:nvPr>
        </p:nvSpPr>
        <p:spPr/>
        <p:txBody>
          <a:bodyPr/>
          <a:lstStyle/>
          <a:p>
            <a:r>
              <a:rPr lang="en-US" b="1" dirty="0"/>
              <a:t>Floating Point Arithmetic</a:t>
            </a:r>
            <a:endParaRPr lang="en-IN" dirty="0"/>
          </a:p>
        </p:txBody>
      </p:sp>
      <p:sp>
        <p:nvSpPr>
          <p:cNvPr id="3" name="Content Placeholder 2">
            <a:extLst>
              <a:ext uri="{FF2B5EF4-FFF2-40B4-BE49-F238E27FC236}">
                <a16:creationId xmlns:a16="http://schemas.microsoft.com/office/drawing/2014/main" id="{3F50A492-34F4-2FDC-D409-43AD09309CB7}"/>
              </a:ext>
            </a:extLst>
          </p:cNvPr>
          <p:cNvSpPr>
            <a:spLocks noGrp="1"/>
          </p:cNvSpPr>
          <p:nvPr>
            <p:ph idx="1"/>
          </p:nvPr>
        </p:nvSpPr>
        <p:spPr/>
        <p:txBody>
          <a:bodyPr/>
          <a:lstStyle/>
          <a:p>
            <a:pPr marL="0" indent="0">
              <a:buNone/>
            </a:pPr>
            <a:r>
              <a:rPr lang="en-US" dirty="0"/>
              <a:t>4. </a:t>
            </a:r>
            <a:r>
              <a:rPr lang="en-US" i="1" u="sng" dirty="0"/>
              <a:t>Division Operation</a:t>
            </a:r>
          </a:p>
          <a:p>
            <a:pPr marL="914400" lvl="1" indent="-457200">
              <a:buFont typeface="+mj-lt"/>
              <a:buAutoNum type="arabicPeriod"/>
            </a:pPr>
            <a:r>
              <a:rPr lang="en-US" dirty="0"/>
              <a:t>The mantissa of numerator is divided by the mantissa of the denominator.</a:t>
            </a:r>
          </a:p>
          <a:p>
            <a:pPr marL="914400" lvl="1" indent="-457200">
              <a:buFont typeface="+mj-lt"/>
              <a:buAutoNum type="arabicPeriod"/>
            </a:pPr>
            <a:r>
              <a:rPr lang="en-US" dirty="0"/>
              <a:t>Exponent of the denominator is subtracted from the exponent of the numerator.</a:t>
            </a:r>
          </a:p>
          <a:p>
            <a:pPr marL="914400" lvl="1" indent="-457200">
              <a:buFont typeface="+mj-lt"/>
              <a:buAutoNum type="arabicPeriod"/>
            </a:pPr>
            <a:r>
              <a:rPr lang="en-US" dirty="0"/>
              <a:t>The final result is obtained by rounding off the mantissa to four decimal places after normalizing the mantissa and adjusting the exponent accordingly.</a:t>
            </a:r>
            <a:br>
              <a:rPr lang="en-US" dirty="0"/>
            </a:br>
            <a:br>
              <a:rPr lang="en-US" dirty="0"/>
            </a:br>
            <a:r>
              <a:rPr lang="en-US" dirty="0"/>
              <a:t>Examples:</a:t>
            </a:r>
            <a:br>
              <a:rPr lang="en-US" dirty="0"/>
            </a:br>
            <a:r>
              <a:rPr lang="en-US" dirty="0"/>
              <a:t>	</a:t>
            </a:r>
            <a:r>
              <a:rPr lang="en-US" dirty="0" err="1"/>
              <a:t>i</a:t>
            </a:r>
            <a:r>
              <a:rPr lang="en-US" dirty="0"/>
              <a:t>) .5431E0 / .4552E1 = .119310..E(0-1)=.1193E0</a:t>
            </a:r>
            <a:br>
              <a:rPr lang="en-US" dirty="0"/>
            </a:br>
            <a:r>
              <a:rPr lang="en-US" dirty="0"/>
              <a:t>	ii) .2753E1 / .9873E-2 = .2788E3</a:t>
            </a:r>
            <a:endParaRPr lang="en-IN" dirty="0"/>
          </a:p>
          <a:p>
            <a:pPr marL="914400" lvl="1" indent="-457200">
              <a:buFont typeface="+mj-lt"/>
              <a:buAutoNum type="arabicPeriod"/>
            </a:pPr>
            <a:endParaRPr lang="en-IN" dirty="0"/>
          </a:p>
        </p:txBody>
      </p:sp>
    </p:spTree>
    <p:extLst>
      <p:ext uri="{BB962C8B-B14F-4D97-AF65-F5344CB8AC3E}">
        <p14:creationId xmlns:p14="http://schemas.microsoft.com/office/powerpoint/2010/main" val="375379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5197-EE2E-9034-D02D-165B13490D79}"/>
              </a:ext>
            </a:extLst>
          </p:cNvPr>
          <p:cNvSpPr>
            <a:spLocks noGrp="1"/>
          </p:cNvSpPr>
          <p:nvPr>
            <p:ph type="title"/>
          </p:nvPr>
        </p:nvSpPr>
        <p:spPr/>
        <p:txBody>
          <a:bodyPr/>
          <a:lstStyle/>
          <a:p>
            <a:r>
              <a:rPr lang="en-US" b="1" dirty="0"/>
              <a:t>Errors</a:t>
            </a:r>
            <a:endParaRPr lang="en-IN" b="1" dirty="0"/>
          </a:p>
        </p:txBody>
      </p:sp>
      <p:sp>
        <p:nvSpPr>
          <p:cNvPr id="3" name="Content Placeholder 2">
            <a:extLst>
              <a:ext uri="{FF2B5EF4-FFF2-40B4-BE49-F238E27FC236}">
                <a16:creationId xmlns:a16="http://schemas.microsoft.com/office/drawing/2014/main" id="{1EB32A60-5D6E-7DD6-2F3F-FCB64E65A3CD}"/>
              </a:ext>
            </a:extLst>
          </p:cNvPr>
          <p:cNvSpPr>
            <a:spLocks noGrp="1"/>
          </p:cNvSpPr>
          <p:nvPr>
            <p:ph idx="1"/>
          </p:nvPr>
        </p:nvSpPr>
        <p:spPr/>
        <p:txBody>
          <a:bodyPr/>
          <a:lstStyle/>
          <a:p>
            <a:r>
              <a:rPr lang="en-US" dirty="0"/>
              <a:t>Errors in computer numerical calculations arise due to the limitations of digital representations of numbers and the algorithms used to perform arithmetic operations. These errors can accumulate and significantly affect the accuracy of results</a:t>
            </a:r>
            <a:br>
              <a:rPr lang="en-IN" dirty="0"/>
            </a:br>
            <a:endParaRPr lang="en-IN" dirty="0"/>
          </a:p>
          <a:p>
            <a:r>
              <a:rPr lang="en-US" u="sng" dirty="0"/>
              <a:t>In other words, the numerical results obtained are often approximate values i.e. have an error associated with it. The error associated with an approximate value is defined as the difference between the true value and the approximate value.</a:t>
            </a:r>
          </a:p>
        </p:txBody>
      </p:sp>
    </p:spTree>
    <p:extLst>
      <p:ext uri="{BB962C8B-B14F-4D97-AF65-F5344CB8AC3E}">
        <p14:creationId xmlns:p14="http://schemas.microsoft.com/office/powerpoint/2010/main" val="67664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82C6-ED1B-456C-2AFB-91CA4BAC05B4}"/>
              </a:ext>
            </a:extLst>
          </p:cNvPr>
          <p:cNvSpPr>
            <a:spLocks noGrp="1"/>
          </p:cNvSpPr>
          <p:nvPr>
            <p:ph type="title"/>
          </p:nvPr>
        </p:nvSpPr>
        <p:spPr/>
        <p:txBody>
          <a:bodyPr/>
          <a:lstStyle/>
          <a:p>
            <a:r>
              <a:rPr lang="en-US" b="1" dirty="0"/>
              <a:t>Sources of Errors</a:t>
            </a:r>
            <a:endParaRPr lang="en-IN" b="1" dirty="0"/>
          </a:p>
        </p:txBody>
      </p:sp>
      <p:sp>
        <p:nvSpPr>
          <p:cNvPr id="4" name="Rectangle 1">
            <a:extLst>
              <a:ext uri="{FF2B5EF4-FFF2-40B4-BE49-F238E27FC236}">
                <a16:creationId xmlns:a16="http://schemas.microsoft.com/office/drawing/2014/main" id="{192B3780-119C-FCF3-93D4-B2DE95FEFE77}"/>
              </a:ext>
            </a:extLst>
          </p:cNvPr>
          <p:cNvSpPr>
            <a:spLocks noGrp="1" noChangeArrowheads="1"/>
          </p:cNvSpPr>
          <p:nvPr>
            <p:ph idx="1"/>
          </p:nvPr>
        </p:nvSpPr>
        <p:spPr bwMode="auto">
          <a:xfrm>
            <a:off x="1415562" y="1360219"/>
            <a:ext cx="976825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Mathematical Modeling Errors</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Occur when simplifying real-world problems into mathematical models.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Result from assumptions, approximations, and inadequate representation of complex phenomena.</a:t>
            </a:r>
            <a:br>
              <a:rPr kumimoji="0" lang="en-US" altLang="en-US" sz="1400" b="0" i="0" u="none" strike="noStrike" cap="none" normalizeH="0" baseline="0" dirty="0">
                <a:ln>
                  <a:noFill/>
                </a:ln>
                <a:solidFill>
                  <a:schemeClr val="tx1"/>
                </a:solidFill>
                <a:effectLst/>
                <a:latin typeface="Arial" panose="020B0604020202020204" pitchFamily="34" charset="0"/>
              </a:rPr>
            </a:br>
            <a:endParaRPr lang="en-US" altLang="en-US" sz="1400" dirty="0">
              <a:latin typeface="Arial" panose="020B0604020202020204" pitchFamily="34" charset="0"/>
            </a:endParaRPr>
          </a:p>
          <a:p>
            <a:pPr marL="457200" indent="-457200" eaLnBrk="0" fontAlgn="base" hangingPunct="0">
              <a:lnSpc>
                <a:spcPct val="100000"/>
              </a:lnSpc>
              <a:spcBef>
                <a:spcPct val="0"/>
              </a:spcBef>
              <a:spcAft>
                <a:spcPct val="0"/>
              </a:spcAft>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Inherent Errors</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Arise from limitations in measurement instruments and natural variability.</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Include uncertainties in physical constants and data.</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indent="-457200" eaLnBrk="0" fontAlgn="base" hangingPunct="0">
              <a:lnSpc>
                <a:spcPct val="100000"/>
              </a:lnSpc>
              <a:spcBef>
                <a:spcPct val="0"/>
              </a:spcBef>
              <a:spcAft>
                <a:spcPct val="0"/>
              </a:spcAft>
              <a:buFont typeface="+mj-lt"/>
              <a:buAutoNum type="arabicPeriod"/>
            </a:pPr>
            <a:r>
              <a:rPr kumimoji="0" lang="en-US" altLang="en-US" sz="2000" b="1" i="0" u="none" strike="noStrike" cap="none" normalizeH="0" baseline="0" dirty="0">
                <a:ln>
                  <a:noFill/>
                </a:ln>
                <a:solidFill>
                  <a:schemeClr val="tx1"/>
                </a:solidFill>
                <a:effectLst/>
                <a:latin typeface="Arial" panose="020B0604020202020204" pitchFamily="34" charset="0"/>
              </a:rPr>
              <a:t>Rounding Errors</a:t>
            </a:r>
            <a:r>
              <a:rPr kumimoji="0" lang="en-US" altLang="en-US" sz="20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Caused by the finite precision of computers, leading to small discrepancies when numbers are rounded.</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Can accumulate in successive calculations, affecting accuracy.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131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D8E9-ED6A-7CC0-FCDD-70E9C13994F4}"/>
              </a:ext>
            </a:extLst>
          </p:cNvPr>
          <p:cNvSpPr>
            <a:spLocks noGrp="1"/>
          </p:cNvSpPr>
          <p:nvPr>
            <p:ph type="title"/>
          </p:nvPr>
        </p:nvSpPr>
        <p:spPr/>
        <p:txBody>
          <a:bodyPr/>
          <a:lstStyle/>
          <a:p>
            <a:r>
              <a:rPr lang="en-US" b="1" dirty="0"/>
              <a:t>Sources of Errors</a:t>
            </a:r>
            <a:endParaRPr lang="en-IN" dirty="0"/>
          </a:p>
        </p:txBody>
      </p:sp>
      <p:sp>
        <p:nvSpPr>
          <p:cNvPr id="3" name="Content Placeholder 2">
            <a:extLst>
              <a:ext uri="{FF2B5EF4-FFF2-40B4-BE49-F238E27FC236}">
                <a16:creationId xmlns:a16="http://schemas.microsoft.com/office/drawing/2014/main" id="{1C702D3E-D4B0-3842-F0D8-57B7523F7777}"/>
              </a:ext>
            </a:extLst>
          </p:cNvPr>
          <p:cNvSpPr>
            <a:spLocks noGrp="1"/>
          </p:cNvSpPr>
          <p:nvPr>
            <p:ph idx="1"/>
          </p:nvPr>
        </p:nvSpPr>
        <p:spPr/>
        <p:txBody>
          <a:bodyPr/>
          <a:lstStyle/>
          <a:p>
            <a:pPr marL="457200" indent="0" algn="l" rtl="0" eaLnBrk="0" fontAlgn="base" latinLnBrk="0" hangingPunct="0">
              <a:spcBef>
                <a:spcPts val="0"/>
              </a:spcBef>
              <a:spcAft>
                <a:spcPts val="0"/>
              </a:spcAft>
            </a:pPr>
            <a:endParaRPr lang="en-IN" dirty="0">
              <a:effectLst/>
            </a:endParaRPr>
          </a:p>
          <a:p>
            <a:pPr marL="457200" indent="-457200" algn="l" rtl="0" eaLnBrk="0" fontAlgn="base" latinLnBrk="0" hangingPunct="0">
              <a:spcBef>
                <a:spcPts val="0"/>
              </a:spcBef>
              <a:spcAft>
                <a:spcPts val="0"/>
              </a:spcAft>
            </a:pPr>
            <a:r>
              <a:rPr lang="en-US" sz="2000" b="1" i="0" kern="1200" baseline="0" dirty="0">
                <a:ln>
                  <a:noFill/>
                </a:ln>
                <a:solidFill>
                  <a:srgbClr val="000000"/>
                </a:solidFill>
                <a:effectLst/>
                <a:latin typeface="Arial" panose="020B0604020202020204" pitchFamily="34" charset="0"/>
                <a:ea typeface="+mn-ea"/>
                <a:cs typeface="+mn-cs"/>
              </a:rPr>
              <a:t>Truncation Errors</a:t>
            </a:r>
            <a:r>
              <a:rPr lang="en-US" sz="2000" b="0" i="0" kern="1200" baseline="0" dirty="0">
                <a:ln>
                  <a:noFill/>
                </a:ln>
                <a:solidFill>
                  <a:srgbClr val="000000"/>
                </a:solidFill>
                <a:effectLst/>
                <a:latin typeface="Arial" panose="020B0604020202020204" pitchFamily="34" charset="0"/>
                <a:ea typeface="+mn-ea"/>
                <a:cs typeface="+mn-cs"/>
              </a:rPr>
              <a:t>:</a:t>
            </a:r>
            <a:br>
              <a:rPr lang="en-US" sz="1800" b="0" i="0" kern="1200" baseline="0" dirty="0">
                <a:ln>
                  <a:noFill/>
                </a:ln>
                <a:solidFill>
                  <a:srgbClr val="000000"/>
                </a:solidFill>
                <a:effectLst/>
                <a:latin typeface="Arial" panose="020B0604020202020204" pitchFamily="34" charset="0"/>
                <a:ea typeface="+mn-ea"/>
                <a:cs typeface="+mn-cs"/>
              </a:rPr>
            </a:br>
            <a:endParaRPr lang="en-IN" dirty="0">
              <a:effectLst/>
            </a:endParaRPr>
          </a:p>
          <a:p>
            <a:pPr marL="457200" indent="0" algn="l" rtl="0" eaLnBrk="0" fontAlgn="base" latinLnBrk="0" hangingPunct="0">
              <a:spcBef>
                <a:spcPts val="0"/>
              </a:spcBef>
              <a:spcAft>
                <a:spcPts val="0"/>
              </a:spcAft>
            </a:pPr>
            <a:r>
              <a:rPr lang="en-US" sz="1800" b="0" i="0" kern="1200" baseline="0" dirty="0">
                <a:ln>
                  <a:noFill/>
                </a:ln>
                <a:solidFill>
                  <a:srgbClr val="000000"/>
                </a:solidFill>
                <a:effectLst/>
                <a:latin typeface="Arial" panose="020B0604020202020204" pitchFamily="34" charset="0"/>
                <a:ea typeface="+mn-ea"/>
                <a:cs typeface="+mn-cs"/>
              </a:rPr>
              <a:t>Result from approximating infinite processes (e.g., series, integrals) with finite steps.</a:t>
            </a:r>
            <a:endParaRPr lang="en-IN" sz="1800" dirty="0">
              <a:effectLst/>
            </a:endParaRPr>
          </a:p>
          <a:p>
            <a:pPr marL="457200" indent="0" algn="l" rtl="0" eaLnBrk="0" fontAlgn="base" latinLnBrk="0" hangingPunct="0">
              <a:spcBef>
                <a:spcPts val="0"/>
              </a:spcBef>
              <a:spcAft>
                <a:spcPts val="0"/>
              </a:spcAft>
            </a:pPr>
            <a:r>
              <a:rPr lang="en-US" sz="1800" b="0" i="0" kern="1200" baseline="0" dirty="0">
                <a:ln>
                  <a:noFill/>
                </a:ln>
                <a:solidFill>
                  <a:srgbClr val="000000"/>
                </a:solidFill>
                <a:effectLst/>
                <a:latin typeface="Arial" panose="020B0604020202020204" pitchFamily="34" charset="0"/>
                <a:ea typeface="+mn-ea"/>
                <a:cs typeface="+mn-cs"/>
              </a:rPr>
              <a:t>Common in numerical methods like integration, differentiation, and iterative algorithms.</a:t>
            </a:r>
            <a:br>
              <a:rPr lang="en-US" sz="1800" b="0" i="0" kern="1200" baseline="0" dirty="0">
                <a:ln>
                  <a:noFill/>
                </a:ln>
                <a:solidFill>
                  <a:srgbClr val="000000"/>
                </a:solidFill>
                <a:effectLst/>
                <a:latin typeface="Arial" panose="020B0604020202020204" pitchFamily="34" charset="0"/>
                <a:ea typeface="+mn-ea"/>
                <a:cs typeface="+mn-cs"/>
              </a:rPr>
            </a:br>
            <a:endParaRPr lang="en-IN" dirty="0">
              <a:effectLst/>
            </a:endParaRPr>
          </a:p>
          <a:p>
            <a:pPr marL="457200" indent="-457200" algn="l" rtl="0" eaLnBrk="0" fontAlgn="base" latinLnBrk="0" hangingPunct="0">
              <a:spcBef>
                <a:spcPts val="0"/>
              </a:spcBef>
              <a:spcAft>
                <a:spcPts val="0"/>
              </a:spcAft>
            </a:pPr>
            <a:r>
              <a:rPr lang="en-US" sz="2000" b="1" i="0" kern="1200" baseline="0" dirty="0">
                <a:ln>
                  <a:noFill/>
                </a:ln>
                <a:solidFill>
                  <a:srgbClr val="000000"/>
                </a:solidFill>
                <a:effectLst/>
                <a:latin typeface="Arial" panose="020B0604020202020204" pitchFamily="34" charset="0"/>
                <a:ea typeface="+mn-ea"/>
                <a:cs typeface="+mn-cs"/>
              </a:rPr>
              <a:t>Blunders</a:t>
            </a:r>
            <a:r>
              <a:rPr lang="en-US" sz="2000" b="0" i="0" kern="1200" baseline="0" dirty="0">
                <a:ln>
                  <a:noFill/>
                </a:ln>
                <a:solidFill>
                  <a:srgbClr val="000000"/>
                </a:solidFill>
                <a:effectLst/>
                <a:latin typeface="Arial" panose="020B0604020202020204" pitchFamily="34" charset="0"/>
                <a:ea typeface="+mn-ea"/>
                <a:cs typeface="+mn-cs"/>
              </a:rPr>
              <a:t>:</a:t>
            </a:r>
            <a:br>
              <a:rPr lang="en-US" sz="2000" b="0" i="0" kern="1200" baseline="0" dirty="0">
                <a:ln>
                  <a:noFill/>
                </a:ln>
                <a:solidFill>
                  <a:srgbClr val="000000"/>
                </a:solidFill>
                <a:effectLst/>
                <a:latin typeface="Arial" panose="020B0604020202020204" pitchFamily="34" charset="0"/>
                <a:ea typeface="+mn-ea"/>
                <a:cs typeface="+mn-cs"/>
              </a:rPr>
            </a:br>
            <a:endParaRPr lang="en-IN" sz="2000" dirty="0">
              <a:effectLst/>
            </a:endParaRPr>
          </a:p>
          <a:p>
            <a:pPr marL="457200" indent="0" algn="l" rtl="0" eaLnBrk="0" fontAlgn="base" latinLnBrk="0" hangingPunct="0">
              <a:spcBef>
                <a:spcPts val="0"/>
              </a:spcBef>
              <a:spcAft>
                <a:spcPts val="0"/>
              </a:spcAft>
            </a:pPr>
            <a:r>
              <a:rPr lang="en-US" sz="1800" b="0" i="0" kern="1200" baseline="0" dirty="0">
                <a:ln>
                  <a:noFill/>
                </a:ln>
                <a:solidFill>
                  <a:srgbClr val="000000"/>
                </a:solidFill>
                <a:effectLst/>
                <a:latin typeface="Arial" panose="020B0604020202020204" pitchFamily="34" charset="0"/>
                <a:ea typeface="+mn-ea"/>
                <a:cs typeface="+mn-cs"/>
              </a:rPr>
              <a:t>Human errors such as incorrect data entry, programming mistakes, or misinterpretation of results.</a:t>
            </a:r>
            <a:endParaRPr lang="en-IN" sz="1800" dirty="0">
              <a:effectLst/>
            </a:endParaRPr>
          </a:p>
          <a:p>
            <a:pPr marL="457200" indent="0" algn="l" rtl="0" eaLnBrk="0" fontAlgn="base" latinLnBrk="0" hangingPunct="0">
              <a:spcBef>
                <a:spcPts val="0"/>
              </a:spcBef>
              <a:spcAft>
                <a:spcPts val="0"/>
              </a:spcAft>
            </a:pPr>
            <a:r>
              <a:rPr lang="en-US" sz="1800" b="0" i="0" kern="1200" baseline="0" dirty="0">
                <a:ln>
                  <a:noFill/>
                </a:ln>
                <a:solidFill>
                  <a:srgbClr val="000000"/>
                </a:solidFill>
                <a:effectLst/>
                <a:latin typeface="Arial" panose="020B0604020202020204" pitchFamily="34" charset="0"/>
                <a:ea typeface="+mn-ea"/>
                <a:cs typeface="+mn-cs"/>
              </a:rPr>
              <a:t>Often preventable with careful attention and verification.</a:t>
            </a:r>
            <a:endParaRPr lang="en-IN" sz="1800" dirty="0">
              <a:effectLst/>
            </a:endParaRPr>
          </a:p>
          <a:p>
            <a:endParaRPr lang="en-IN" dirty="0"/>
          </a:p>
        </p:txBody>
      </p:sp>
    </p:spTree>
    <p:extLst>
      <p:ext uri="{BB962C8B-B14F-4D97-AF65-F5344CB8AC3E}">
        <p14:creationId xmlns:p14="http://schemas.microsoft.com/office/powerpoint/2010/main" val="17174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D9AE-D715-7557-C91B-B37B29A862F2}"/>
              </a:ext>
            </a:extLst>
          </p:cNvPr>
          <p:cNvSpPr>
            <a:spLocks noGrp="1"/>
          </p:cNvSpPr>
          <p:nvPr>
            <p:ph type="title"/>
          </p:nvPr>
        </p:nvSpPr>
        <p:spPr/>
        <p:txBody>
          <a:bodyPr/>
          <a:lstStyle/>
          <a:p>
            <a:r>
              <a:rPr lang="en-IN" b="1" dirty="0"/>
              <a:t>MEASURES OF ACCURACY</a:t>
            </a:r>
          </a:p>
        </p:txBody>
      </p:sp>
      <p:sp>
        <p:nvSpPr>
          <p:cNvPr id="3" name="Content Placeholder 2">
            <a:extLst>
              <a:ext uri="{FF2B5EF4-FFF2-40B4-BE49-F238E27FC236}">
                <a16:creationId xmlns:a16="http://schemas.microsoft.com/office/drawing/2014/main" id="{70DFE430-3811-FC6C-5BEB-14D808AED1D1}"/>
              </a:ext>
            </a:extLst>
          </p:cNvPr>
          <p:cNvSpPr>
            <a:spLocks noGrp="1"/>
          </p:cNvSpPr>
          <p:nvPr>
            <p:ph idx="1"/>
          </p:nvPr>
        </p:nvSpPr>
        <p:spPr/>
        <p:txBody>
          <a:bodyPr/>
          <a:lstStyle/>
          <a:p>
            <a:pPr marL="514350" indent="-514350">
              <a:buFont typeface="+mj-lt"/>
              <a:buAutoNum type="alphaLcParenR"/>
            </a:pPr>
            <a:r>
              <a:rPr lang="en-US" i="1" u="sng" dirty="0"/>
              <a:t>Absolute error: </a:t>
            </a:r>
            <a:r>
              <a:rPr lang="en-US" dirty="0"/>
              <a:t>The absolute error is defined as the absolute difference between the true value of the quantity and its approximate value as given or obtained by measurement or calculation. </a:t>
            </a:r>
            <a:br>
              <a:rPr lang="en-US" dirty="0"/>
            </a:br>
            <a:br>
              <a:rPr lang="en-US" dirty="0"/>
            </a:br>
            <a:r>
              <a:rPr lang="en-US" dirty="0"/>
              <a:t>Example: If x is the exact value and x* is the approximate value of a quantity then absolute error is given by: </a:t>
            </a:r>
            <a:r>
              <a:rPr lang="en-US" dirty="0" err="1"/>
              <a:t>e</a:t>
            </a:r>
            <a:r>
              <a:rPr lang="en-US" baseline="-25000" dirty="0" err="1"/>
              <a:t>abs</a:t>
            </a:r>
            <a:r>
              <a:rPr lang="en-US" dirty="0"/>
              <a:t> = |x - x*|</a:t>
            </a:r>
            <a:endParaRPr lang="en-IN" dirty="0"/>
          </a:p>
        </p:txBody>
      </p:sp>
    </p:spTree>
    <p:extLst>
      <p:ext uri="{BB962C8B-B14F-4D97-AF65-F5344CB8AC3E}">
        <p14:creationId xmlns:p14="http://schemas.microsoft.com/office/powerpoint/2010/main" val="239373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8C68-D3A6-1F7D-D681-AAFF78056DB4}"/>
              </a:ext>
            </a:extLst>
          </p:cNvPr>
          <p:cNvSpPr>
            <a:spLocks noGrp="1"/>
          </p:cNvSpPr>
          <p:nvPr>
            <p:ph type="title"/>
          </p:nvPr>
        </p:nvSpPr>
        <p:spPr/>
        <p:txBody>
          <a:bodyPr/>
          <a:lstStyle/>
          <a:p>
            <a:r>
              <a:rPr lang="en-IN" b="1" dirty="0"/>
              <a:t>MEASURES OF ACCURACY</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114FE-79E6-E327-AE1C-F2463EB121D5}"/>
                  </a:ext>
                </a:extLst>
              </p:cNvPr>
              <p:cNvSpPr>
                <a:spLocks noGrp="1"/>
              </p:cNvSpPr>
              <p:nvPr>
                <p:ph idx="1"/>
              </p:nvPr>
            </p:nvSpPr>
            <p:spPr/>
            <p:txBody>
              <a:bodyPr/>
              <a:lstStyle/>
              <a:p>
                <a:pPr marL="0" indent="0">
                  <a:buNone/>
                </a:pPr>
                <a:r>
                  <a:rPr lang="en-US" i="1" dirty="0"/>
                  <a:t>b) </a:t>
                </a:r>
                <a:r>
                  <a:rPr lang="en-US" i="1" u="sng" dirty="0"/>
                  <a:t>Relative Error: </a:t>
                </a:r>
                <a:r>
                  <a:rPr lang="en-US" dirty="0"/>
                  <a:t>The relative error is defined as the ratio of absolute error to the absolute true value of the quantity.</a:t>
                </a:r>
                <a:br>
                  <a:rPr lang="en-US" dirty="0"/>
                </a:br>
                <a:br>
                  <a:rPr lang="en-US" dirty="0"/>
                </a:br>
                <a:r>
                  <a:rPr lang="en-US" dirty="0"/>
                  <a:t>That is, </a:t>
                </a:r>
                <a:r>
                  <a:rPr lang="en-US" dirty="0" err="1"/>
                  <a:t>e</a:t>
                </a:r>
                <a:r>
                  <a:rPr lang="en-US" baseline="-25000" dirty="0" err="1"/>
                  <a:t>rel</a:t>
                </a:r>
                <a:r>
                  <a:rPr lang="en-US" dirty="0"/>
                  <a:t> = </a:t>
                </a:r>
                <a14:m>
                  <m:oMath xmlns:m="http://schemas.openxmlformats.org/officeDocument/2006/math">
                    <m:f>
                      <m:fPr>
                        <m:ctrlPr>
                          <a:rPr lang="en-US" i="1" dirty="0" smtClean="0">
                            <a:latin typeface="Cambria Math" panose="02040503050406030204" pitchFamily="18" charset="0"/>
                          </a:rPr>
                        </m:ctrlPr>
                      </m:fPr>
                      <m:num>
                        <m:r>
                          <a:rPr lang="en-US" i="1" dirty="0">
                            <a:latin typeface="Cambria Math" panose="02040503050406030204" pitchFamily="18" charset="0"/>
                          </a:rPr>
                          <m:t>𝑒</m:t>
                        </m:r>
                        <m:r>
                          <a:rPr lang="en-US" i="1" baseline="-25000" dirty="0">
                            <a:latin typeface="Cambria Math" panose="02040503050406030204" pitchFamily="18" charset="0"/>
                          </a:rPr>
                          <m:t>𝑎𝑏𝑠</m:t>
                        </m:r>
                      </m:num>
                      <m:den>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den>
                    </m:f>
                  </m:oMath>
                </a14:m>
                <a:r>
                  <a:rPr lang="en-US" dirty="0"/>
                  <a:t>, where x is the true value of the quantity.</a:t>
                </a:r>
              </a:p>
              <a:p>
                <a:pPr marL="0" indent="0">
                  <a:buNone/>
                </a:pPr>
                <a:endParaRPr lang="en-US" dirty="0"/>
              </a:p>
              <a:p>
                <a:pPr marL="0" indent="0">
                  <a:buNone/>
                </a:pPr>
                <a:r>
                  <a:rPr lang="en-US" i="1" dirty="0"/>
                  <a:t>c) </a:t>
                </a:r>
                <a:r>
                  <a:rPr lang="en-US" i="1" u="sng" dirty="0"/>
                  <a:t>Percentage Error: </a:t>
                </a:r>
                <a:r>
                  <a:rPr lang="en-US" dirty="0"/>
                  <a:t>The percentage error is defined as the product of the relative error and 100. </a:t>
                </a:r>
                <a:br>
                  <a:rPr lang="en-US" dirty="0"/>
                </a:br>
                <a:br>
                  <a:rPr lang="en-US" dirty="0"/>
                </a:br>
                <a:r>
                  <a:rPr lang="en-US" dirty="0"/>
                  <a:t>That is, </a:t>
                </a:r>
                <a:r>
                  <a:rPr lang="en-US" dirty="0" err="1"/>
                  <a:t>e</a:t>
                </a:r>
                <a:r>
                  <a:rPr lang="en-US" baseline="-25000" dirty="0" err="1"/>
                  <a:t>per</a:t>
                </a:r>
                <a:r>
                  <a:rPr lang="en-US" dirty="0"/>
                  <a:t> = 100 x </a:t>
                </a:r>
                <a:r>
                  <a:rPr lang="en-US" dirty="0" err="1"/>
                  <a:t>e</a:t>
                </a:r>
                <a:r>
                  <a:rPr lang="en-US" baseline="-25000" dirty="0" err="1"/>
                  <a:t>rel</a:t>
                </a:r>
                <a:endParaRPr lang="en-IN" baseline="-25000" dirty="0"/>
              </a:p>
            </p:txBody>
          </p:sp>
        </mc:Choice>
        <mc:Fallback>
          <p:sp>
            <p:nvSpPr>
              <p:cNvPr id="3" name="Content Placeholder 2">
                <a:extLst>
                  <a:ext uri="{FF2B5EF4-FFF2-40B4-BE49-F238E27FC236}">
                    <a16:creationId xmlns:a16="http://schemas.microsoft.com/office/drawing/2014/main" id="{025114FE-79E6-E327-AE1C-F2463EB121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10393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4E97-9172-C662-31A1-361957EB4D56}"/>
              </a:ext>
            </a:extLst>
          </p:cNvPr>
          <p:cNvSpPr>
            <a:spLocks noGrp="1"/>
          </p:cNvSpPr>
          <p:nvPr>
            <p:ph type="title"/>
          </p:nvPr>
        </p:nvSpPr>
        <p:spPr/>
        <p:txBody>
          <a:bodyPr/>
          <a:lstStyle/>
          <a:p>
            <a:r>
              <a:rPr lang="en-IN" b="1" dirty="0"/>
              <a:t>ERROR PROPAGATION</a:t>
            </a:r>
          </a:p>
        </p:txBody>
      </p:sp>
      <p:sp>
        <p:nvSpPr>
          <p:cNvPr id="3" name="Content Placeholder 2">
            <a:extLst>
              <a:ext uri="{FF2B5EF4-FFF2-40B4-BE49-F238E27FC236}">
                <a16:creationId xmlns:a16="http://schemas.microsoft.com/office/drawing/2014/main" id="{9A364224-1B96-3C3C-2487-BA56D88E67ED}"/>
              </a:ext>
            </a:extLst>
          </p:cNvPr>
          <p:cNvSpPr>
            <a:spLocks noGrp="1"/>
          </p:cNvSpPr>
          <p:nvPr>
            <p:ph idx="1"/>
          </p:nvPr>
        </p:nvSpPr>
        <p:spPr/>
        <p:txBody>
          <a:bodyPr>
            <a:normAutofit fontScale="92500" lnSpcReduction="10000"/>
          </a:bodyPr>
          <a:lstStyle/>
          <a:p>
            <a:pPr marL="0" indent="0">
              <a:buNone/>
            </a:pPr>
            <a:r>
              <a:rPr lang="en-US" dirty="0"/>
              <a:t>Propagated error in an arithmetic operation occurs due to approximate values of numbers taken by computer with only finite digits.</a:t>
            </a:r>
            <a:br>
              <a:rPr lang="en-US" dirty="0"/>
            </a:br>
            <a:br>
              <a:rPr lang="en-US" dirty="0"/>
            </a:br>
            <a:r>
              <a:rPr lang="en-US" u="sng" dirty="0"/>
              <a:t>(I) Propagation of error in addition operation</a:t>
            </a:r>
            <a:br>
              <a:rPr lang="en-US" dirty="0"/>
            </a:br>
            <a:br>
              <a:rPr lang="en-US" dirty="0"/>
            </a:br>
            <a:r>
              <a:rPr lang="en-US" dirty="0"/>
              <a:t> Let X</a:t>
            </a:r>
            <a:r>
              <a:rPr lang="en-US" baseline="-25000" dirty="0"/>
              <a:t>A </a:t>
            </a:r>
            <a:r>
              <a:rPr lang="en-US" dirty="0"/>
              <a:t>and Y</a:t>
            </a:r>
            <a:r>
              <a:rPr lang="en-US" baseline="-25000" dirty="0"/>
              <a:t>A</a:t>
            </a:r>
            <a:r>
              <a:rPr lang="en-US" dirty="0"/>
              <a:t> be the approximate values of two numbers whose exact values are X and Y. Let </a:t>
            </a:r>
            <a:r>
              <a:rPr lang="en-US" dirty="0" err="1"/>
              <a:t>e</a:t>
            </a:r>
            <a:r>
              <a:rPr lang="en-US" baseline="-25000" dirty="0" err="1"/>
              <a:t>X</a:t>
            </a:r>
            <a:r>
              <a:rPr lang="en-US" dirty="0"/>
              <a:t> and </a:t>
            </a:r>
            <a:r>
              <a:rPr lang="en-US" dirty="0" err="1"/>
              <a:t>e</a:t>
            </a:r>
            <a:r>
              <a:rPr lang="en-US" baseline="-25000" dirty="0" err="1"/>
              <a:t>Y</a:t>
            </a:r>
            <a:r>
              <a:rPr lang="en-US" dirty="0"/>
              <a:t> be the errors in these numbers. Let Z denote the sum of X and Y That is,</a:t>
            </a:r>
            <a:br>
              <a:rPr lang="en-US" dirty="0"/>
            </a:br>
            <a:br>
              <a:rPr lang="en-US" dirty="0"/>
            </a:br>
            <a:r>
              <a:rPr lang="en-US" dirty="0"/>
              <a:t>Z = X + Y </a:t>
            </a:r>
            <a:br>
              <a:rPr lang="en-US" dirty="0"/>
            </a:br>
            <a:br>
              <a:rPr lang="en-US" dirty="0"/>
            </a:br>
            <a:r>
              <a:rPr lang="en-US" dirty="0"/>
              <a:t>Then ZA the approximate value of Z is given by Z</a:t>
            </a:r>
            <a:r>
              <a:rPr lang="en-US" baseline="-25000" dirty="0"/>
              <a:t>A</a:t>
            </a:r>
            <a:r>
              <a:rPr lang="en-US" dirty="0"/>
              <a:t> =X</a:t>
            </a:r>
            <a:r>
              <a:rPr lang="en-US" baseline="-25000" dirty="0"/>
              <a:t>A</a:t>
            </a:r>
            <a:r>
              <a:rPr lang="en-US" dirty="0"/>
              <a:t>+Y</a:t>
            </a:r>
            <a:r>
              <a:rPr lang="en-US" baseline="-25000" dirty="0"/>
              <a:t>A</a:t>
            </a:r>
            <a:endParaRPr lang="en-IN" baseline="-25000" dirty="0"/>
          </a:p>
        </p:txBody>
      </p:sp>
    </p:spTree>
    <p:extLst>
      <p:ext uri="{BB962C8B-B14F-4D97-AF65-F5344CB8AC3E}">
        <p14:creationId xmlns:p14="http://schemas.microsoft.com/office/powerpoint/2010/main" val="246302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0CE-CCA4-8D48-1147-FAFE40FED83A}"/>
              </a:ext>
            </a:extLst>
          </p:cNvPr>
          <p:cNvSpPr>
            <a:spLocks noGrp="1"/>
          </p:cNvSpPr>
          <p:nvPr>
            <p:ph type="title"/>
          </p:nvPr>
        </p:nvSpPr>
        <p:spPr/>
        <p:txBody>
          <a:bodyPr/>
          <a:lstStyle/>
          <a:p>
            <a:r>
              <a:rPr lang="en-IN" b="1" dirty="0"/>
              <a:t>Exact and Approximate numbers</a:t>
            </a:r>
          </a:p>
        </p:txBody>
      </p:sp>
      <p:sp>
        <p:nvSpPr>
          <p:cNvPr id="3" name="Content Placeholder 2">
            <a:extLst>
              <a:ext uri="{FF2B5EF4-FFF2-40B4-BE49-F238E27FC236}">
                <a16:creationId xmlns:a16="http://schemas.microsoft.com/office/drawing/2014/main" id="{933DAB26-C38F-B7EE-9A57-6F411B2F78AC}"/>
              </a:ext>
            </a:extLst>
          </p:cNvPr>
          <p:cNvSpPr>
            <a:spLocks noGrp="1"/>
          </p:cNvSpPr>
          <p:nvPr>
            <p:ph idx="1"/>
          </p:nvPr>
        </p:nvSpPr>
        <p:spPr/>
        <p:txBody>
          <a:bodyPr/>
          <a:lstStyle/>
          <a:p>
            <a:pPr marL="514350" indent="-514350">
              <a:buFont typeface="+mj-lt"/>
              <a:buAutoNum type="arabicPeriod"/>
            </a:pPr>
            <a:r>
              <a:rPr lang="en-US" u="sng" dirty="0"/>
              <a:t>Exact numbers are values known with complete precision</a:t>
            </a:r>
            <a:r>
              <a:rPr lang="en-US" dirty="0"/>
              <a:t>, like integers or defined fractions. For example, the number of students in a class </a:t>
            </a:r>
            <a:r>
              <a:rPr lang="en-US" u="sng" dirty="0"/>
              <a:t>(e.g., 25) or the fraction 1/2 are exact</a:t>
            </a:r>
            <a:r>
              <a:rPr lang="en-US" dirty="0"/>
              <a:t>.</a:t>
            </a:r>
          </a:p>
          <a:p>
            <a:pPr marL="514350" indent="-514350">
              <a:buFont typeface="+mj-lt"/>
              <a:buAutoNum type="arabicPeriod"/>
            </a:pPr>
            <a:r>
              <a:rPr lang="en-US" u="sng" dirty="0"/>
              <a:t>Approximate numbers</a:t>
            </a:r>
            <a:r>
              <a:rPr lang="en-US" dirty="0"/>
              <a:t>, on the other hand, involve some level of </a:t>
            </a:r>
            <a:r>
              <a:rPr lang="en-US" u="sng" dirty="0"/>
              <a:t>uncertainty or rounding</a:t>
            </a:r>
            <a:r>
              <a:rPr lang="en-US" dirty="0"/>
              <a:t>, often seen in measurements or floating-point values. For example, π approximated as 3.14 or a table length of 2.5 meters are approximate numbers.</a:t>
            </a:r>
          </a:p>
          <a:p>
            <a:pPr marL="514350" indent="-514350">
              <a:buFont typeface="+mj-lt"/>
              <a:buAutoNum type="arabicPeriod"/>
            </a:pPr>
            <a:r>
              <a:rPr lang="en-US" dirty="0"/>
              <a:t>Exact numbers are </a:t>
            </a:r>
            <a:r>
              <a:rPr lang="en-US" u="sng" dirty="0"/>
              <a:t>precise</a:t>
            </a:r>
            <a:r>
              <a:rPr lang="en-US" dirty="0"/>
              <a:t>; approximate numbers are </a:t>
            </a:r>
            <a:r>
              <a:rPr lang="en-US" u="sng" dirty="0"/>
              <a:t>close estimates</a:t>
            </a:r>
            <a:r>
              <a:rPr lang="en-US" dirty="0"/>
              <a:t>.</a:t>
            </a:r>
            <a:endParaRPr lang="en-IN" dirty="0"/>
          </a:p>
        </p:txBody>
      </p:sp>
    </p:spTree>
    <p:extLst>
      <p:ext uri="{BB962C8B-B14F-4D97-AF65-F5344CB8AC3E}">
        <p14:creationId xmlns:p14="http://schemas.microsoft.com/office/powerpoint/2010/main" val="67226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9744-1B46-CD39-E117-696E7479662C}"/>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BAE3AB63-5F07-EAA1-3F86-CBE7E703A712}"/>
              </a:ext>
            </a:extLst>
          </p:cNvPr>
          <p:cNvSpPr>
            <a:spLocks noGrp="1"/>
          </p:cNvSpPr>
          <p:nvPr>
            <p:ph idx="1"/>
          </p:nvPr>
        </p:nvSpPr>
        <p:spPr/>
        <p:txBody>
          <a:bodyPr>
            <a:normAutofit fontScale="92500" lnSpcReduction="20000"/>
          </a:bodyPr>
          <a:lstStyle/>
          <a:p>
            <a:pPr marL="0" indent="0">
              <a:buNone/>
            </a:pPr>
            <a:r>
              <a:rPr lang="pl-PL" dirty="0"/>
              <a:t>The error in Z is e</a:t>
            </a:r>
            <a:r>
              <a:rPr lang="pl-PL" baseline="-25000" dirty="0"/>
              <a:t>Z</a:t>
            </a:r>
            <a:r>
              <a:rPr lang="pl-PL" dirty="0"/>
              <a:t> = Z – Z</a:t>
            </a:r>
            <a:r>
              <a:rPr lang="pl-PL" baseline="-25000" dirty="0"/>
              <a:t>A</a:t>
            </a:r>
            <a:endParaRPr lang="en-US" baseline="-25000" dirty="0"/>
          </a:p>
          <a:p>
            <a:pPr marL="0" indent="0">
              <a:buNone/>
            </a:pPr>
            <a:r>
              <a:rPr lang="en-IN" dirty="0"/>
              <a:t>Now </a:t>
            </a:r>
            <a:r>
              <a:rPr lang="en-IN" baseline="-25000" dirty="0"/>
              <a:t>		</a:t>
            </a:r>
            <a:r>
              <a:rPr lang="en-IN" dirty="0"/>
              <a:t>Z = X + Y </a:t>
            </a:r>
            <a:br>
              <a:rPr lang="en-IN" baseline="-25000" dirty="0"/>
            </a:br>
            <a:r>
              <a:rPr lang="en-IN" baseline="-25000" dirty="0"/>
              <a:t>		</a:t>
            </a:r>
            <a:r>
              <a:rPr lang="es-ES" dirty="0"/>
              <a:t>Z</a:t>
            </a:r>
            <a:r>
              <a:rPr lang="es-ES" baseline="-25000" dirty="0"/>
              <a:t>A</a:t>
            </a:r>
            <a:r>
              <a:rPr lang="es-ES" dirty="0"/>
              <a:t> + </a:t>
            </a:r>
            <a:r>
              <a:rPr lang="es-ES" dirty="0" err="1"/>
              <a:t>e</a:t>
            </a:r>
            <a:r>
              <a:rPr lang="es-ES" baseline="-25000" dirty="0" err="1"/>
              <a:t>Z</a:t>
            </a:r>
            <a:r>
              <a:rPr lang="es-ES" dirty="0"/>
              <a:t> = (X</a:t>
            </a:r>
            <a:r>
              <a:rPr lang="es-ES" baseline="-25000" dirty="0"/>
              <a:t>A</a:t>
            </a:r>
            <a:r>
              <a:rPr lang="es-ES" dirty="0"/>
              <a:t> +</a:t>
            </a:r>
            <a:r>
              <a:rPr lang="es-ES" dirty="0" err="1"/>
              <a:t>e</a:t>
            </a:r>
            <a:r>
              <a:rPr lang="es-ES" baseline="-25000" dirty="0" err="1"/>
              <a:t>X</a:t>
            </a:r>
            <a:r>
              <a:rPr lang="es-ES" baseline="-25000" dirty="0"/>
              <a:t> </a:t>
            </a:r>
            <a:r>
              <a:rPr lang="es-ES" dirty="0"/>
              <a:t>) + (Y</a:t>
            </a:r>
            <a:r>
              <a:rPr lang="es-ES" baseline="-25000" dirty="0"/>
              <a:t>A</a:t>
            </a:r>
            <a:r>
              <a:rPr lang="es-ES" dirty="0"/>
              <a:t>+ </a:t>
            </a:r>
            <a:r>
              <a:rPr lang="es-ES" dirty="0" err="1"/>
              <a:t>e</a:t>
            </a:r>
            <a:r>
              <a:rPr lang="es-ES" baseline="-25000" dirty="0" err="1"/>
              <a:t>Y</a:t>
            </a:r>
            <a:r>
              <a:rPr lang="es-ES" dirty="0"/>
              <a:t> )</a:t>
            </a:r>
            <a:br>
              <a:rPr lang="en-IN" baseline="-25000" dirty="0"/>
            </a:br>
            <a:r>
              <a:rPr lang="en-IN" baseline="-25000" dirty="0"/>
              <a:t>		</a:t>
            </a:r>
            <a:r>
              <a:rPr lang="es-ES" dirty="0"/>
              <a:t>Z</a:t>
            </a:r>
            <a:r>
              <a:rPr lang="es-ES" baseline="-25000" dirty="0"/>
              <a:t>A</a:t>
            </a:r>
            <a:r>
              <a:rPr lang="es-ES" dirty="0"/>
              <a:t>+ </a:t>
            </a:r>
            <a:r>
              <a:rPr lang="es-ES" dirty="0" err="1"/>
              <a:t>e</a:t>
            </a:r>
            <a:r>
              <a:rPr lang="es-ES" baseline="-25000" dirty="0" err="1"/>
              <a:t>Z</a:t>
            </a:r>
            <a:r>
              <a:rPr lang="es-ES" dirty="0"/>
              <a:t> =(X</a:t>
            </a:r>
            <a:r>
              <a:rPr lang="es-ES" baseline="-25000" dirty="0"/>
              <a:t>A</a:t>
            </a:r>
            <a:r>
              <a:rPr lang="es-ES" dirty="0"/>
              <a:t>+Y</a:t>
            </a:r>
            <a:r>
              <a:rPr lang="es-ES" baseline="-25000" dirty="0"/>
              <a:t>A</a:t>
            </a:r>
            <a:r>
              <a:rPr lang="es-ES" dirty="0"/>
              <a:t>) + (</a:t>
            </a:r>
            <a:r>
              <a:rPr lang="es-ES" dirty="0" err="1"/>
              <a:t>e</a:t>
            </a:r>
            <a:r>
              <a:rPr lang="es-ES" baseline="-25000" dirty="0" err="1"/>
              <a:t>X</a:t>
            </a:r>
            <a:r>
              <a:rPr lang="es-ES" dirty="0"/>
              <a:t> + </a:t>
            </a:r>
            <a:r>
              <a:rPr lang="es-ES" dirty="0" err="1"/>
              <a:t>e</a:t>
            </a:r>
            <a:r>
              <a:rPr lang="es-ES" baseline="-25000" dirty="0" err="1"/>
              <a:t>Y</a:t>
            </a:r>
            <a:r>
              <a:rPr lang="es-ES" baseline="-25000" dirty="0"/>
              <a:t> </a:t>
            </a:r>
            <a:r>
              <a:rPr lang="es-ES" dirty="0"/>
              <a:t>) </a:t>
            </a:r>
            <a:br>
              <a:rPr lang="es-ES" dirty="0"/>
            </a:br>
            <a:r>
              <a:rPr lang="es-ES" dirty="0"/>
              <a:t>		</a:t>
            </a:r>
            <a:r>
              <a:rPr lang="en-IN" dirty="0" err="1"/>
              <a:t>e</a:t>
            </a:r>
            <a:r>
              <a:rPr lang="en-IN" baseline="-25000" dirty="0" err="1"/>
              <a:t>Z</a:t>
            </a:r>
            <a:r>
              <a:rPr lang="en-IN" dirty="0"/>
              <a:t> = </a:t>
            </a:r>
            <a:r>
              <a:rPr lang="en-IN" dirty="0" err="1"/>
              <a:t>e</a:t>
            </a:r>
            <a:r>
              <a:rPr lang="en-IN" baseline="-25000" dirty="0" err="1"/>
              <a:t>X</a:t>
            </a:r>
            <a:r>
              <a:rPr lang="en-IN" baseline="-25000" dirty="0"/>
              <a:t> </a:t>
            </a:r>
            <a:r>
              <a:rPr lang="en-IN" dirty="0"/>
              <a:t>+ </a:t>
            </a:r>
            <a:r>
              <a:rPr lang="en-IN" dirty="0" err="1"/>
              <a:t>e</a:t>
            </a:r>
            <a:r>
              <a:rPr lang="en-IN" baseline="-25000" dirty="0" err="1"/>
              <a:t>Y</a:t>
            </a:r>
            <a:endParaRPr lang="en-IN" baseline="-25000" dirty="0"/>
          </a:p>
          <a:p>
            <a:pPr marL="0" indent="0">
              <a:buNone/>
            </a:pPr>
            <a:r>
              <a:rPr lang="en-US" dirty="0"/>
              <a:t>Therefor, the error in the sum of two numbers is equal to the sum of their errors. If </a:t>
            </a:r>
            <a:r>
              <a:rPr lang="en-US" dirty="0" err="1"/>
              <a:t>eX</a:t>
            </a:r>
            <a:r>
              <a:rPr lang="en-US" dirty="0"/>
              <a:t> and </a:t>
            </a:r>
            <a:r>
              <a:rPr lang="en-US" dirty="0" err="1"/>
              <a:t>eY</a:t>
            </a:r>
            <a:r>
              <a:rPr lang="en-US" dirty="0"/>
              <a:t> are of opposite signs; then the resultant error </a:t>
            </a:r>
            <a:r>
              <a:rPr lang="en-US" dirty="0" err="1"/>
              <a:t>eZ</a:t>
            </a:r>
            <a:r>
              <a:rPr lang="en-US" dirty="0"/>
              <a:t> is reduced. </a:t>
            </a:r>
            <a:br>
              <a:rPr lang="en-US" dirty="0"/>
            </a:br>
            <a:br>
              <a:rPr lang="en-US" dirty="0"/>
            </a:br>
            <a:r>
              <a:rPr lang="en-US" dirty="0"/>
              <a:t>Further | </a:t>
            </a:r>
            <a:r>
              <a:rPr lang="en-US" dirty="0" err="1"/>
              <a:t>e</a:t>
            </a:r>
            <a:r>
              <a:rPr lang="en-US" baseline="-25000" dirty="0" err="1"/>
              <a:t>Z</a:t>
            </a:r>
            <a:r>
              <a:rPr lang="en-US" dirty="0"/>
              <a:t> | = | </a:t>
            </a:r>
            <a:r>
              <a:rPr lang="en-US" dirty="0" err="1"/>
              <a:t>e</a:t>
            </a:r>
            <a:r>
              <a:rPr lang="en-US" baseline="-25000" dirty="0" err="1"/>
              <a:t>X</a:t>
            </a:r>
            <a:r>
              <a:rPr lang="en-US" dirty="0"/>
              <a:t> +</a:t>
            </a:r>
            <a:r>
              <a:rPr lang="en-US" dirty="0" err="1"/>
              <a:t>e</a:t>
            </a:r>
            <a:r>
              <a:rPr lang="en-US" baseline="-25000" dirty="0" err="1"/>
              <a:t>Y</a:t>
            </a:r>
            <a:r>
              <a:rPr lang="en-US" dirty="0"/>
              <a:t> | </a:t>
            </a:r>
            <a:br>
              <a:rPr lang="en-US" dirty="0"/>
            </a:br>
            <a:r>
              <a:rPr lang="en-US" dirty="0"/>
              <a:t>=&gt; | </a:t>
            </a:r>
            <a:r>
              <a:rPr lang="en-US" dirty="0" err="1"/>
              <a:t>e</a:t>
            </a:r>
            <a:r>
              <a:rPr lang="en-US" baseline="-25000" dirty="0" err="1"/>
              <a:t>Z</a:t>
            </a:r>
            <a:r>
              <a:rPr lang="en-US" baseline="-25000" dirty="0"/>
              <a:t> </a:t>
            </a:r>
            <a:r>
              <a:rPr lang="en-US" dirty="0"/>
              <a:t>| ≤| e</a:t>
            </a:r>
            <a:r>
              <a:rPr lang="en-US" baseline="-25000" dirty="0"/>
              <a:t>x </a:t>
            </a:r>
            <a:r>
              <a:rPr lang="en-US" dirty="0"/>
              <a:t>| + | </a:t>
            </a:r>
            <a:r>
              <a:rPr lang="en-US" dirty="0" err="1"/>
              <a:t>e</a:t>
            </a:r>
            <a:r>
              <a:rPr lang="en-US" baseline="-25000" dirty="0" err="1"/>
              <a:t>y</a:t>
            </a:r>
            <a:r>
              <a:rPr lang="en-US" dirty="0"/>
              <a:t> | </a:t>
            </a:r>
            <a:br>
              <a:rPr lang="en-US" dirty="0"/>
            </a:br>
            <a:br>
              <a:rPr lang="en-US" dirty="0"/>
            </a:br>
            <a:r>
              <a:rPr lang="en-US" dirty="0"/>
              <a:t>=&gt; The absolute error of a sum of two numbers is less than or equal to the sum of their absolute errors.</a:t>
            </a:r>
            <a:endParaRPr lang="en-US" baseline="-25000" dirty="0"/>
          </a:p>
        </p:txBody>
      </p:sp>
    </p:spTree>
    <p:extLst>
      <p:ext uri="{BB962C8B-B14F-4D97-AF65-F5344CB8AC3E}">
        <p14:creationId xmlns:p14="http://schemas.microsoft.com/office/powerpoint/2010/main" val="363509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0FE6-5BE9-28AF-8106-CE735CA463E1}"/>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0DBFC1B6-BB3D-3000-015E-9AA231E78878}"/>
              </a:ext>
            </a:extLst>
          </p:cNvPr>
          <p:cNvSpPr>
            <a:spLocks noGrp="1"/>
          </p:cNvSpPr>
          <p:nvPr>
            <p:ph idx="1"/>
          </p:nvPr>
        </p:nvSpPr>
        <p:spPr/>
        <p:txBody>
          <a:bodyPr>
            <a:normAutofit fontScale="92500" lnSpcReduction="10000"/>
          </a:bodyPr>
          <a:lstStyle/>
          <a:p>
            <a:pPr marL="0" indent="0">
              <a:buNone/>
            </a:pPr>
            <a:r>
              <a:rPr lang="en-US" u="sng" dirty="0"/>
              <a:t>(II) Propagation of error in subtraction operation </a:t>
            </a:r>
          </a:p>
          <a:p>
            <a:pPr marL="0" indent="0">
              <a:buNone/>
            </a:pPr>
            <a:endParaRPr lang="en-US" sz="2600" u="sng" dirty="0"/>
          </a:p>
          <a:p>
            <a:pPr marL="0" indent="0">
              <a:buNone/>
            </a:pPr>
            <a:r>
              <a:rPr lang="en-US" dirty="0"/>
              <a:t>Let XA and YA be the approximate values of two numbers whose exact values are X and Y. Let </a:t>
            </a:r>
            <a:r>
              <a:rPr lang="en-US" dirty="0" err="1"/>
              <a:t>eX</a:t>
            </a:r>
            <a:r>
              <a:rPr lang="en-US" dirty="0"/>
              <a:t> and </a:t>
            </a:r>
            <a:r>
              <a:rPr lang="en-US" dirty="0" err="1"/>
              <a:t>eY</a:t>
            </a:r>
            <a:r>
              <a:rPr lang="en-US" dirty="0"/>
              <a:t> be the errors in these numbers. </a:t>
            </a:r>
            <a:br>
              <a:rPr lang="en-US" dirty="0"/>
            </a:br>
            <a:br>
              <a:rPr lang="en-US" dirty="0"/>
            </a:br>
            <a:r>
              <a:rPr lang="en-US" dirty="0"/>
              <a:t>Let Z denote the difference of X and Y </a:t>
            </a:r>
            <a:br>
              <a:rPr lang="en-US" dirty="0"/>
            </a:br>
            <a:br>
              <a:rPr lang="en-US" dirty="0"/>
            </a:br>
            <a:r>
              <a:rPr lang="en-US" dirty="0"/>
              <a:t>That is, </a:t>
            </a:r>
            <a:br>
              <a:rPr lang="en-US" dirty="0"/>
            </a:br>
            <a:br>
              <a:rPr lang="en-US" dirty="0"/>
            </a:br>
            <a:r>
              <a:rPr lang="en-US" dirty="0"/>
              <a:t>				</a:t>
            </a:r>
            <a:r>
              <a:rPr lang="en-IN" dirty="0"/>
              <a:t>Z = X – Y</a:t>
            </a:r>
            <a:br>
              <a:rPr lang="en-IN" dirty="0"/>
            </a:br>
            <a:r>
              <a:rPr lang="en-US" dirty="0"/>
              <a:t>Then ZA the approximate value of Z is given by </a:t>
            </a:r>
            <a:br>
              <a:rPr lang="en-US" dirty="0"/>
            </a:br>
            <a:r>
              <a:rPr lang="en-IN" dirty="0"/>
              <a:t>				Z</a:t>
            </a:r>
            <a:r>
              <a:rPr lang="en-IN" baseline="-25000" dirty="0"/>
              <a:t>A</a:t>
            </a:r>
            <a:r>
              <a:rPr lang="en-IN" dirty="0"/>
              <a:t> = X</a:t>
            </a:r>
            <a:r>
              <a:rPr lang="en-IN" baseline="-25000" dirty="0"/>
              <a:t>A</a:t>
            </a:r>
            <a:r>
              <a:rPr lang="en-IN" dirty="0"/>
              <a:t> – Y</a:t>
            </a:r>
            <a:r>
              <a:rPr lang="en-IN" baseline="-25000" dirty="0"/>
              <a:t>A</a:t>
            </a:r>
            <a:endParaRPr lang="en-IN" u="sng" baseline="-25000" dirty="0"/>
          </a:p>
        </p:txBody>
      </p:sp>
    </p:spTree>
    <p:extLst>
      <p:ext uri="{BB962C8B-B14F-4D97-AF65-F5344CB8AC3E}">
        <p14:creationId xmlns:p14="http://schemas.microsoft.com/office/powerpoint/2010/main" val="267416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89A1-074F-4866-3F6C-EE8161FF94FB}"/>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025CF4FA-9E2F-EB81-2727-F3FB4CAD6E7F}"/>
              </a:ext>
            </a:extLst>
          </p:cNvPr>
          <p:cNvSpPr>
            <a:spLocks noGrp="1"/>
          </p:cNvSpPr>
          <p:nvPr>
            <p:ph idx="1"/>
          </p:nvPr>
        </p:nvSpPr>
        <p:spPr/>
        <p:txBody>
          <a:bodyPr>
            <a:normAutofit fontScale="85000" lnSpcReduction="20000"/>
          </a:bodyPr>
          <a:lstStyle/>
          <a:p>
            <a:pPr marL="0" indent="0">
              <a:buNone/>
            </a:pPr>
            <a:r>
              <a:rPr lang="en-US" u="sng" dirty="0"/>
              <a:t>(II) Propagation of error in subtraction operation </a:t>
            </a:r>
          </a:p>
          <a:p>
            <a:pPr marL="0" indent="0">
              <a:buNone/>
            </a:pPr>
            <a:br>
              <a:rPr lang="en-IN" dirty="0"/>
            </a:br>
            <a:r>
              <a:rPr lang="en-US" dirty="0"/>
              <a:t>The error in Z is 	</a:t>
            </a:r>
            <a:r>
              <a:rPr lang="en-IN" dirty="0" err="1"/>
              <a:t>e</a:t>
            </a:r>
            <a:r>
              <a:rPr lang="en-IN" baseline="-25000" dirty="0" err="1"/>
              <a:t>Z</a:t>
            </a:r>
            <a:r>
              <a:rPr lang="en-IN" dirty="0"/>
              <a:t> = Z – Z</a:t>
            </a:r>
            <a:r>
              <a:rPr lang="en-IN" baseline="-25000" dirty="0"/>
              <a:t>A</a:t>
            </a:r>
            <a:br>
              <a:rPr lang="en-IN" baseline="-25000" dirty="0"/>
            </a:br>
            <a:r>
              <a:rPr lang="en-IN" dirty="0"/>
              <a:t>Now 			Z = X - Y </a:t>
            </a:r>
            <a:br>
              <a:rPr lang="en-IN" dirty="0"/>
            </a:br>
            <a:r>
              <a:rPr lang="en-IN" dirty="0"/>
              <a:t>			</a:t>
            </a:r>
            <a:r>
              <a:rPr lang="es-ES" dirty="0"/>
              <a:t>Z</a:t>
            </a:r>
            <a:r>
              <a:rPr lang="es-ES" baseline="-25000" dirty="0"/>
              <a:t>A</a:t>
            </a:r>
            <a:r>
              <a:rPr lang="es-ES" dirty="0"/>
              <a:t> + </a:t>
            </a:r>
            <a:r>
              <a:rPr lang="es-ES" dirty="0" err="1"/>
              <a:t>e</a:t>
            </a:r>
            <a:r>
              <a:rPr lang="es-ES" baseline="-25000" dirty="0" err="1"/>
              <a:t>Z</a:t>
            </a:r>
            <a:r>
              <a:rPr lang="es-ES" dirty="0"/>
              <a:t> = (X</a:t>
            </a:r>
            <a:r>
              <a:rPr lang="es-ES" baseline="-25000" dirty="0"/>
              <a:t>A</a:t>
            </a:r>
            <a:r>
              <a:rPr lang="es-ES" dirty="0"/>
              <a:t> +</a:t>
            </a:r>
            <a:r>
              <a:rPr lang="es-ES" dirty="0" err="1"/>
              <a:t>e</a:t>
            </a:r>
            <a:r>
              <a:rPr lang="es-ES" baseline="-25000" dirty="0" err="1"/>
              <a:t>X</a:t>
            </a:r>
            <a:r>
              <a:rPr lang="es-ES" dirty="0"/>
              <a:t> ) - (Y</a:t>
            </a:r>
            <a:r>
              <a:rPr lang="es-ES" baseline="-25000" dirty="0"/>
              <a:t>A</a:t>
            </a:r>
            <a:r>
              <a:rPr lang="es-ES" dirty="0"/>
              <a:t>+ </a:t>
            </a:r>
            <a:r>
              <a:rPr lang="es-ES" dirty="0" err="1"/>
              <a:t>e</a:t>
            </a:r>
            <a:r>
              <a:rPr lang="es-ES" baseline="-25000" dirty="0" err="1"/>
              <a:t>Y</a:t>
            </a:r>
            <a:r>
              <a:rPr lang="es-ES" dirty="0"/>
              <a:t> )</a:t>
            </a:r>
            <a:br>
              <a:rPr lang="es-ES" dirty="0"/>
            </a:br>
            <a:r>
              <a:rPr lang="es-ES" dirty="0"/>
              <a:t>			Z</a:t>
            </a:r>
            <a:r>
              <a:rPr lang="es-ES" baseline="-25000" dirty="0"/>
              <a:t>A</a:t>
            </a:r>
            <a:r>
              <a:rPr lang="es-ES" dirty="0"/>
              <a:t>+ </a:t>
            </a:r>
            <a:r>
              <a:rPr lang="es-ES" dirty="0" err="1"/>
              <a:t>e</a:t>
            </a:r>
            <a:r>
              <a:rPr lang="es-ES" sz="2400" baseline="-25000" dirty="0" err="1"/>
              <a:t>Z</a:t>
            </a:r>
            <a:r>
              <a:rPr lang="es-ES" dirty="0"/>
              <a:t> =(X</a:t>
            </a:r>
            <a:r>
              <a:rPr lang="es-ES" baseline="-25000" dirty="0"/>
              <a:t>A</a:t>
            </a:r>
            <a:r>
              <a:rPr lang="es-ES" dirty="0"/>
              <a:t>+Y</a:t>
            </a:r>
            <a:r>
              <a:rPr lang="es-ES" baseline="-25000" dirty="0"/>
              <a:t>A</a:t>
            </a:r>
            <a:r>
              <a:rPr lang="es-ES" dirty="0"/>
              <a:t>) - (</a:t>
            </a:r>
            <a:r>
              <a:rPr lang="es-ES" dirty="0" err="1"/>
              <a:t>e</a:t>
            </a:r>
            <a:r>
              <a:rPr lang="es-ES" baseline="-25000" dirty="0" err="1"/>
              <a:t>X</a:t>
            </a:r>
            <a:r>
              <a:rPr lang="es-ES" dirty="0"/>
              <a:t> + </a:t>
            </a:r>
            <a:r>
              <a:rPr lang="es-ES" dirty="0" err="1"/>
              <a:t>e</a:t>
            </a:r>
            <a:r>
              <a:rPr lang="es-ES" baseline="-25000" dirty="0" err="1"/>
              <a:t>Y</a:t>
            </a:r>
            <a:r>
              <a:rPr lang="es-ES" dirty="0"/>
              <a:t> ) </a:t>
            </a:r>
            <a:br>
              <a:rPr lang="es-ES" dirty="0"/>
            </a:br>
            <a:r>
              <a:rPr lang="es-ES" dirty="0"/>
              <a:t>			</a:t>
            </a:r>
            <a:r>
              <a:rPr lang="en-IN" dirty="0" err="1"/>
              <a:t>e</a:t>
            </a:r>
            <a:r>
              <a:rPr lang="en-IN" baseline="-25000" dirty="0" err="1"/>
              <a:t>Z</a:t>
            </a:r>
            <a:r>
              <a:rPr lang="en-IN" dirty="0"/>
              <a:t> = </a:t>
            </a:r>
            <a:r>
              <a:rPr lang="en-IN" dirty="0" err="1"/>
              <a:t>e</a:t>
            </a:r>
            <a:r>
              <a:rPr lang="en-IN" baseline="-25000" dirty="0" err="1"/>
              <a:t>X</a:t>
            </a:r>
            <a:r>
              <a:rPr lang="en-IN" dirty="0"/>
              <a:t> - </a:t>
            </a:r>
            <a:r>
              <a:rPr lang="en-IN" dirty="0" err="1"/>
              <a:t>e</a:t>
            </a:r>
            <a:r>
              <a:rPr lang="en-IN" baseline="-25000" dirty="0" err="1"/>
              <a:t>Y</a:t>
            </a:r>
            <a:endParaRPr lang="en-IN" baseline="-25000" dirty="0"/>
          </a:p>
          <a:p>
            <a:pPr marL="0" indent="0">
              <a:buNone/>
            </a:pPr>
            <a:r>
              <a:rPr lang="en-US" dirty="0"/>
              <a:t>Therefor, the error in the difference of two numbers is equal to the difference of their errors. If </a:t>
            </a:r>
            <a:r>
              <a:rPr lang="en-US" dirty="0" err="1"/>
              <a:t>eX</a:t>
            </a:r>
            <a:r>
              <a:rPr lang="en-US" dirty="0"/>
              <a:t> and </a:t>
            </a:r>
            <a:r>
              <a:rPr lang="en-US" dirty="0" err="1"/>
              <a:t>eY</a:t>
            </a:r>
            <a:r>
              <a:rPr lang="en-US" dirty="0"/>
              <a:t> are of opposite signs; then the resultant error </a:t>
            </a:r>
            <a:r>
              <a:rPr lang="en-US" dirty="0" err="1"/>
              <a:t>eZ</a:t>
            </a:r>
            <a:r>
              <a:rPr lang="en-US" dirty="0"/>
              <a:t> is reduced. Further </a:t>
            </a:r>
            <a:br>
              <a:rPr lang="en-IN" baseline="-25000" dirty="0"/>
            </a:br>
            <a:r>
              <a:rPr lang="en-IN" baseline="-25000" dirty="0"/>
              <a:t>				</a:t>
            </a:r>
            <a:r>
              <a:rPr lang="en-IN" dirty="0"/>
              <a:t>| </a:t>
            </a:r>
            <a:r>
              <a:rPr lang="en-IN" dirty="0" err="1"/>
              <a:t>e</a:t>
            </a:r>
            <a:r>
              <a:rPr lang="en-IN" baseline="-25000" dirty="0" err="1"/>
              <a:t>Z</a:t>
            </a:r>
            <a:r>
              <a:rPr lang="en-IN" dirty="0"/>
              <a:t> | = | </a:t>
            </a:r>
            <a:r>
              <a:rPr lang="en-IN" dirty="0" err="1"/>
              <a:t>e</a:t>
            </a:r>
            <a:r>
              <a:rPr lang="en-IN" baseline="-25000" dirty="0" err="1"/>
              <a:t>X</a:t>
            </a:r>
            <a:r>
              <a:rPr lang="en-IN" dirty="0"/>
              <a:t> -</a:t>
            </a:r>
            <a:r>
              <a:rPr lang="en-IN" dirty="0" err="1"/>
              <a:t>e</a:t>
            </a:r>
            <a:r>
              <a:rPr lang="en-IN" baseline="-25000" dirty="0" err="1"/>
              <a:t>Y</a:t>
            </a:r>
            <a:r>
              <a:rPr lang="en-IN" dirty="0"/>
              <a:t> | </a:t>
            </a:r>
            <a:br>
              <a:rPr lang="en-IN" dirty="0"/>
            </a:br>
            <a:r>
              <a:rPr lang="en-IN" dirty="0"/>
              <a:t>				| </a:t>
            </a:r>
            <a:r>
              <a:rPr lang="en-IN" dirty="0" err="1"/>
              <a:t>e</a:t>
            </a:r>
            <a:r>
              <a:rPr lang="en-IN" baseline="-25000" dirty="0" err="1"/>
              <a:t>Z</a:t>
            </a:r>
            <a:r>
              <a:rPr lang="en-IN" dirty="0"/>
              <a:t> | ≤| e</a:t>
            </a:r>
            <a:r>
              <a:rPr lang="en-IN" baseline="-25000" dirty="0"/>
              <a:t>x</a:t>
            </a:r>
            <a:r>
              <a:rPr lang="en-IN" dirty="0"/>
              <a:t> | + | </a:t>
            </a:r>
            <a:r>
              <a:rPr lang="en-IN" dirty="0" err="1"/>
              <a:t>e</a:t>
            </a:r>
            <a:r>
              <a:rPr lang="en-IN" baseline="-25000" dirty="0" err="1"/>
              <a:t>y</a:t>
            </a:r>
            <a:r>
              <a:rPr lang="en-IN" baseline="-25000" dirty="0"/>
              <a:t> </a:t>
            </a:r>
            <a:r>
              <a:rPr lang="en-IN" dirty="0"/>
              <a:t>| </a:t>
            </a:r>
          </a:p>
          <a:p>
            <a:pPr marL="0" indent="0">
              <a:buNone/>
            </a:pPr>
            <a:r>
              <a:rPr lang="en-US" dirty="0"/>
              <a:t>The absolute error of a difference of two numbers is less than or equal to the sum of their absolute errors.</a:t>
            </a:r>
            <a:endParaRPr lang="en-IN" baseline="-25000" dirty="0"/>
          </a:p>
        </p:txBody>
      </p:sp>
    </p:spTree>
    <p:extLst>
      <p:ext uri="{BB962C8B-B14F-4D97-AF65-F5344CB8AC3E}">
        <p14:creationId xmlns:p14="http://schemas.microsoft.com/office/powerpoint/2010/main" val="18507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AE14-BBE6-CBC3-438A-1541AF098C17}"/>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9A76619A-B0CF-9EE8-4F8C-67D143E42FF1}"/>
              </a:ext>
            </a:extLst>
          </p:cNvPr>
          <p:cNvSpPr>
            <a:spLocks noGrp="1"/>
          </p:cNvSpPr>
          <p:nvPr>
            <p:ph idx="1"/>
          </p:nvPr>
        </p:nvSpPr>
        <p:spPr/>
        <p:txBody>
          <a:bodyPr>
            <a:normAutofit fontScale="92500" lnSpcReduction="20000"/>
          </a:bodyPr>
          <a:lstStyle/>
          <a:p>
            <a:pPr marL="0" indent="0" rtl="0">
              <a:spcBef>
                <a:spcPts val="0"/>
              </a:spcBef>
              <a:spcAft>
                <a:spcPts val="0"/>
              </a:spcAft>
              <a:buNone/>
            </a:pPr>
            <a:r>
              <a:rPr lang="en-US" sz="3000" u="sng" dirty="0"/>
              <a:t>(III) Propagation of error in multiplication operation</a:t>
            </a:r>
          </a:p>
          <a:p>
            <a:pPr marL="0" indent="0" rtl="0">
              <a:spcBef>
                <a:spcPts val="0"/>
              </a:spcBef>
              <a:spcAft>
                <a:spcPts val="0"/>
              </a:spcAft>
              <a:buNone/>
            </a:pPr>
            <a:br>
              <a:rPr lang="en-US" sz="1800" b="0" i="0" u="none" strike="noStrike" dirty="0">
                <a:solidFill>
                  <a:srgbClr val="000000"/>
                </a:solidFill>
                <a:effectLst/>
                <a:latin typeface="Arial" panose="020B0604020202020204" pitchFamily="34" charset="0"/>
              </a:rPr>
            </a:br>
            <a:r>
              <a:rPr lang="en-US" sz="2200" b="0" i="0" u="none" strike="noStrike" dirty="0">
                <a:solidFill>
                  <a:srgbClr val="000000"/>
                </a:solidFill>
                <a:effectLst/>
                <a:latin typeface="Arial" panose="020B0604020202020204" pitchFamily="34" charset="0"/>
              </a:rPr>
              <a:t>Let X</a:t>
            </a:r>
            <a:r>
              <a:rPr lang="en-US" sz="2200" b="0" i="0" u="none" strike="noStrike" baseline="-25000" dirty="0">
                <a:solidFill>
                  <a:srgbClr val="000000"/>
                </a:solidFill>
                <a:effectLst/>
                <a:latin typeface="Arial" panose="020B0604020202020204" pitchFamily="34" charset="0"/>
              </a:rPr>
              <a:t>A</a:t>
            </a:r>
            <a:r>
              <a:rPr lang="en-US" sz="2200" b="0" i="0" u="none" strike="noStrike" dirty="0">
                <a:solidFill>
                  <a:srgbClr val="000000"/>
                </a:solidFill>
                <a:effectLst/>
                <a:latin typeface="Arial" panose="020B0604020202020204" pitchFamily="34" charset="0"/>
              </a:rPr>
              <a:t> and Y</a:t>
            </a:r>
            <a:r>
              <a:rPr lang="en-US" sz="2200" b="0" i="0" u="none" strike="noStrike" baseline="-25000" dirty="0">
                <a:solidFill>
                  <a:srgbClr val="000000"/>
                </a:solidFill>
                <a:effectLst/>
                <a:latin typeface="Arial" panose="020B0604020202020204" pitchFamily="34" charset="0"/>
              </a:rPr>
              <a:t>A</a:t>
            </a:r>
            <a:r>
              <a:rPr lang="en-US" sz="2200" b="0" i="0" u="none" strike="noStrike" dirty="0">
                <a:solidFill>
                  <a:srgbClr val="000000"/>
                </a:solidFill>
                <a:effectLst/>
                <a:latin typeface="Arial" panose="020B0604020202020204" pitchFamily="34" charset="0"/>
              </a:rPr>
              <a:t> be the approximate values of two numbers whose</a:t>
            </a: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exact values are X and Y. Let </a:t>
            </a:r>
            <a:r>
              <a:rPr lang="en-US" sz="2200" b="0" i="0" u="none" strike="noStrike" dirty="0" err="1">
                <a:solidFill>
                  <a:srgbClr val="000000"/>
                </a:solidFill>
                <a:effectLst/>
                <a:latin typeface="Arial" panose="020B0604020202020204" pitchFamily="34" charset="0"/>
              </a:rPr>
              <a:t>e</a:t>
            </a:r>
            <a:r>
              <a:rPr lang="en-US" sz="2200" b="0" i="0" u="none" strike="noStrike" baseline="-25000" dirty="0" err="1">
                <a:solidFill>
                  <a:srgbClr val="000000"/>
                </a:solidFill>
                <a:effectLst/>
                <a:latin typeface="Arial" panose="020B0604020202020204" pitchFamily="34" charset="0"/>
              </a:rPr>
              <a:t>X</a:t>
            </a:r>
            <a:r>
              <a:rPr lang="en-US" sz="2200" b="0" i="0" u="none" strike="noStrike" dirty="0">
                <a:solidFill>
                  <a:srgbClr val="000000"/>
                </a:solidFill>
                <a:effectLst/>
                <a:latin typeface="Arial" panose="020B0604020202020204" pitchFamily="34" charset="0"/>
              </a:rPr>
              <a:t> and </a:t>
            </a:r>
            <a:r>
              <a:rPr lang="en-US" sz="2200" b="0" i="0" u="none" strike="noStrike" dirty="0" err="1">
                <a:solidFill>
                  <a:srgbClr val="000000"/>
                </a:solidFill>
                <a:effectLst/>
                <a:latin typeface="Arial" panose="020B0604020202020204" pitchFamily="34" charset="0"/>
              </a:rPr>
              <a:t>e</a:t>
            </a:r>
            <a:r>
              <a:rPr lang="en-US" sz="2200" b="0" i="0" u="none" strike="noStrike" baseline="-25000" dirty="0" err="1">
                <a:solidFill>
                  <a:srgbClr val="000000"/>
                </a:solidFill>
                <a:effectLst/>
                <a:latin typeface="Arial" panose="020B0604020202020204" pitchFamily="34" charset="0"/>
              </a:rPr>
              <a:t>Y</a:t>
            </a:r>
            <a:r>
              <a:rPr lang="en-US" sz="2200" b="0" i="0" u="none" strike="noStrike" dirty="0">
                <a:solidFill>
                  <a:srgbClr val="000000"/>
                </a:solidFill>
                <a:effectLst/>
                <a:latin typeface="Arial" panose="020B0604020202020204" pitchFamily="34" charset="0"/>
              </a:rPr>
              <a:t> be the errors in these</a:t>
            </a: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numbers.</a:t>
            </a:r>
            <a:br>
              <a:rPr lang="en-US" sz="2200" b="0" i="0" u="none" strike="noStrike" dirty="0">
                <a:solidFill>
                  <a:srgbClr val="000000"/>
                </a:solidFill>
                <a:effectLst/>
                <a:latin typeface="Arial" panose="020B0604020202020204" pitchFamily="34" charset="0"/>
              </a:rPr>
            </a:b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Let Z denote the product of X and Y</a:t>
            </a: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That is,</a:t>
            </a: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				Z = X</a:t>
            </a:r>
            <a:r>
              <a:rPr lang="en-US" sz="2200" b="0" i="0" u="none" strike="noStrike" baseline="-25000" dirty="0">
                <a:solidFill>
                  <a:srgbClr val="000000"/>
                </a:solidFill>
                <a:effectLst/>
                <a:latin typeface="Arial" panose="020B0604020202020204" pitchFamily="34" charset="0"/>
              </a:rPr>
              <a:t>Y</a:t>
            </a:r>
            <a:br>
              <a:rPr lang="en-US" sz="2200" b="0" i="0" u="none" strike="noStrike" dirty="0">
                <a:solidFill>
                  <a:srgbClr val="000000"/>
                </a:solidFill>
                <a:effectLst/>
                <a:latin typeface="Arial" panose="020B0604020202020204" pitchFamily="34" charset="0"/>
              </a:rPr>
            </a:b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Then ZA the approximate value of Z is given by</a:t>
            </a:r>
            <a:br>
              <a:rPr lang="en-US" sz="2200" b="0" i="0" u="none" strike="noStrike" dirty="0">
                <a:solidFill>
                  <a:srgbClr val="000000"/>
                </a:solidFill>
                <a:effectLst/>
                <a:latin typeface="Arial" panose="020B0604020202020204" pitchFamily="34" charset="0"/>
              </a:rPr>
            </a:b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				Z</a:t>
            </a:r>
            <a:r>
              <a:rPr lang="en-US" sz="2200" b="0" i="0" u="none" strike="noStrike" baseline="-25000" dirty="0">
                <a:solidFill>
                  <a:srgbClr val="000000"/>
                </a:solidFill>
                <a:effectLst/>
                <a:latin typeface="Arial" panose="020B0604020202020204" pitchFamily="34" charset="0"/>
              </a:rPr>
              <a:t>A</a:t>
            </a:r>
            <a:r>
              <a:rPr lang="en-US" sz="2200" b="0" i="0" u="none" strike="noStrike" dirty="0">
                <a:solidFill>
                  <a:srgbClr val="000000"/>
                </a:solidFill>
                <a:effectLst/>
                <a:latin typeface="Arial" panose="020B0604020202020204" pitchFamily="34" charset="0"/>
              </a:rPr>
              <a:t> = X</a:t>
            </a:r>
            <a:r>
              <a:rPr lang="en-US" sz="2200" b="0" i="0" u="none" strike="noStrike" baseline="-25000" dirty="0">
                <a:solidFill>
                  <a:srgbClr val="000000"/>
                </a:solidFill>
                <a:effectLst/>
                <a:latin typeface="Arial" panose="020B0604020202020204" pitchFamily="34" charset="0"/>
              </a:rPr>
              <a:t>A</a:t>
            </a:r>
            <a:r>
              <a:rPr lang="en-US" sz="2200" b="0" i="0" u="none" strike="noStrike" dirty="0">
                <a:solidFill>
                  <a:srgbClr val="000000"/>
                </a:solidFill>
                <a:effectLst/>
                <a:latin typeface="Arial" panose="020B0604020202020204" pitchFamily="34" charset="0"/>
              </a:rPr>
              <a:t>Y</a:t>
            </a:r>
            <a:r>
              <a:rPr lang="en-US" sz="2200" b="0" i="0" u="none" strike="noStrike" baseline="-25000" dirty="0">
                <a:solidFill>
                  <a:srgbClr val="000000"/>
                </a:solidFill>
                <a:effectLst/>
                <a:latin typeface="Arial" panose="020B0604020202020204" pitchFamily="34" charset="0"/>
              </a:rPr>
              <a:t>A</a:t>
            </a:r>
            <a:endParaRPr lang="en-US" sz="2200" b="0" baseline="-25000" dirty="0">
              <a:effectLst/>
            </a:endParaRPr>
          </a:p>
          <a:p>
            <a:pPr marL="0" indent="0" rtl="0">
              <a:spcBef>
                <a:spcPts val="0"/>
              </a:spcBef>
              <a:spcAft>
                <a:spcPts val="0"/>
              </a:spcAft>
              <a:buNone/>
            </a:pPr>
            <a:br>
              <a:rPr lang="en-US" sz="2200" b="0" i="0" u="none" strike="noStrike" dirty="0">
                <a:solidFill>
                  <a:srgbClr val="000000"/>
                </a:solidFill>
                <a:effectLst/>
                <a:latin typeface="Arial" panose="020B0604020202020204" pitchFamily="34" charset="0"/>
              </a:rPr>
            </a:br>
            <a:r>
              <a:rPr lang="en-US" sz="2200" b="0" i="0" u="none" strike="noStrike" dirty="0">
                <a:solidFill>
                  <a:srgbClr val="000000"/>
                </a:solidFill>
                <a:effectLst/>
                <a:latin typeface="Arial" panose="020B0604020202020204" pitchFamily="34" charset="0"/>
              </a:rPr>
              <a:t>The error in Z is</a:t>
            </a: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				</a:t>
            </a:r>
            <a:r>
              <a:rPr lang="en-US" sz="2200" b="0" i="0" u="none" strike="noStrike" dirty="0" err="1">
                <a:solidFill>
                  <a:srgbClr val="000000"/>
                </a:solidFill>
                <a:effectLst/>
                <a:latin typeface="Arial" panose="020B0604020202020204" pitchFamily="34" charset="0"/>
              </a:rPr>
              <a:t>e</a:t>
            </a:r>
            <a:r>
              <a:rPr lang="en-US" sz="2200" b="0" i="0" u="none" strike="noStrike" baseline="-25000" dirty="0" err="1">
                <a:solidFill>
                  <a:srgbClr val="000000"/>
                </a:solidFill>
                <a:effectLst/>
                <a:latin typeface="Arial" panose="020B0604020202020204" pitchFamily="34" charset="0"/>
              </a:rPr>
              <a:t>Z</a:t>
            </a:r>
            <a:r>
              <a:rPr lang="en-US" sz="2200" b="0" i="0" u="none" strike="noStrike" dirty="0">
                <a:solidFill>
                  <a:srgbClr val="000000"/>
                </a:solidFill>
                <a:effectLst/>
                <a:latin typeface="Arial" panose="020B0604020202020204" pitchFamily="34" charset="0"/>
              </a:rPr>
              <a:t> = Z - Z</a:t>
            </a:r>
            <a:r>
              <a:rPr lang="en-US" sz="2200" b="0" i="0" u="none" strike="noStrike" baseline="-25000" dirty="0">
                <a:solidFill>
                  <a:srgbClr val="000000"/>
                </a:solidFill>
                <a:effectLst/>
                <a:latin typeface="Arial" panose="020B0604020202020204" pitchFamily="34" charset="0"/>
              </a:rPr>
              <a:t>A</a:t>
            </a:r>
            <a:endParaRPr lang="en-US" sz="2200" b="0" baseline="-2500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Now</a:t>
            </a:r>
            <a:endParaRPr lang="en-US" sz="2200" b="0" dirty="0">
              <a:effectLst/>
            </a:endParaRPr>
          </a:p>
          <a:p>
            <a:pPr marL="0" indent="0" rtl="0">
              <a:spcBef>
                <a:spcPts val="0"/>
              </a:spcBef>
              <a:spcAft>
                <a:spcPts val="0"/>
              </a:spcAft>
              <a:buNone/>
            </a:pPr>
            <a:r>
              <a:rPr lang="en-US" sz="2200" b="0" i="0" u="none" strike="noStrike" dirty="0">
                <a:solidFill>
                  <a:srgbClr val="000000"/>
                </a:solidFill>
                <a:effectLst/>
                <a:latin typeface="Arial" panose="020B0604020202020204" pitchFamily="34" charset="0"/>
              </a:rPr>
              <a:t>				Z</a:t>
            </a:r>
            <a:r>
              <a:rPr lang="en-US" sz="2200" b="0" i="0" u="none" strike="noStrike" baseline="-25000" dirty="0">
                <a:solidFill>
                  <a:srgbClr val="000000"/>
                </a:solidFill>
                <a:effectLst/>
                <a:latin typeface="Arial" panose="020B0604020202020204" pitchFamily="34" charset="0"/>
              </a:rPr>
              <a:t>A</a:t>
            </a:r>
            <a:r>
              <a:rPr lang="en-US" sz="2200" b="0" i="0" u="none" strike="noStrike" dirty="0">
                <a:solidFill>
                  <a:srgbClr val="000000"/>
                </a:solidFill>
                <a:effectLst/>
                <a:latin typeface="Arial" panose="020B0604020202020204" pitchFamily="34" charset="0"/>
              </a:rPr>
              <a:t> = X</a:t>
            </a:r>
            <a:r>
              <a:rPr lang="en-US" sz="2200" b="0" i="0" u="none" strike="noStrike" baseline="-25000" dirty="0">
                <a:solidFill>
                  <a:srgbClr val="000000"/>
                </a:solidFill>
                <a:effectLst/>
                <a:latin typeface="Arial" panose="020B0604020202020204" pitchFamily="34" charset="0"/>
              </a:rPr>
              <a:t>A</a:t>
            </a:r>
            <a:r>
              <a:rPr lang="en-US" sz="2200" b="0" i="0" u="none" strike="noStrike" dirty="0">
                <a:solidFill>
                  <a:srgbClr val="000000"/>
                </a:solidFill>
                <a:effectLst/>
                <a:latin typeface="Arial" panose="020B0604020202020204" pitchFamily="34" charset="0"/>
              </a:rPr>
              <a:t>Y</a:t>
            </a:r>
            <a:r>
              <a:rPr lang="en-US" sz="2200" b="0" i="0" u="none" strike="noStrike" baseline="-25000" dirty="0">
                <a:solidFill>
                  <a:srgbClr val="000000"/>
                </a:solidFill>
                <a:effectLst/>
                <a:latin typeface="Arial" panose="020B0604020202020204" pitchFamily="34" charset="0"/>
              </a:rPr>
              <a:t>A</a:t>
            </a:r>
            <a:br>
              <a:rPr lang="en-US" dirty="0"/>
            </a:br>
            <a:endParaRPr lang="en-IN" dirty="0"/>
          </a:p>
        </p:txBody>
      </p:sp>
    </p:spTree>
    <p:extLst>
      <p:ext uri="{BB962C8B-B14F-4D97-AF65-F5344CB8AC3E}">
        <p14:creationId xmlns:p14="http://schemas.microsoft.com/office/powerpoint/2010/main" val="425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CD1C-C557-CFF7-8A57-F134D802BF30}"/>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856581F8-F52D-A77D-12BE-4952809D31C5}"/>
              </a:ext>
            </a:extLst>
          </p:cNvPr>
          <p:cNvSpPr>
            <a:spLocks noGrp="1"/>
          </p:cNvSpPr>
          <p:nvPr>
            <p:ph idx="1"/>
          </p:nvPr>
        </p:nvSpPr>
        <p:spPr/>
        <p:txBody>
          <a:bodyPr>
            <a:normAutofit fontScale="92500" lnSpcReduction="20000"/>
          </a:bodyPr>
          <a:lstStyle/>
          <a:p>
            <a:pPr marL="0" indent="0">
              <a:buNone/>
            </a:pPr>
            <a:r>
              <a:rPr lang="es-ES" dirty="0"/>
              <a:t>Z - </a:t>
            </a:r>
            <a:r>
              <a:rPr lang="es-ES" dirty="0" err="1"/>
              <a:t>e</a:t>
            </a:r>
            <a:r>
              <a:rPr lang="es-ES" baseline="-25000" dirty="0" err="1"/>
              <a:t>Z</a:t>
            </a:r>
            <a:r>
              <a:rPr lang="es-ES" dirty="0"/>
              <a:t> = (X - </a:t>
            </a:r>
            <a:r>
              <a:rPr lang="es-ES" dirty="0" err="1"/>
              <a:t>e</a:t>
            </a:r>
            <a:r>
              <a:rPr lang="es-ES" baseline="-25000" dirty="0" err="1"/>
              <a:t>X</a:t>
            </a:r>
            <a:r>
              <a:rPr lang="es-ES" dirty="0"/>
              <a:t> ) (Y - </a:t>
            </a:r>
            <a:r>
              <a:rPr lang="es-ES" dirty="0" err="1"/>
              <a:t>e</a:t>
            </a:r>
            <a:r>
              <a:rPr lang="es-ES" baseline="-25000" dirty="0" err="1"/>
              <a:t>Y</a:t>
            </a:r>
            <a:r>
              <a:rPr lang="es-ES" dirty="0"/>
              <a:t> ) </a:t>
            </a:r>
          </a:p>
          <a:p>
            <a:pPr marL="0" indent="0">
              <a:buNone/>
            </a:pPr>
            <a:r>
              <a:rPr lang="en-IN" dirty="0"/>
              <a:t>Z- </a:t>
            </a:r>
            <a:r>
              <a:rPr lang="en-IN" dirty="0" err="1"/>
              <a:t>e</a:t>
            </a:r>
            <a:r>
              <a:rPr lang="en-IN" baseline="-25000" dirty="0" err="1"/>
              <a:t>Z</a:t>
            </a:r>
            <a:r>
              <a:rPr lang="en-IN" dirty="0"/>
              <a:t> = X</a:t>
            </a:r>
            <a:r>
              <a:rPr lang="en-IN" baseline="-25000" dirty="0"/>
              <a:t>Y</a:t>
            </a:r>
            <a:r>
              <a:rPr lang="en-IN" dirty="0"/>
              <a:t> - </a:t>
            </a:r>
            <a:r>
              <a:rPr lang="en-IN" dirty="0" err="1"/>
              <a:t>Xe</a:t>
            </a:r>
            <a:r>
              <a:rPr lang="en-IN" baseline="-25000" dirty="0" err="1"/>
              <a:t>Y</a:t>
            </a:r>
            <a:r>
              <a:rPr lang="en-IN" dirty="0"/>
              <a:t> - </a:t>
            </a:r>
            <a:r>
              <a:rPr lang="en-IN" dirty="0" err="1"/>
              <a:t>Ye</a:t>
            </a:r>
            <a:r>
              <a:rPr lang="en-IN" baseline="-25000" dirty="0" err="1"/>
              <a:t>X</a:t>
            </a:r>
            <a:r>
              <a:rPr lang="en-IN" dirty="0"/>
              <a:t> + </a:t>
            </a:r>
            <a:r>
              <a:rPr lang="en-IN" dirty="0" err="1"/>
              <a:t>e</a:t>
            </a:r>
            <a:r>
              <a:rPr lang="en-IN" baseline="-25000" dirty="0" err="1"/>
              <a:t>X</a:t>
            </a:r>
            <a:r>
              <a:rPr lang="en-IN" dirty="0" err="1"/>
              <a:t>e</a:t>
            </a:r>
            <a:r>
              <a:rPr lang="en-IN" baseline="-25000" dirty="0" err="1"/>
              <a:t>Y</a:t>
            </a:r>
            <a:endParaRPr lang="en-IN" baseline="-25000" dirty="0"/>
          </a:p>
          <a:p>
            <a:pPr marL="0" indent="0">
              <a:buNone/>
            </a:pPr>
            <a:r>
              <a:rPr lang="en-US" dirty="0"/>
              <a:t>Now neglecting the product </a:t>
            </a:r>
            <a:r>
              <a:rPr lang="en-US" dirty="0" err="1"/>
              <a:t>eXeY</a:t>
            </a:r>
            <a:r>
              <a:rPr lang="en-US" dirty="0"/>
              <a:t> which is very small being the products of errors</a:t>
            </a:r>
            <a:r>
              <a:rPr lang="en-IN" baseline="-25000" dirty="0"/>
              <a:t>.</a:t>
            </a:r>
          </a:p>
          <a:p>
            <a:pPr marL="0" indent="0">
              <a:buNone/>
            </a:pPr>
            <a:r>
              <a:rPr lang="en-IN" dirty="0" err="1"/>
              <a:t>e</a:t>
            </a:r>
            <a:r>
              <a:rPr lang="en-IN" baseline="-25000" dirty="0" err="1"/>
              <a:t>Z</a:t>
            </a:r>
            <a:r>
              <a:rPr lang="en-IN" dirty="0"/>
              <a:t> ≈ </a:t>
            </a:r>
            <a:r>
              <a:rPr lang="en-IN" dirty="0" err="1"/>
              <a:t>Xe</a:t>
            </a:r>
            <a:r>
              <a:rPr lang="en-IN" baseline="-25000" dirty="0" err="1"/>
              <a:t>Y</a:t>
            </a:r>
            <a:r>
              <a:rPr lang="en-IN" dirty="0"/>
              <a:t> + </a:t>
            </a:r>
            <a:r>
              <a:rPr lang="en-IN" dirty="0" err="1"/>
              <a:t>Ye</a:t>
            </a:r>
            <a:r>
              <a:rPr lang="en-IN" baseline="-25000" dirty="0" err="1"/>
              <a:t>X</a:t>
            </a:r>
            <a:br>
              <a:rPr lang="en-IN" baseline="-25000" dirty="0"/>
            </a:br>
            <a:r>
              <a:rPr lang="en-US" dirty="0"/>
              <a:t>Dividing both side by Z( = X</a:t>
            </a:r>
            <a:r>
              <a:rPr lang="en-US" baseline="-25000" dirty="0"/>
              <a:t>Y</a:t>
            </a:r>
            <a:r>
              <a:rPr lang="en-US" dirty="0"/>
              <a:t>)</a:t>
            </a:r>
          </a:p>
          <a:p>
            <a:pPr marL="0" indent="0">
              <a:buNone/>
            </a:pPr>
            <a:r>
              <a:rPr lang="en-IN" dirty="0"/>
              <a:t>𝑒</a:t>
            </a:r>
            <a:r>
              <a:rPr lang="en-IN" baseline="-25000" dirty="0"/>
              <a:t>𝑍</a:t>
            </a:r>
            <a:r>
              <a:rPr lang="en-IN" dirty="0"/>
              <a:t>/𝑍 ≈ 𝑒</a:t>
            </a:r>
            <a:r>
              <a:rPr lang="en-IN" baseline="-25000" dirty="0"/>
              <a:t>𝑌</a:t>
            </a:r>
            <a:r>
              <a:rPr lang="en-IN" dirty="0"/>
              <a:t>/ 𝑌 + 𝑒</a:t>
            </a:r>
            <a:r>
              <a:rPr lang="en-IN" baseline="-25000" dirty="0"/>
              <a:t>𝑋</a:t>
            </a:r>
            <a:r>
              <a:rPr lang="en-IN" dirty="0"/>
              <a:t>/X</a:t>
            </a:r>
            <a:br>
              <a:rPr lang="en-IN" dirty="0"/>
            </a:br>
            <a:r>
              <a:rPr lang="en-IN" dirty="0"/>
              <a:t>Further |𝑒</a:t>
            </a:r>
            <a:r>
              <a:rPr lang="en-IN" baseline="-25000" dirty="0"/>
              <a:t>𝑍</a:t>
            </a:r>
            <a:r>
              <a:rPr lang="en-IN" dirty="0"/>
              <a:t> /𝑍| ≈ |𝑒</a:t>
            </a:r>
            <a:r>
              <a:rPr lang="en-IN" baseline="-25000" dirty="0"/>
              <a:t>𝑌</a:t>
            </a:r>
            <a:r>
              <a:rPr lang="en-IN" dirty="0"/>
              <a:t>/ 𝑌 + 𝑒</a:t>
            </a:r>
            <a:r>
              <a:rPr lang="en-IN" baseline="-25000" dirty="0"/>
              <a:t>𝑋</a:t>
            </a:r>
            <a:r>
              <a:rPr lang="en-IN" dirty="0"/>
              <a:t> /𝑋| </a:t>
            </a:r>
          </a:p>
          <a:p>
            <a:pPr marL="0" indent="0">
              <a:buNone/>
            </a:pPr>
            <a:r>
              <a:rPr lang="en-IN" dirty="0"/>
              <a:t>|𝑒</a:t>
            </a:r>
            <a:r>
              <a:rPr lang="en-IN" baseline="-25000" dirty="0"/>
              <a:t>𝑍</a:t>
            </a:r>
            <a:r>
              <a:rPr lang="en-IN" dirty="0"/>
              <a:t> / 𝑍| ≤ |𝑒</a:t>
            </a:r>
            <a:r>
              <a:rPr lang="en-IN" baseline="-25000" dirty="0"/>
              <a:t>𝑌</a:t>
            </a:r>
            <a:r>
              <a:rPr lang="en-IN" dirty="0"/>
              <a:t> / 𝑌| + |𝑒</a:t>
            </a:r>
            <a:r>
              <a:rPr lang="en-IN" baseline="-25000" dirty="0"/>
              <a:t>𝑋</a:t>
            </a:r>
            <a:r>
              <a:rPr lang="en-IN" dirty="0"/>
              <a:t> /𝑋| </a:t>
            </a:r>
            <a:br>
              <a:rPr lang="en-IN" dirty="0"/>
            </a:br>
            <a:br>
              <a:rPr lang="en-IN" dirty="0"/>
            </a:br>
            <a:r>
              <a:rPr lang="en-US" dirty="0"/>
              <a:t>The relative error of a product of two numbers is less than or equal to the sum of the relative errors of the factors.</a:t>
            </a:r>
            <a:endParaRPr lang="en-IN" baseline="-25000" dirty="0"/>
          </a:p>
        </p:txBody>
      </p:sp>
    </p:spTree>
    <p:extLst>
      <p:ext uri="{BB962C8B-B14F-4D97-AF65-F5344CB8AC3E}">
        <p14:creationId xmlns:p14="http://schemas.microsoft.com/office/powerpoint/2010/main" val="290644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6B36-1411-A91E-19A6-EF850992C858}"/>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A5E66E3A-79E8-F15F-A634-36AF3FD97E2F}"/>
              </a:ext>
            </a:extLst>
          </p:cNvPr>
          <p:cNvSpPr>
            <a:spLocks noGrp="1"/>
          </p:cNvSpPr>
          <p:nvPr>
            <p:ph idx="1"/>
          </p:nvPr>
        </p:nvSpPr>
        <p:spPr/>
        <p:txBody>
          <a:bodyPr/>
          <a:lstStyle/>
          <a:p>
            <a:pPr marL="0" indent="0">
              <a:buNone/>
            </a:pPr>
            <a:r>
              <a:rPr lang="en-US" u="sng" dirty="0"/>
              <a:t>(IV) Propagation of error in division operation</a:t>
            </a:r>
          </a:p>
          <a:p>
            <a:pPr marL="0" indent="0">
              <a:buNone/>
            </a:pPr>
            <a:r>
              <a:rPr lang="en-US" dirty="0"/>
              <a:t>Let X</a:t>
            </a:r>
            <a:r>
              <a:rPr lang="en-US" baseline="-25000" dirty="0"/>
              <a:t>A</a:t>
            </a:r>
            <a:r>
              <a:rPr lang="en-US" dirty="0"/>
              <a:t> and Y</a:t>
            </a:r>
            <a:r>
              <a:rPr lang="en-US" baseline="-25000" dirty="0"/>
              <a:t>A</a:t>
            </a:r>
            <a:r>
              <a:rPr lang="en-US" dirty="0"/>
              <a:t> be the approximate values of two numbers whose exact values are X and Y. Let </a:t>
            </a:r>
            <a:r>
              <a:rPr lang="en-US" dirty="0" err="1"/>
              <a:t>e</a:t>
            </a:r>
            <a:r>
              <a:rPr lang="en-US" baseline="-25000" dirty="0" err="1"/>
              <a:t>X</a:t>
            </a:r>
            <a:r>
              <a:rPr lang="en-US" dirty="0"/>
              <a:t> and </a:t>
            </a:r>
            <a:r>
              <a:rPr lang="en-US" dirty="0" err="1"/>
              <a:t>e</a:t>
            </a:r>
            <a:r>
              <a:rPr lang="en-US" baseline="-25000" dirty="0" err="1"/>
              <a:t>Y</a:t>
            </a:r>
            <a:r>
              <a:rPr lang="en-US" dirty="0"/>
              <a:t> be the errors in these numbers. </a:t>
            </a:r>
          </a:p>
          <a:p>
            <a:pPr marL="0" indent="0">
              <a:buNone/>
            </a:pPr>
            <a:r>
              <a:rPr lang="en-US" dirty="0"/>
              <a:t>Let Z denote the product of X and Y </a:t>
            </a:r>
            <a:br>
              <a:rPr lang="en-US" dirty="0"/>
            </a:br>
            <a:r>
              <a:rPr lang="en-IN" dirty="0"/>
              <a:t>That is,</a:t>
            </a:r>
            <a:r>
              <a:rPr lang="en-US" dirty="0"/>
              <a:t>		</a:t>
            </a:r>
            <a:r>
              <a:rPr lang="en-IN" dirty="0"/>
              <a:t>Z = 𝑋/Y</a:t>
            </a:r>
            <a:br>
              <a:rPr lang="en-IN" dirty="0"/>
            </a:br>
            <a:r>
              <a:rPr lang="en-US" dirty="0"/>
              <a:t>Then Z</a:t>
            </a:r>
            <a:r>
              <a:rPr lang="en-US" baseline="-25000" dirty="0"/>
              <a:t>A</a:t>
            </a:r>
            <a:r>
              <a:rPr lang="en-US" dirty="0"/>
              <a:t> the approximate value of Z is given by </a:t>
            </a:r>
          </a:p>
          <a:p>
            <a:pPr marL="0" indent="0">
              <a:buNone/>
            </a:pPr>
            <a:r>
              <a:rPr lang="en-IN" dirty="0"/>
              <a:t>			Z</a:t>
            </a:r>
            <a:r>
              <a:rPr lang="en-IN" baseline="-25000" dirty="0"/>
              <a:t>A</a:t>
            </a:r>
            <a:r>
              <a:rPr lang="en-IN" dirty="0"/>
              <a:t> = 𝑋</a:t>
            </a:r>
            <a:r>
              <a:rPr lang="en-IN" baseline="-25000" dirty="0"/>
              <a:t>𝐴</a:t>
            </a:r>
            <a:r>
              <a:rPr lang="en-IN" dirty="0"/>
              <a:t>/ 𝑌</a:t>
            </a:r>
            <a:r>
              <a:rPr lang="en-IN" baseline="-25000" dirty="0"/>
              <a:t>A</a:t>
            </a:r>
          </a:p>
          <a:p>
            <a:pPr marL="0" indent="0">
              <a:buNone/>
            </a:pPr>
            <a:r>
              <a:rPr lang="en-US" dirty="0"/>
              <a:t>The error in Z is</a:t>
            </a:r>
            <a:r>
              <a:rPr lang="en-IN" dirty="0"/>
              <a:t>: </a:t>
            </a:r>
            <a:r>
              <a:rPr lang="en-IN" dirty="0" err="1"/>
              <a:t>e</a:t>
            </a:r>
            <a:r>
              <a:rPr lang="en-IN" baseline="-25000" dirty="0" err="1"/>
              <a:t>Z</a:t>
            </a:r>
            <a:r>
              <a:rPr lang="en-IN" dirty="0"/>
              <a:t> = Z – Z</a:t>
            </a:r>
            <a:r>
              <a:rPr lang="en-IN" baseline="-25000" dirty="0"/>
              <a:t>A</a:t>
            </a:r>
          </a:p>
          <a:p>
            <a:pPr marL="0" indent="0">
              <a:buNone/>
            </a:pPr>
            <a:r>
              <a:rPr lang="en-IN" dirty="0"/>
              <a:t>Now Z</a:t>
            </a:r>
            <a:r>
              <a:rPr lang="en-IN" baseline="-25000" dirty="0"/>
              <a:t>A</a:t>
            </a:r>
            <a:r>
              <a:rPr lang="en-IN" dirty="0"/>
              <a:t> = 𝑋</a:t>
            </a:r>
            <a:r>
              <a:rPr lang="en-IN" baseline="-25000" dirty="0"/>
              <a:t>𝐴</a:t>
            </a:r>
            <a:r>
              <a:rPr lang="en-IN" dirty="0"/>
              <a:t> / 𝑌</a:t>
            </a:r>
            <a:r>
              <a:rPr lang="en-IN" baseline="-25000" dirty="0"/>
              <a:t>A</a:t>
            </a:r>
          </a:p>
        </p:txBody>
      </p:sp>
    </p:spTree>
    <p:extLst>
      <p:ext uri="{BB962C8B-B14F-4D97-AF65-F5344CB8AC3E}">
        <p14:creationId xmlns:p14="http://schemas.microsoft.com/office/powerpoint/2010/main" val="2772709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AF96-7F72-1A60-1E21-01BB8F9D67C2}"/>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341B77CE-46C8-BA0D-BA08-5C1F513FDBD8}"/>
              </a:ext>
            </a:extLst>
          </p:cNvPr>
          <p:cNvSpPr>
            <a:spLocks noGrp="1"/>
          </p:cNvSpPr>
          <p:nvPr>
            <p:ph idx="1"/>
          </p:nvPr>
        </p:nvSpPr>
        <p:spPr/>
        <p:txBody>
          <a:bodyPr/>
          <a:lstStyle/>
          <a:p>
            <a:pPr marL="0" indent="0">
              <a:buNone/>
            </a:pPr>
            <a:r>
              <a:rPr lang="es-ES" dirty="0"/>
              <a:t>Z - </a:t>
            </a:r>
            <a:r>
              <a:rPr lang="es-ES" dirty="0" err="1"/>
              <a:t>e</a:t>
            </a:r>
            <a:r>
              <a:rPr lang="es-ES" baseline="-25000" dirty="0" err="1"/>
              <a:t>Z</a:t>
            </a:r>
            <a:r>
              <a:rPr lang="es-ES" dirty="0"/>
              <a:t> = (X − </a:t>
            </a:r>
            <a:r>
              <a:rPr lang="es-ES" dirty="0" err="1"/>
              <a:t>e</a:t>
            </a:r>
            <a:r>
              <a:rPr lang="es-ES" baseline="-25000" dirty="0" err="1"/>
              <a:t>X</a:t>
            </a:r>
            <a:r>
              <a:rPr lang="es-ES" dirty="0"/>
              <a:t>) /(Y − </a:t>
            </a:r>
            <a:r>
              <a:rPr lang="es-ES" dirty="0" err="1"/>
              <a:t>e</a:t>
            </a:r>
            <a:r>
              <a:rPr lang="es-ES" baseline="-25000" dirty="0" err="1"/>
              <a:t>Y</a:t>
            </a:r>
            <a:r>
              <a:rPr lang="es-ES" dirty="0"/>
              <a:t>)</a:t>
            </a:r>
          </a:p>
          <a:p>
            <a:pPr marL="0" indent="0">
              <a:buNone/>
            </a:pPr>
            <a:r>
              <a:rPr lang="es-ES" dirty="0" err="1"/>
              <a:t>e</a:t>
            </a:r>
            <a:r>
              <a:rPr lang="es-ES" baseline="-25000" dirty="0" err="1"/>
              <a:t>Z</a:t>
            </a:r>
            <a:r>
              <a:rPr lang="es-ES" dirty="0"/>
              <a:t> = Z + (X − </a:t>
            </a:r>
            <a:r>
              <a:rPr lang="es-ES" dirty="0" err="1"/>
              <a:t>e</a:t>
            </a:r>
            <a:r>
              <a:rPr lang="es-ES" baseline="-25000" dirty="0" err="1"/>
              <a:t>X</a:t>
            </a:r>
            <a:r>
              <a:rPr lang="es-ES" dirty="0"/>
              <a:t>) / (Y − </a:t>
            </a:r>
            <a:r>
              <a:rPr lang="es-ES" dirty="0" err="1"/>
              <a:t>e</a:t>
            </a:r>
            <a:r>
              <a:rPr lang="es-ES" baseline="-25000" dirty="0" err="1"/>
              <a:t>Y</a:t>
            </a:r>
            <a:r>
              <a:rPr lang="es-ES" dirty="0"/>
              <a:t>)</a:t>
            </a:r>
          </a:p>
          <a:p>
            <a:pPr marL="0" indent="0">
              <a:buNone/>
            </a:pPr>
            <a:r>
              <a:rPr lang="en-IN" dirty="0" err="1"/>
              <a:t>e</a:t>
            </a:r>
            <a:r>
              <a:rPr lang="en-IN" baseline="-25000" dirty="0" err="1"/>
              <a:t>Z</a:t>
            </a:r>
            <a:r>
              <a:rPr lang="en-IN" baseline="-25000" dirty="0"/>
              <a:t> </a:t>
            </a:r>
            <a:r>
              <a:rPr lang="en-IN" dirty="0"/>
              <a:t>= (𝑋 / 𝑌) + (𝑋(1 − </a:t>
            </a:r>
            <a:r>
              <a:rPr lang="en-IN" dirty="0" err="1"/>
              <a:t>e</a:t>
            </a:r>
            <a:r>
              <a:rPr lang="en-IN" baseline="-25000" dirty="0" err="1"/>
              <a:t>X</a:t>
            </a:r>
            <a:r>
              <a:rPr lang="en-IN" dirty="0"/>
              <a:t> /𝑋 )/ Y(1 − </a:t>
            </a:r>
            <a:r>
              <a:rPr lang="en-IN" dirty="0" err="1"/>
              <a:t>e</a:t>
            </a:r>
            <a:r>
              <a:rPr lang="en-IN" baseline="-25000" dirty="0" err="1"/>
              <a:t>Y</a:t>
            </a:r>
            <a:r>
              <a:rPr lang="en-IN" dirty="0"/>
              <a:t> /𝑌 ))</a:t>
            </a:r>
          </a:p>
          <a:p>
            <a:pPr marL="0" indent="0">
              <a:buNone/>
            </a:pPr>
            <a:r>
              <a:rPr lang="en-IN" dirty="0"/>
              <a:t>By binomial expansion</a:t>
            </a:r>
          </a:p>
          <a:p>
            <a:pPr marL="0" indent="0">
              <a:buNone/>
            </a:pPr>
            <a:r>
              <a:rPr lang="en-IN" dirty="0"/>
              <a:t>(1 − </a:t>
            </a:r>
            <a:r>
              <a:rPr lang="en-IN" dirty="0" err="1"/>
              <a:t>e</a:t>
            </a:r>
            <a:r>
              <a:rPr lang="en-IN" baseline="-25000" dirty="0" err="1"/>
              <a:t>Y</a:t>
            </a:r>
            <a:r>
              <a:rPr lang="en-IN" dirty="0"/>
              <a:t> /𝑌 ) </a:t>
            </a:r>
            <a:r>
              <a:rPr lang="en-IN" baseline="30000" dirty="0"/>
              <a:t>−1 </a:t>
            </a:r>
            <a:r>
              <a:rPr lang="en-IN" dirty="0"/>
              <a:t>= (1 + </a:t>
            </a:r>
            <a:r>
              <a:rPr lang="en-IN" dirty="0" err="1"/>
              <a:t>e</a:t>
            </a:r>
            <a:r>
              <a:rPr lang="en-IN" baseline="-25000" dirty="0" err="1"/>
              <a:t>Y</a:t>
            </a:r>
            <a:r>
              <a:rPr lang="en-IN" dirty="0"/>
              <a:t> /𝑌 )</a:t>
            </a:r>
          </a:p>
          <a:p>
            <a:pPr marL="0" indent="0">
              <a:buNone/>
            </a:pPr>
            <a:r>
              <a:rPr lang="en-IN" dirty="0" err="1"/>
              <a:t>e</a:t>
            </a:r>
            <a:r>
              <a:rPr lang="en-IN" baseline="-25000" dirty="0" err="1"/>
              <a:t>Z</a:t>
            </a:r>
            <a:r>
              <a:rPr lang="en-IN" dirty="0"/>
              <a:t> ≈ 𝑒</a:t>
            </a:r>
            <a:r>
              <a:rPr lang="en-IN" baseline="-25000" dirty="0"/>
              <a:t>𝑋</a:t>
            </a:r>
            <a:r>
              <a:rPr lang="en-IN" dirty="0"/>
              <a:t> / 𝑌 − 𝑋𝑒</a:t>
            </a:r>
            <a:r>
              <a:rPr lang="en-IN" baseline="-25000" dirty="0"/>
              <a:t>𝑌</a:t>
            </a:r>
            <a:r>
              <a:rPr lang="en-IN" dirty="0"/>
              <a:t> /𝑌 </a:t>
            </a:r>
            <a:r>
              <a:rPr lang="en-IN" baseline="30000" dirty="0"/>
              <a:t>2</a:t>
            </a:r>
            <a:r>
              <a:rPr lang="en-IN" dirty="0"/>
              <a:t> + 𝑒</a:t>
            </a:r>
            <a:r>
              <a:rPr lang="en-IN" baseline="-25000" dirty="0"/>
              <a:t>𝑋</a:t>
            </a:r>
            <a:r>
              <a:rPr lang="en-IN" dirty="0"/>
              <a:t> 𝑒</a:t>
            </a:r>
            <a:r>
              <a:rPr lang="en-IN" baseline="-25000" dirty="0"/>
              <a:t>𝑌</a:t>
            </a:r>
            <a:r>
              <a:rPr lang="en-IN" dirty="0"/>
              <a:t> /𝑌 </a:t>
            </a:r>
            <a:r>
              <a:rPr lang="en-IN" baseline="30000" dirty="0"/>
              <a:t>2</a:t>
            </a:r>
          </a:p>
          <a:p>
            <a:pPr marL="0" indent="0">
              <a:buNone/>
            </a:pPr>
            <a:r>
              <a:rPr lang="en-US" dirty="0"/>
              <a:t>Now neglecting the product </a:t>
            </a:r>
            <a:r>
              <a:rPr lang="en-IN" dirty="0"/>
              <a:t>𝑒</a:t>
            </a:r>
            <a:r>
              <a:rPr lang="en-IN" baseline="-25000" dirty="0"/>
              <a:t>𝑋</a:t>
            </a:r>
            <a:r>
              <a:rPr lang="en-IN" dirty="0"/>
              <a:t> 𝑒</a:t>
            </a:r>
            <a:r>
              <a:rPr lang="en-IN" baseline="-25000" dirty="0"/>
              <a:t>𝑌</a:t>
            </a:r>
            <a:r>
              <a:rPr lang="en-IN" dirty="0"/>
              <a:t> /𝑌 </a:t>
            </a:r>
            <a:r>
              <a:rPr lang="en-IN" baseline="30000" dirty="0"/>
              <a:t>2</a:t>
            </a:r>
            <a:r>
              <a:rPr lang="en-US" dirty="0"/>
              <a:t>which is very small being the products of errors </a:t>
            </a:r>
            <a:br>
              <a:rPr lang="en-US" dirty="0"/>
            </a:br>
            <a:r>
              <a:rPr lang="en-IN" dirty="0" err="1"/>
              <a:t>e</a:t>
            </a:r>
            <a:r>
              <a:rPr lang="en-IN" baseline="-25000" dirty="0" err="1"/>
              <a:t>Z</a:t>
            </a:r>
            <a:r>
              <a:rPr lang="en-IN" dirty="0"/>
              <a:t> ≈ 𝑒</a:t>
            </a:r>
            <a:r>
              <a:rPr lang="en-IN" baseline="-25000" dirty="0"/>
              <a:t>𝑋</a:t>
            </a:r>
            <a:r>
              <a:rPr lang="en-IN" dirty="0"/>
              <a:t> / 𝑌 − 𝑋𝑒</a:t>
            </a:r>
            <a:r>
              <a:rPr lang="en-IN" baseline="-25000" dirty="0"/>
              <a:t>𝑌</a:t>
            </a:r>
            <a:r>
              <a:rPr lang="en-IN" dirty="0"/>
              <a:t> /𝑌 </a:t>
            </a:r>
            <a:r>
              <a:rPr lang="en-IN" baseline="30000" dirty="0"/>
              <a:t>2</a:t>
            </a:r>
          </a:p>
        </p:txBody>
      </p:sp>
    </p:spTree>
    <p:extLst>
      <p:ext uri="{BB962C8B-B14F-4D97-AF65-F5344CB8AC3E}">
        <p14:creationId xmlns:p14="http://schemas.microsoft.com/office/powerpoint/2010/main" val="114919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EEC2-DF1A-2017-C006-8A0C5495D848}"/>
              </a:ext>
            </a:extLst>
          </p:cNvPr>
          <p:cNvSpPr>
            <a:spLocks noGrp="1"/>
          </p:cNvSpPr>
          <p:nvPr>
            <p:ph type="title"/>
          </p:nvPr>
        </p:nvSpPr>
        <p:spPr/>
        <p:txBody>
          <a:bodyPr/>
          <a:lstStyle/>
          <a:p>
            <a:r>
              <a:rPr lang="en-IN" b="1" dirty="0"/>
              <a:t>ERROR PROPAGATION</a:t>
            </a:r>
            <a:endParaRPr lang="en-IN" dirty="0"/>
          </a:p>
        </p:txBody>
      </p:sp>
      <p:sp>
        <p:nvSpPr>
          <p:cNvPr id="3" name="Content Placeholder 2">
            <a:extLst>
              <a:ext uri="{FF2B5EF4-FFF2-40B4-BE49-F238E27FC236}">
                <a16:creationId xmlns:a16="http://schemas.microsoft.com/office/drawing/2014/main" id="{339FAF21-F2EB-2838-6C0D-E92A386056B0}"/>
              </a:ext>
            </a:extLst>
          </p:cNvPr>
          <p:cNvSpPr>
            <a:spLocks noGrp="1"/>
          </p:cNvSpPr>
          <p:nvPr>
            <p:ph idx="1"/>
          </p:nvPr>
        </p:nvSpPr>
        <p:spPr/>
        <p:txBody>
          <a:bodyPr/>
          <a:lstStyle/>
          <a:p>
            <a:pPr marL="0" indent="0">
              <a:buNone/>
            </a:pPr>
            <a:r>
              <a:rPr lang="en-US" dirty="0"/>
              <a:t>Dividing both side by Z( = 𝑋 / 𝑌 )</a:t>
            </a:r>
          </a:p>
          <a:p>
            <a:pPr marL="0" indent="0">
              <a:buNone/>
            </a:pPr>
            <a:r>
              <a:rPr lang="en-IN" dirty="0"/>
              <a:t>𝑒</a:t>
            </a:r>
            <a:r>
              <a:rPr lang="en-IN" baseline="-25000" dirty="0"/>
              <a:t>𝑍</a:t>
            </a:r>
            <a:r>
              <a:rPr lang="en-IN" dirty="0"/>
              <a:t> /𝑍 ≈ 𝑒</a:t>
            </a:r>
            <a:r>
              <a:rPr lang="en-IN" baseline="-25000" dirty="0"/>
              <a:t>𝑋</a:t>
            </a:r>
            <a:r>
              <a:rPr lang="en-IN" dirty="0"/>
              <a:t> /𝑋 − 𝑒</a:t>
            </a:r>
            <a:r>
              <a:rPr lang="en-IN" baseline="-25000" dirty="0"/>
              <a:t>𝑌</a:t>
            </a:r>
            <a:r>
              <a:rPr lang="en-IN" dirty="0"/>
              <a:t> / Y</a:t>
            </a:r>
          </a:p>
          <a:p>
            <a:pPr marL="0" indent="0">
              <a:buNone/>
            </a:pPr>
            <a:r>
              <a:rPr lang="en-IN" dirty="0"/>
              <a:t>Further </a:t>
            </a:r>
          </a:p>
          <a:p>
            <a:pPr marL="0" indent="0">
              <a:buNone/>
            </a:pPr>
            <a:r>
              <a:rPr lang="en-IN" dirty="0"/>
              <a:t>|𝑒</a:t>
            </a:r>
            <a:r>
              <a:rPr lang="en-IN" baseline="-25000" dirty="0"/>
              <a:t>𝑍</a:t>
            </a:r>
            <a:r>
              <a:rPr lang="en-IN" dirty="0"/>
              <a:t> /𝑍| ≈ |𝑒</a:t>
            </a:r>
            <a:r>
              <a:rPr lang="en-IN" baseline="-25000" dirty="0"/>
              <a:t>𝑋</a:t>
            </a:r>
            <a:r>
              <a:rPr lang="en-IN" dirty="0"/>
              <a:t> /𝑋 − 𝑒</a:t>
            </a:r>
            <a:r>
              <a:rPr lang="en-IN" baseline="-25000" dirty="0"/>
              <a:t>𝑌</a:t>
            </a:r>
            <a:r>
              <a:rPr lang="en-IN" dirty="0"/>
              <a:t> /Y|</a:t>
            </a:r>
          </a:p>
          <a:p>
            <a:pPr marL="0" indent="0">
              <a:buNone/>
            </a:pPr>
            <a:r>
              <a:rPr lang="en-IN" dirty="0"/>
              <a:t>|𝑒</a:t>
            </a:r>
            <a:r>
              <a:rPr lang="en-IN" baseline="-25000" dirty="0"/>
              <a:t>𝑍</a:t>
            </a:r>
            <a:r>
              <a:rPr lang="en-IN" dirty="0"/>
              <a:t> /𝑍| ≤ |𝑒</a:t>
            </a:r>
            <a:r>
              <a:rPr lang="en-IN" baseline="-25000" dirty="0"/>
              <a:t>𝑌</a:t>
            </a:r>
            <a:r>
              <a:rPr lang="en-IN" dirty="0"/>
              <a:t> /𝑌| + |𝑒</a:t>
            </a:r>
            <a:r>
              <a:rPr lang="en-IN" baseline="-25000" dirty="0"/>
              <a:t>𝑋</a:t>
            </a:r>
            <a:r>
              <a:rPr lang="en-IN" dirty="0"/>
              <a:t> /X|</a:t>
            </a:r>
          </a:p>
          <a:p>
            <a:pPr marL="0" indent="0">
              <a:buNone/>
            </a:pPr>
            <a:endParaRPr lang="en-IN" dirty="0"/>
          </a:p>
          <a:p>
            <a:pPr marL="0" indent="0">
              <a:buNone/>
            </a:pPr>
            <a:r>
              <a:rPr lang="en-US" dirty="0"/>
              <a:t>The relative error of a product of two numbers is less than or equal to the sum of their relative errors.</a:t>
            </a:r>
          </a:p>
        </p:txBody>
      </p:sp>
    </p:spTree>
    <p:extLst>
      <p:ext uri="{BB962C8B-B14F-4D97-AF65-F5344CB8AC3E}">
        <p14:creationId xmlns:p14="http://schemas.microsoft.com/office/powerpoint/2010/main" val="2615623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1BCCC-662E-2E1C-C543-3244855ED49E}"/>
              </a:ext>
            </a:extLst>
          </p:cNvPr>
          <p:cNvSpPr>
            <a:spLocks noGrp="1"/>
          </p:cNvSpPr>
          <p:nvPr>
            <p:ph idx="1"/>
          </p:nvPr>
        </p:nvSpPr>
        <p:spPr>
          <a:xfrm>
            <a:off x="551330" y="857436"/>
            <a:ext cx="10515600" cy="4351338"/>
          </a:xfrm>
        </p:spPr>
        <p:txBody>
          <a:bodyPr/>
          <a:lstStyle/>
          <a:p>
            <a:pPr marL="0" indent="0" algn="ctr">
              <a:buNone/>
            </a:pPr>
            <a:r>
              <a:rPr lang="en-US" dirty="0"/>
              <a:t>Submitted By: Kartik Kumar Sahu 4007/23 BCA - II </a:t>
            </a:r>
            <a:br>
              <a:rPr lang="en-US" dirty="0"/>
            </a:br>
            <a:br>
              <a:rPr lang="en-US" dirty="0"/>
            </a:br>
            <a:r>
              <a:rPr lang="en-US" dirty="0"/>
              <a:t>Submitted To: Ms. Nisha Gupta</a:t>
            </a:r>
          </a:p>
          <a:p>
            <a:pPr marL="0" indent="0" algn="ctr">
              <a:buNone/>
            </a:pPr>
            <a:endParaRPr lang="en-US" dirty="0"/>
          </a:p>
          <a:p>
            <a:pPr marL="0" indent="0" algn="ctr">
              <a:buNone/>
            </a:pPr>
            <a:endParaRPr lang="en-US" dirty="0"/>
          </a:p>
          <a:p>
            <a:pPr marL="0" indent="0">
              <a:buNone/>
            </a:pPr>
            <a:endParaRPr lang="en-US" dirty="0"/>
          </a:p>
          <a:p>
            <a:pPr marL="0" indent="0">
              <a:buNone/>
            </a:pPr>
            <a:endParaRPr lang="en-IN" dirty="0"/>
          </a:p>
        </p:txBody>
      </p:sp>
      <p:pic>
        <p:nvPicPr>
          <p:cNvPr id="3076" name="Picture 4" descr="Thank You Vector Art, Icons, and Graphics for Free Download">
            <a:extLst>
              <a:ext uri="{FF2B5EF4-FFF2-40B4-BE49-F238E27FC236}">
                <a16:creationId xmlns:a16="http://schemas.microsoft.com/office/drawing/2014/main" id="{8F28A8A7-0E35-B545-BE72-855817569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047" y="2483223"/>
            <a:ext cx="3325906" cy="332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4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6EEF-4804-7332-8008-C91EEC3092AF}"/>
              </a:ext>
            </a:extLst>
          </p:cNvPr>
          <p:cNvSpPr>
            <a:spLocks noGrp="1"/>
          </p:cNvSpPr>
          <p:nvPr>
            <p:ph type="title"/>
          </p:nvPr>
        </p:nvSpPr>
        <p:spPr/>
        <p:txBody>
          <a:bodyPr/>
          <a:lstStyle/>
          <a:p>
            <a:r>
              <a:rPr lang="en-US" b="1" dirty="0"/>
              <a:t>The Concept of Significant Digits</a:t>
            </a:r>
            <a:endParaRPr lang="en-IN" b="1" dirty="0"/>
          </a:p>
        </p:txBody>
      </p:sp>
      <p:sp>
        <p:nvSpPr>
          <p:cNvPr id="3" name="Content Placeholder 2">
            <a:extLst>
              <a:ext uri="{FF2B5EF4-FFF2-40B4-BE49-F238E27FC236}">
                <a16:creationId xmlns:a16="http://schemas.microsoft.com/office/drawing/2014/main" id="{DC3325C4-D0A6-1D81-665E-3CA58F595927}"/>
              </a:ext>
            </a:extLst>
          </p:cNvPr>
          <p:cNvSpPr>
            <a:spLocks noGrp="1"/>
          </p:cNvSpPr>
          <p:nvPr>
            <p:ph idx="1"/>
          </p:nvPr>
        </p:nvSpPr>
        <p:spPr>
          <a:xfrm>
            <a:off x="838200" y="1541929"/>
            <a:ext cx="10515600" cy="4769224"/>
          </a:xfrm>
        </p:spPr>
        <p:txBody>
          <a:bodyPr>
            <a:normAutofit fontScale="92500" lnSpcReduction="10000"/>
          </a:bodyPr>
          <a:lstStyle/>
          <a:p>
            <a:r>
              <a:rPr lang="en-US" dirty="0"/>
              <a:t>The concept of significant digits (or significant figures) in a number refers to the digits that carry meaning and contribute to the precision of that number.</a:t>
            </a:r>
          </a:p>
          <a:p>
            <a:r>
              <a:rPr lang="en-US" b="1" dirty="0"/>
              <a:t>Key Rules for Identifying Significant Digits:</a:t>
            </a:r>
          </a:p>
          <a:p>
            <a:pPr lvl="1">
              <a:buFont typeface="+mj-lt"/>
              <a:buAutoNum type="arabicPeriod"/>
            </a:pPr>
            <a:r>
              <a:rPr lang="en-US" b="1" dirty="0"/>
              <a:t>Non-zero digits</a:t>
            </a:r>
            <a:r>
              <a:rPr lang="en-US" dirty="0"/>
              <a:t> are always significant.</a:t>
            </a:r>
            <a:br>
              <a:rPr lang="en-US" dirty="0"/>
            </a:br>
            <a:r>
              <a:rPr lang="en-US" dirty="0"/>
              <a:t>Example: In 123.45, all five digits are significant.</a:t>
            </a:r>
          </a:p>
          <a:p>
            <a:pPr lvl="1">
              <a:buFont typeface="+mj-lt"/>
              <a:buAutoNum type="arabicPeriod"/>
            </a:pPr>
            <a:r>
              <a:rPr lang="en-US" b="1" dirty="0"/>
              <a:t>Zeros between non-zero digits</a:t>
            </a:r>
            <a:r>
              <a:rPr lang="en-US" dirty="0"/>
              <a:t> are significant.</a:t>
            </a:r>
            <a:br>
              <a:rPr lang="en-US" dirty="0"/>
            </a:br>
            <a:r>
              <a:rPr lang="en-US" dirty="0"/>
              <a:t>Example: In 105, all three digits are significant.</a:t>
            </a:r>
          </a:p>
          <a:p>
            <a:pPr lvl="1">
              <a:buFont typeface="+mj-lt"/>
              <a:buAutoNum type="arabicPeriod"/>
            </a:pPr>
            <a:r>
              <a:rPr lang="en-US" b="1" dirty="0"/>
              <a:t>Leading zeros</a:t>
            </a:r>
            <a:r>
              <a:rPr lang="en-US" dirty="0"/>
              <a:t> (zeros before the first non-zero digit) are not significant.</a:t>
            </a:r>
            <a:br>
              <a:rPr lang="en-US" dirty="0"/>
            </a:br>
            <a:r>
              <a:rPr lang="en-US" dirty="0"/>
              <a:t>Example: In 0.0025, only the 2 and 5 are significant.</a:t>
            </a:r>
          </a:p>
          <a:p>
            <a:pPr lvl="1">
              <a:buFont typeface="+mj-lt"/>
              <a:buAutoNum type="arabicPeriod"/>
            </a:pPr>
            <a:r>
              <a:rPr lang="en-US" b="1" dirty="0"/>
              <a:t>Trailing zeros in a decimal number</a:t>
            </a:r>
            <a:r>
              <a:rPr lang="en-US" dirty="0"/>
              <a:t> are significant.</a:t>
            </a:r>
            <a:br>
              <a:rPr lang="en-US" dirty="0"/>
            </a:br>
            <a:r>
              <a:rPr lang="en-US" dirty="0"/>
              <a:t>Example: In 50.00, all four digits are significant.</a:t>
            </a:r>
          </a:p>
          <a:p>
            <a:pPr lvl="1">
              <a:buFont typeface="+mj-lt"/>
              <a:buAutoNum type="arabicPeriod"/>
            </a:pPr>
            <a:r>
              <a:rPr lang="en-US" b="1" dirty="0"/>
              <a:t>Trailing zeros in a whole number without a decimal point</a:t>
            </a:r>
            <a:r>
              <a:rPr lang="en-US" dirty="0"/>
              <a:t> may or may not be significant, depending on context or notation.</a:t>
            </a:r>
            <a:br>
              <a:rPr lang="en-US" dirty="0"/>
            </a:br>
            <a:r>
              <a:rPr lang="en-US" dirty="0"/>
              <a:t>Example: In 1500, the number of significant digits can be ambiguous unless clarified.</a:t>
            </a:r>
          </a:p>
          <a:p>
            <a:endParaRPr lang="en-IN" dirty="0"/>
          </a:p>
        </p:txBody>
      </p:sp>
    </p:spTree>
    <p:extLst>
      <p:ext uri="{BB962C8B-B14F-4D97-AF65-F5344CB8AC3E}">
        <p14:creationId xmlns:p14="http://schemas.microsoft.com/office/powerpoint/2010/main" val="3940621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gnificant Figures — Rules &amp; Importance - Expii">
            <a:extLst>
              <a:ext uri="{FF2B5EF4-FFF2-40B4-BE49-F238E27FC236}">
                <a16:creationId xmlns:a16="http://schemas.microsoft.com/office/drawing/2014/main" id="{DEDA4663-6D87-A700-75A6-2C7C175D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88" y="244848"/>
            <a:ext cx="5334000" cy="280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Stoichiometry Tutorial Significant Figures | by significantfigures | Medium">
            <a:extLst>
              <a:ext uri="{FF2B5EF4-FFF2-40B4-BE49-F238E27FC236}">
                <a16:creationId xmlns:a16="http://schemas.microsoft.com/office/drawing/2014/main" id="{B7B94F60-1096-C715-F69C-CDD55A2DE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953" y="2826122"/>
            <a:ext cx="4675094" cy="3506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52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115E9-ED89-E281-F6EB-A397E9437CD1}"/>
              </a:ext>
            </a:extLst>
          </p:cNvPr>
          <p:cNvSpPr>
            <a:spLocks noGrp="1"/>
          </p:cNvSpPr>
          <p:nvPr>
            <p:ph type="title"/>
          </p:nvPr>
        </p:nvSpPr>
        <p:spPr/>
        <p:txBody>
          <a:bodyPr/>
          <a:lstStyle/>
          <a:p>
            <a:r>
              <a:rPr lang="en-IN" b="1" dirty="0"/>
              <a:t>Representation of Numbers In Computer Memory.</a:t>
            </a:r>
          </a:p>
        </p:txBody>
      </p:sp>
      <p:pic>
        <p:nvPicPr>
          <p:cNvPr id="5" name="Content Placeholder 4">
            <a:extLst>
              <a:ext uri="{FF2B5EF4-FFF2-40B4-BE49-F238E27FC236}">
                <a16:creationId xmlns:a16="http://schemas.microsoft.com/office/drawing/2014/main" id="{3A64C373-CBF6-49B7-840E-D891EBA583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745" y="1825625"/>
            <a:ext cx="6424509" cy="4351338"/>
          </a:xfrm>
        </p:spPr>
      </p:pic>
    </p:spTree>
    <p:extLst>
      <p:ext uri="{BB962C8B-B14F-4D97-AF65-F5344CB8AC3E}">
        <p14:creationId xmlns:p14="http://schemas.microsoft.com/office/powerpoint/2010/main" val="2012936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FE4D-E8E3-93A9-84A5-654F08C5EA6F}"/>
              </a:ext>
            </a:extLst>
          </p:cNvPr>
          <p:cNvSpPr>
            <a:spLocks noGrp="1"/>
          </p:cNvSpPr>
          <p:nvPr>
            <p:ph type="title"/>
          </p:nvPr>
        </p:nvSpPr>
        <p:spPr/>
        <p:txBody>
          <a:bodyPr/>
          <a:lstStyle/>
          <a:p>
            <a:r>
              <a:rPr lang="en-IN" b="1" dirty="0"/>
              <a:t>Storage of Integer Numbers</a:t>
            </a:r>
          </a:p>
        </p:txBody>
      </p:sp>
      <p:sp>
        <p:nvSpPr>
          <p:cNvPr id="3" name="Content Placeholder 2">
            <a:extLst>
              <a:ext uri="{FF2B5EF4-FFF2-40B4-BE49-F238E27FC236}">
                <a16:creationId xmlns:a16="http://schemas.microsoft.com/office/drawing/2014/main" id="{35A0D0ED-3437-34E0-78C3-DEE450A54998}"/>
              </a:ext>
            </a:extLst>
          </p:cNvPr>
          <p:cNvSpPr>
            <a:spLocks noGrp="1"/>
          </p:cNvSpPr>
          <p:nvPr>
            <p:ph idx="1"/>
          </p:nvPr>
        </p:nvSpPr>
        <p:spPr/>
        <p:txBody>
          <a:bodyPr>
            <a:normAutofit lnSpcReduction="10000"/>
          </a:bodyPr>
          <a:lstStyle/>
          <a:p>
            <a:pPr marL="514350" indent="-514350">
              <a:buFont typeface="+mj-lt"/>
              <a:buAutoNum type="arabicPeriod"/>
            </a:pPr>
            <a:r>
              <a:rPr lang="en-US" b="1" dirty="0"/>
              <a:t>Signed Representation: </a:t>
            </a:r>
            <a:r>
              <a:rPr lang="en-US" dirty="0"/>
              <a:t>In signed representation, the most significant bit (MSB) of the binary number is used to indicate the sign of the number: </a:t>
            </a:r>
            <a:r>
              <a:rPr lang="en-US" b="1" dirty="0"/>
              <a:t>0</a:t>
            </a:r>
            <a:r>
              <a:rPr lang="en-US" dirty="0"/>
              <a:t> for positive numbers </a:t>
            </a:r>
            <a:r>
              <a:rPr lang="en-US" b="1" dirty="0"/>
              <a:t>1</a:t>
            </a:r>
            <a:r>
              <a:rPr lang="en-US" dirty="0"/>
              <a:t> for negative numbers.</a:t>
            </a:r>
            <a:br>
              <a:rPr lang="en-US" dirty="0"/>
            </a:br>
            <a:r>
              <a:rPr lang="en-US" dirty="0"/>
              <a:t>Example: ‘5’ in an 8-byte system: ‘00000101’</a:t>
            </a:r>
            <a:br>
              <a:rPr lang="en-US" dirty="0"/>
            </a:br>
            <a:r>
              <a:rPr lang="en-US" dirty="0"/>
              <a:t>‘-5’ in an 8-byte system: ‘11111010’</a:t>
            </a:r>
            <a:br>
              <a:rPr lang="en-US" dirty="0"/>
            </a:br>
            <a:endParaRPr lang="en-US" dirty="0"/>
          </a:p>
          <a:p>
            <a:pPr marL="514350" indent="-514350">
              <a:buFont typeface="+mj-lt"/>
              <a:buAutoNum type="arabicPeriod"/>
            </a:pPr>
            <a:r>
              <a:rPr lang="en-US" b="1" dirty="0"/>
              <a:t>1's Complement Representation: </a:t>
            </a:r>
            <a:r>
              <a:rPr lang="en-US" dirty="0"/>
              <a:t>In 1's complement representation, positive numbers are represented in the same way as in unsigned binary. To represent a negative number, you invert (complement) all the bits of its positive counterpart. Example: ‘5’ in an 8-byte system: ‘00000101’</a:t>
            </a:r>
            <a:br>
              <a:rPr lang="en-US" dirty="0"/>
            </a:br>
            <a:r>
              <a:rPr lang="en-US" dirty="0"/>
              <a:t>‘-5’ in an 8-byte system: ‘11111010’</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IN" dirty="0"/>
          </a:p>
        </p:txBody>
      </p:sp>
    </p:spTree>
    <p:extLst>
      <p:ext uri="{BB962C8B-B14F-4D97-AF65-F5344CB8AC3E}">
        <p14:creationId xmlns:p14="http://schemas.microsoft.com/office/powerpoint/2010/main" val="48011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DC3-C1F5-709E-4AFF-C77919478093}"/>
              </a:ext>
            </a:extLst>
          </p:cNvPr>
          <p:cNvSpPr>
            <a:spLocks noGrp="1"/>
          </p:cNvSpPr>
          <p:nvPr>
            <p:ph type="title"/>
          </p:nvPr>
        </p:nvSpPr>
        <p:spPr/>
        <p:txBody>
          <a:bodyPr/>
          <a:lstStyle/>
          <a:p>
            <a:r>
              <a:rPr lang="en-IN" b="1" dirty="0"/>
              <a:t>Storage of Integer Numbers</a:t>
            </a:r>
            <a:endParaRPr lang="en-IN" dirty="0"/>
          </a:p>
        </p:txBody>
      </p:sp>
      <p:sp>
        <p:nvSpPr>
          <p:cNvPr id="3" name="Content Placeholder 2">
            <a:extLst>
              <a:ext uri="{FF2B5EF4-FFF2-40B4-BE49-F238E27FC236}">
                <a16:creationId xmlns:a16="http://schemas.microsoft.com/office/drawing/2014/main" id="{43C4E966-9A56-FD06-05FC-0B9E58AA4E69}"/>
              </a:ext>
            </a:extLst>
          </p:cNvPr>
          <p:cNvSpPr>
            <a:spLocks noGrp="1"/>
          </p:cNvSpPr>
          <p:nvPr>
            <p:ph idx="1"/>
          </p:nvPr>
        </p:nvSpPr>
        <p:spPr/>
        <p:txBody>
          <a:bodyPr/>
          <a:lstStyle/>
          <a:p>
            <a:pPr marL="0" indent="0">
              <a:buNone/>
            </a:pPr>
            <a:r>
              <a:rPr lang="en-US" b="1" dirty="0"/>
              <a:t>3. 2's Complement Representation: </a:t>
            </a:r>
            <a:r>
              <a:rPr lang="en-US" dirty="0"/>
              <a:t>2's complement is the most widely used method for representing signed integers in computer systems. In this method, positive numbers are represented in the same way as in unsigned binary. To obtain the 2's complement of a negative number, you take the 1's complement of the number and then add 1 to the least significant bit (LSB).</a:t>
            </a:r>
            <a:br>
              <a:rPr lang="en-US" dirty="0"/>
            </a:br>
            <a:br>
              <a:rPr lang="en-US" dirty="0"/>
            </a:br>
            <a:r>
              <a:rPr lang="en-US" dirty="0"/>
              <a:t>Example: </a:t>
            </a:r>
            <a:br>
              <a:rPr lang="en-US" dirty="0"/>
            </a:br>
            <a:r>
              <a:rPr lang="en-US" dirty="0"/>
              <a:t>‘+5’ in an 8-byte system: ‘00000101’</a:t>
            </a:r>
            <a:br>
              <a:rPr lang="en-US" dirty="0"/>
            </a:br>
            <a:r>
              <a:rPr lang="en-US" dirty="0"/>
              <a:t>‘-5’ in an 8-byte system: ‘11111011’</a:t>
            </a:r>
          </a:p>
          <a:p>
            <a:pPr marL="0" indent="0">
              <a:buNone/>
            </a:pPr>
            <a:endParaRPr lang="en-US" dirty="0"/>
          </a:p>
          <a:p>
            <a:endParaRPr lang="en-IN" dirty="0"/>
          </a:p>
        </p:txBody>
      </p:sp>
    </p:spTree>
    <p:extLst>
      <p:ext uri="{BB962C8B-B14F-4D97-AF65-F5344CB8AC3E}">
        <p14:creationId xmlns:p14="http://schemas.microsoft.com/office/powerpoint/2010/main" val="172307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C003-D6C2-7610-5005-C10CC2E3EB1D}"/>
              </a:ext>
            </a:extLst>
          </p:cNvPr>
          <p:cNvSpPr>
            <a:spLocks noGrp="1"/>
          </p:cNvSpPr>
          <p:nvPr>
            <p:ph type="title"/>
          </p:nvPr>
        </p:nvSpPr>
        <p:spPr/>
        <p:txBody>
          <a:bodyPr/>
          <a:lstStyle/>
          <a:p>
            <a:r>
              <a:rPr lang="en-IN" b="1" dirty="0"/>
              <a:t>Storage of Floating Point Numbers</a:t>
            </a:r>
            <a:endParaRPr lang="en-IN" dirty="0"/>
          </a:p>
        </p:txBody>
      </p:sp>
      <p:sp>
        <p:nvSpPr>
          <p:cNvPr id="3" name="Content Placeholder 2">
            <a:extLst>
              <a:ext uri="{FF2B5EF4-FFF2-40B4-BE49-F238E27FC236}">
                <a16:creationId xmlns:a16="http://schemas.microsoft.com/office/drawing/2014/main" id="{F8E4B4D6-5A9E-C31A-C683-289A41C42A33}"/>
              </a:ext>
            </a:extLst>
          </p:cNvPr>
          <p:cNvSpPr>
            <a:spLocks noGrp="1"/>
          </p:cNvSpPr>
          <p:nvPr>
            <p:ph idx="1"/>
          </p:nvPr>
        </p:nvSpPr>
        <p:spPr/>
        <p:txBody>
          <a:bodyPr/>
          <a:lstStyle/>
          <a:p>
            <a:r>
              <a:rPr lang="en-US" dirty="0"/>
              <a:t>The floating-point form is used to represent real numbers of greatly varying magnitude although there is a maximum length to the digits that can be stored.</a:t>
            </a:r>
            <a:br>
              <a:rPr lang="en-US" dirty="0"/>
            </a:br>
            <a:endParaRPr lang="en-US" dirty="0"/>
          </a:p>
          <a:p>
            <a:r>
              <a:rPr lang="en-US" dirty="0"/>
              <a:t>In the Floating-point form of representing real numbers, a real number is expressed as a combination of a </a:t>
            </a:r>
            <a:r>
              <a:rPr lang="en-US" u="sng" dirty="0"/>
              <a:t>mantissa and exponent.</a:t>
            </a:r>
            <a:br>
              <a:rPr lang="en-US" u="sng" dirty="0"/>
            </a:br>
            <a:endParaRPr lang="en-US" u="sng" dirty="0"/>
          </a:p>
          <a:p>
            <a:r>
              <a:rPr lang="en-US" dirty="0"/>
              <a:t>For example: 2.998 X 10</a:t>
            </a:r>
            <a:r>
              <a:rPr lang="en-US" baseline="30000" dirty="0"/>
              <a:t>8 </a:t>
            </a:r>
            <a:r>
              <a:rPr lang="en-US" dirty="0"/>
              <a:t>is written as 2.998E8.</a:t>
            </a:r>
            <a:endParaRPr lang="en-IN" dirty="0"/>
          </a:p>
        </p:txBody>
      </p:sp>
      <p:pic>
        <p:nvPicPr>
          <p:cNvPr id="1026" name="Picture 2" descr="IEEE Standard 754 Floating Point Numbers - GeeksforGeeks">
            <a:extLst>
              <a:ext uri="{FF2B5EF4-FFF2-40B4-BE49-F238E27FC236}">
                <a16:creationId xmlns:a16="http://schemas.microsoft.com/office/drawing/2014/main" id="{2AE06550-EEF5-7C56-13E5-FBCBE1FEC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384" y="4483381"/>
            <a:ext cx="3824376" cy="155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3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2FD2-DD52-393A-D92D-295EC3453A47}"/>
              </a:ext>
            </a:extLst>
          </p:cNvPr>
          <p:cNvSpPr>
            <a:spLocks noGrp="1"/>
          </p:cNvSpPr>
          <p:nvPr>
            <p:ph type="title"/>
          </p:nvPr>
        </p:nvSpPr>
        <p:spPr/>
        <p:txBody>
          <a:bodyPr/>
          <a:lstStyle/>
          <a:p>
            <a:r>
              <a:rPr lang="en-US" b="1" dirty="0"/>
              <a:t>Concept of Normalization</a:t>
            </a:r>
            <a:endParaRPr lang="en-IN" b="1" dirty="0"/>
          </a:p>
        </p:txBody>
      </p:sp>
      <p:sp>
        <p:nvSpPr>
          <p:cNvPr id="3" name="Content Placeholder 2">
            <a:extLst>
              <a:ext uri="{FF2B5EF4-FFF2-40B4-BE49-F238E27FC236}">
                <a16:creationId xmlns:a16="http://schemas.microsoft.com/office/drawing/2014/main" id="{4B3E837A-3727-105D-51C7-D699C613E66C}"/>
              </a:ext>
            </a:extLst>
          </p:cNvPr>
          <p:cNvSpPr>
            <a:spLocks noGrp="1"/>
          </p:cNvSpPr>
          <p:nvPr>
            <p:ph idx="1"/>
          </p:nvPr>
        </p:nvSpPr>
        <p:spPr>
          <a:xfrm>
            <a:off x="838200" y="1825624"/>
            <a:ext cx="10515600" cy="5032375"/>
          </a:xfrm>
        </p:spPr>
        <p:txBody>
          <a:bodyPr/>
          <a:lstStyle/>
          <a:p>
            <a:r>
              <a:rPr lang="en-US" dirty="0"/>
              <a:t>It is a standard practice to make mantissa less than 1 and greater than or equal to .1.</a:t>
            </a:r>
          </a:p>
          <a:p>
            <a:r>
              <a:rPr lang="en-US" dirty="0"/>
              <a:t>The shifting of the decimal point to the left of the most significant digit is called normalization and the representation of a number in this form is called </a:t>
            </a:r>
            <a:r>
              <a:rPr lang="en-US" i="1" dirty="0"/>
              <a:t>normalized floating point numbers.</a:t>
            </a:r>
          </a:p>
          <a:p>
            <a:r>
              <a:rPr lang="en-US" i="1" dirty="0"/>
              <a:t>Example:</a:t>
            </a:r>
            <a:r>
              <a:rPr lang="en-US" dirty="0"/>
              <a:t> the normalized form of the number 32.58 X 10</a:t>
            </a:r>
            <a:r>
              <a:rPr lang="en-US" baseline="30000" dirty="0"/>
              <a:t>6 </a:t>
            </a:r>
            <a:r>
              <a:rPr lang="en-US" dirty="0"/>
              <a:t>is .3258E8.</a:t>
            </a:r>
          </a:p>
          <a:p>
            <a:r>
              <a:rPr lang="en-US" sz="1800" i="1" dirty="0"/>
              <a:t>Sign of mantissa						 Sign of exponent</a:t>
            </a:r>
          </a:p>
          <a:p>
            <a:endParaRPr lang="en-IN" i="1" dirty="0"/>
          </a:p>
          <a:p>
            <a:endParaRPr lang="en-IN" i="1" dirty="0"/>
          </a:p>
          <a:p>
            <a:r>
              <a:rPr lang="en-IN" sz="1800" i="1" dirty="0"/>
              <a:t>Implied decimal </a:t>
            </a:r>
            <a:br>
              <a:rPr lang="en-IN" sz="1800" i="1" dirty="0"/>
            </a:br>
            <a:r>
              <a:rPr lang="en-IN" sz="1800" i="1" dirty="0"/>
              <a:t>point			mantissa					Exponent</a:t>
            </a:r>
          </a:p>
        </p:txBody>
      </p:sp>
      <p:graphicFrame>
        <p:nvGraphicFramePr>
          <p:cNvPr id="4" name="Table 3">
            <a:extLst>
              <a:ext uri="{FF2B5EF4-FFF2-40B4-BE49-F238E27FC236}">
                <a16:creationId xmlns:a16="http://schemas.microsoft.com/office/drawing/2014/main" id="{8217364E-C523-7C1F-4639-999744290475}"/>
              </a:ext>
            </a:extLst>
          </p:cNvPr>
          <p:cNvGraphicFramePr>
            <a:graphicFrameLocks noGrp="1"/>
          </p:cNvGraphicFramePr>
          <p:nvPr>
            <p:extLst>
              <p:ext uri="{D42A27DB-BD31-4B8C-83A1-F6EECF244321}">
                <p14:modId xmlns:p14="http://schemas.microsoft.com/office/powerpoint/2010/main" val="3031593027"/>
              </p:ext>
            </p:extLst>
          </p:nvPr>
        </p:nvGraphicFramePr>
        <p:xfrm>
          <a:off x="1507139" y="5076513"/>
          <a:ext cx="8787336" cy="723652"/>
        </p:xfrm>
        <a:graphic>
          <a:graphicData uri="http://schemas.openxmlformats.org/drawingml/2006/table">
            <a:tbl>
              <a:tblPr firstRow="1" bandRow="1">
                <a:tableStyleId>{5C22544A-7EE6-4342-B048-85BDC9FD1C3A}</a:tableStyleId>
              </a:tblPr>
              <a:tblGrid>
                <a:gridCol w="1464556">
                  <a:extLst>
                    <a:ext uri="{9D8B030D-6E8A-4147-A177-3AD203B41FA5}">
                      <a16:colId xmlns:a16="http://schemas.microsoft.com/office/drawing/2014/main" val="2550865217"/>
                    </a:ext>
                  </a:extLst>
                </a:gridCol>
                <a:gridCol w="1464556">
                  <a:extLst>
                    <a:ext uri="{9D8B030D-6E8A-4147-A177-3AD203B41FA5}">
                      <a16:colId xmlns:a16="http://schemas.microsoft.com/office/drawing/2014/main" val="861913377"/>
                    </a:ext>
                  </a:extLst>
                </a:gridCol>
                <a:gridCol w="1464556">
                  <a:extLst>
                    <a:ext uri="{9D8B030D-6E8A-4147-A177-3AD203B41FA5}">
                      <a16:colId xmlns:a16="http://schemas.microsoft.com/office/drawing/2014/main" val="4110515257"/>
                    </a:ext>
                  </a:extLst>
                </a:gridCol>
                <a:gridCol w="1464556">
                  <a:extLst>
                    <a:ext uri="{9D8B030D-6E8A-4147-A177-3AD203B41FA5}">
                      <a16:colId xmlns:a16="http://schemas.microsoft.com/office/drawing/2014/main" val="535014012"/>
                    </a:ext>
                  </a:extLst>
                </a:gridCol>
                <a:gridCol w="1464556">
                  <a:extLst>
                    <a:ext uri="{9D8B030D-6E8A-4147-A177-3AD203B41FA5}">
                      <a16:colId xmlns:a16="http://schemas.microsoft.com/office/drawing/2014/main" val="1056858646"/>
                    </a:ext>
                  </a:extLst>
                </a:gridCol>
                <a:gridCol w="1464556">
                  <a:extLst>
                    <a:ext uri="{9D8B030D-6E8A-4147-A177-3AD203B41FA5}">
                      <a16:colId xmlns:a16="http://schemas.microsoft.com/office/drawing/2014/main" val="2948767395"/>
                    </a:ext>
                  </a:extLst>
                </a:gridCol>
              </a:tblGrid>
              <a:tr h="723652">
                <a:tc>
                  <a:txBody>
                    <a:bodyPr/>
                    <a:lstStyle/>
                    <a:p>
                      <a:pPr lvl="0" algn="ctr"/>
                      <a:r>
                        <a:rPr lang="en-US" sz="1900" dirty="0"/>
                        <a:t>3</a:t>
                      </a:r>
                      <a:endParaRPr lang="en-IN" sz="1900" dirty="0"/>
                    </a:p>
                  </a:txBody>
                  <a:tcPr marL="98857" marR="98857" marT="49429" marB="49429" anchor="ctr"/>
                </a:tc>
                <a:tc>
                  <a:txBody>
                    <a:bodyPr/>
                    <a:lstStyle/>
                    <a:p>
                      <a:pPr algn="ctr"/>
                      <a:r>
                        <a:rPr lang="en-US" sz="1900" dirty="0"/>
                        <a:t>4</a:t>
                      </a:r>
                      <a:endParaRPr lang="en-IN" sz="1900" dirty="0"/>
                    </a:p>
                  </a:txBody>
                  <a:tcPr marL="98857" marR="98857" marT="49429" marB="49429" anchor="ctr"/>
                </a:tc>
                <a:tc>
                  <a:txBody>
                    <a:bodyPr/>
                    <a:lstStyle/>
                    <a:p>
                      <a:pPr algn="ctr"/>
                      <a:r>
                        <a:rPr lang="en-US" sz="1900" dirty="0"/>
                        <a:t>5</a:t>
                      </a:r>
                      <a:endParaRPr lang="en-IN" sz="1900" dirty="0"/>
                    </a:p>
                  </a:txBody>
                  <a:tcPr marL="98857" marR="98857" marT="49429" marB="49429" anchor="ctr"/>
                </a:tc>
                <a:tc>
                  <a:txBody>
                    <a:bodyPr/>
                    <a:lstStyle/>
                    <a:p>
                      <a:pPr algn="ctr"/>
                      <a:r>
                        <a:rPr lang="en-US" sz="1900" dirty="0"/>
                        <a:t>6</a:t>
                      </a:r>
                      <a:endParaRPr lang="en-IN" sz="1900" dirty="0"/>
                    </a:p>
                  </a:txBody>
                  <a:tcPr marL="98857" marR="98857" marT="49429" marB="49429" anchor="ctr"/>
                </a:tc>
                <a:tc>
                  <a:txBody>
                    <a:bodyPr/>
                    <a:lstStyle/>
                    <a:p>
                      <a:pPr algn="ctr"/>
                      <a:r>
                        <a:rPr lang="en-US" sz="1900" dirty="0"/>
                        <a:t>0</a:t>
                      </a:r>
                      <a:endParaRPr lang="en-IN" sz="1900" dirty="0"/>
                    </a:p>
                  </a:txBody>
                  <a:tcPr marL="98857" marR="98857" marT="49429" marB="49429" anchor="ctr"/>
                </a:tc>
                <a:tc>
                  <a:txBody>
                    <a:bodyPr/>
                    <a:lstStyle/>
                    <a:p>
                      <a:pPr algn="ctr"/>
                      <a:r>
                        <a:rPr lang="en-US" sz="1900" dirty="0"/>
                        <a:t>8</a:t>
                      </a:r>
                      <a:endParaRPr lang="en-IN" sz="1900" dirty="0"/>
                    </a:p>
                  </a:txBody>
                  <a:tcPr marL="98857" marR="98857" marT="49429" marB="49429" anchor="ctr"/>
                </a:tc>
                <a:extLst>
                  <a:ext uri="{0D108BD9-81ED-4DB2-BD59-A6C34878D82A}">
                    <a16:rowId xmlns:a16="http://schemas.microsoft.com/office/drawing/2014/main" val="1288736832"/>
                  </a:ext>
                </a:extLst>
              </a:tr>
            </a:tbl>
          </a:graphicData>
        </a:graphic>
      </p:graphicFrame>
      <p:cxnSp>
        <p:nvCxnSpPr>
          <p:cNvPr id="6" name="Straight Arrow Connector 5">
            <a:extLst>
              <a:ext uri="{FF2B5EF4-FFF2-40B4-BE49-F238E27FC236}">
                <a16:creationId xmlns:a16="http://schemas.microsoft.com/office/drawing/2014/main" id="{69F14EDA-C093-E5D4-AFED-BE92B1B9F644}"/>
              </a:ext>
            </a:extLst>
          </p:cNvPr>
          <p:cNvCxnSpPr/>
          <p:nvPr/>
        </p:nvCxnSpPr>
        <p:spPr>
          <a:xfrm>
            <a:off x="2187388" y="4751294"/>
            <a:ext cx="0" cy="295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83C9CE-231F-1166-1286-5BBF7D573E06}"/>
              </a:ext>
            </a:extLst>
          </p:cNvPr>
          <p:cNvCxnSpPr/>
          <p:nvPr/>
        </p:nvCxnSpPr>
        <p:spPr>
          <a:xfrm>
            <a:off x="8175812" y="4733365"/>
            <a:ext cx="0" cy="343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8CD3FE5E-4EA8-668C-A6E8-9A96539BB6A5}"/>
              </a:ext>
            </a:extLst>
          </p:cNvPr>
          <p:cNvSpPr/>
          <p:nvPr/>
        </p:nvSpPr>
        <p:spPr>
          <a:xfrm>
            <a:off x="2187388" y="5679607"/>
            <a:ext cx="4396689" cy="510988"/>
          </a:xfrm>
          <a:custGeom>
            <a:avLst/>
            <a:gdLst>
              <a:gd name="connsiteX0" fmla="*/ 0 w 4396689"/>
              <a:gd name="connsiteY0" fmla="*/ 98612 h 510988"/>
              <a:gd name="connsiteX1" fmla="*/ 17929 w 4396689"/>
              <a:gd name="connsiteY1" fmla="*/ 188259 h 510988"/>
              <a:gd name="connsiteX2" fmla="*/ 35859 w 4396689"/>
              <a:gd name="connsiteY2" fmla="*/ 215153 h 510988"/>
              <a:gd name="connsiteX3" fmla="*/ 98612 w 4396689"/>
              <a:gd name="connsiteY3" fmla="*/ 268941 h 510988"/>
              <a:gd name="connsiteX4" fmla="*/ 143435 w 4396689"/>
              <a:gd name="connsiteY4" fmla="*/ 277906 h 510988"/>
              <a:gd name="connsiteX5" fmla="*/ 259977 w 4396689"/>
              <a:gd name="connsiteY5" fmla="*/ 304800 h 510988"/>
              <a:gd name="connsiteX6" fmla="*/ 600635 w 4396689"/>
              <a:gd name="connsiteY6" fmla="*/ 295835 h 510988"/>
              <a:gd name="connsiteX7" fmla="*/ 753035 w 4396689"/>
              <a:gd name="connsiteY7" fmla="*/ 277906 h 510988"/>
              <a:gd name="connsiteX8" fmla="*/ 959224 w 4396689"/>
              <a:gd name="connsiteY8" fmla="*/ 268941 h 510988"/>
              <a:gd name="connsiteX9" fmla="*/ 1272988 w 4396689"/>
              <a:gd name="connsiteY9" fmla="*/ 251012 h 510988"/>
              <a:gd name="connsiteX10" fmla="*/ 1443318 w 4396689"/>
              <a:gd name="connsiteY10" fmla="*/ 242047 h 510988"/>
              <a:gd name="connsiteX11" fmla="*/ 1730188 w 4396689"/>
              <a:gd name="connsiteY11" fmla="*/ 251012 h 510988"/>
              <a:gd name="connsiteX12" fmla="*/ 1757082 w 4396689"/>
              <a:gd name="connsiteY12" fmla="*/ 259976 h 510988"/>
              <a:gd name="connsiteX13" fmla="*/ 2178424 w 4396689"/>
              <a:gd name="connsiteY13" fmla="*/ 286871 h 510988"/>
              <a:gd name="connsiteX14" fmla="*/ 2214282 w 4396689"/>
              <a:gd name="connsiteY14" fmla="*/ 331694 h 510988"/>
              <a:gd name="connsiteX15" fmla="*/ 2223247 w 4396689"/>
              <a:gd name="connsiteY15" fmla="*/ 358588 h 510988"/>
              <a:gd name="connsiteX16" fmla="*/ 2232212 w 4396689"/>
              <a:gd name="connsiteY16" fmla="*/ 510988 h 510988"/>
              <a:gd name="connsiteX17" fmla="*/ 2241177 w 4396689"/>
              <a:gd name="connsiteY17" fmla="*/ 484094 h 510988"/>
              <a:gd name="connsiteX18" fmla="*/ 2259106 w 4396689"/>
              <a:gd name="connsiteY18" fmla="*/ 412376 h 510988"/>
              <a:gd name="connsiteX19" fmla="*/ 2286000 w 4396689"/>
              <a:gd name="connsiteY19" fmla="*/ 376518 h 510988"/>
              <a:gd name="connsiteX20" fmla="*/ 2330824 w 4396689"/>
              <a:gd name="connsiteY20" fmla="*/ 367553 h 510988"/>
              <a:gd name="connsiteX21" fmla="*/ 2447365 w 4396689"/>
              <a:gd name="connsiteY21" fmla="*/ 349624 h 510988"/>
              <a:gd name="connsiteX22" fmla="*/ 2725271 w 4396689"/>
              <a:gd name="connsiteY22" fmla="*/ 322729 h 510988"/>
              <a:gd name="connsiteX23" fmla="*/ 2859741 w 4396689"/>
              <a:gd name="connsiteY23" fmla="*/ 313765 h 510988"/>
              <a:gd name="connsiteX24" fmla="*/ 4061012 w 4396689"/>
              <a:gd name="connsiteY24" fmla="*/ 304800 h 510988"/>
              <a:gd name="connsiteX25" fmla="*/ 4276165 w 4396689"/>
              <a:gd name="connsiteY25" fmla="*/ 286871 h 510988"/>
              <a:gd name="connsiteX26" fmla="*/ 4347882 w 4396689"/>
              <a:gd name="connsiteY26" fmla="*/ 277906 h 510988"/>
              <a:gd name="connsiteX27" fmla="*/ 4383741 w 4396689"/>
              <a:gd name="connsiteY27" fmla="*/ 259976 h 510988"/>
              <a:gd name="connsiteX28" fmla="*/ 4365812 w 4396689"/>
              <a:gd name="connsiteY28" fmla="*/ 35859 h 510988"/>
              <a:gd name="connsiteX29" fmla="*/ 4356847 w 4396689"/>
              <a:gd name="connsiteY29" fmla="*/ 0 h 51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96689" h="510988">
                <a:moveTo>
                  <a:pt x="0" y="98612"/>
                </a:moveTo>
                <a:cubicBezTo>
                  <a:pt x="5976" y="128494"/>
                  <a:pt x="8967" y="159133"/>
                  <a:pt x="17929" y="188259"/>
                </a:cubicBezTo>
                <a:cubicBezTo>
                  <a:pt x="21098" y="198557"/>
                  <a:pt x="28847" y="206973"/>
                  <a:pt x="35859" y="215153"/>
                </a:cubicBezTo>
                <a:cubicBezTo>
                  <a:pt x="46509" y="227578"/>
                  <a:pt x="78576" y="261428"/>
                  <a:pt x="98612" y="268941"/>
                </a:cubicBezTo>
                <a:cubicBezTo>
                  <a:pt x="112879" y="274291"/>
                  <a:pt x="128735" y="273897"/>
                  <a:pt x="143435" y="277906"/>
                </a:cubicBezTo>
                <a:cubicBezTo>
                  <a:pt x="251722" y="307439"/>
                  <a:pt x="139996" y="287659"/>
                  <a:pt x="259977" y="304800"/>
                </a:cubicBezTo>
                <a:lnTo>
                  <a:pt x="600635" y="295835"/>
                </a:lnTo>
                <a:cubicBezTo>
                  <a:pt x="853685" y="285291"/>
                  <a:pt x="560376" y="290750"/>
                  <a:pt x="753035" y="277906"/>
                </a:cubicBezTo>
                <a:cubicBezTo>
                  <a:pt x="821677" y="273330"/>
                  <a:pt x="890494" y="271929"/>
                  <a:pt x="959224" y="268941"/>
                </a:cubicBezTo>
                <a:cubicBezTo>
                  <a:pt x="1101894" y="245162"/>
                  <a:pt x="978858" y="263267"/>
                  <a:pt x="1272988" y="251012"/>
                </a:cubicBezTo>
                <a:cubicBezTo>
                  <a:pt x="1329794" y="248645"/>
                  <a:pt x="1386541" y="245035"/>
                  <a:pt x="1443318" y="242047"/>
                </a:cubicBezTo>
                <a:cubicBezTo>
                  <a:pt x="1538941" y="245035"/>
                  <a:pt x="1634674" y="245554"/>
                  <a:pt x="1730188" y="251012"/>
                </a:cubicBezTo>
                <a:cubicBezTo>
                  <a:pt x="1739622" y="251551"/>
                  <a:pt x="1747663" y="259222"/>
                  <a:pt x="1757082" y="259976"/>
                </a:cubicBezTo>
                <a:cubicBezTo>
                  <a:pt x="1897367" y="271199"/>
                  <a:pt x="2178424" y="286871"/>
                  <a:pt x="2178424" y="286871"/>
                </a:cubicBezTo>
                <a:cubicBezTo>
                  <a:pt x="2190377" y="301812"/>
                  <a:pt x="2204141" y="315469"/>
                  <a:pt x="2214282" y="331694"/>
                </a:cubicBezTo>
                <a:cubicBezTo>
                  <a:pt x="2219290" y="339707"/>
                  <a:pt x="2222307" y="349185"/>
                  <a:pt x="2223247" y="358588"/>
                </a:cubicBezTo>
                <a:cubicBezTo>
                  <a:pt x="2228311" y="409223"/>
                  <a:pt x="2229224" y="460188"/>
                  <a:pt x="2232212" y="510988"/>
                </a:cubicBezTo>
                <a:cubicBezTo>
                  <a:pt x="2235200" y="502023"/>
                  <a:pt x="2238885" y="493261"/>
                  <a:pt x="2241177" y="484094"/>
                </a:cubicBezTo>
                <a:cubicBezTo>
                  <a:pt x="2244457" y="470975"/>
                  <a:pt x="2249997" y="428316"/>
                  <a:pt x="2259106" y="412376"/>
                </a:cubicBezTo>
                <a:cubicBezTo>
                  <a:pt x="2266519" y="399404"/>
                  <a:pt x="2273330" y="384437"/>
                  <a:pt x="2286000" y="376518"/>
                </a:cubicBezTo>
                <a:cubicBezTo>
                  <a:pt x="2298921" y="368442"/>
                  <a:pt x="2315833" y="370279"/>
                  <a:pt x="2330824" y="367553"/>
                </a:cubicBezTo>
                <a:cubicBezTo>
                  <a:pt x="2401885" y="354632"/>
                  <a:pt x="2370768" y="361718"/>
                  <a:pt x="2447365" y="349624"/>
                </a:cubicBezTo>
                <a:cubicBezTo>
                  <a:pt x="2633777" y="320191"/>
                  <a:pt x="2483050" y="336977"/>
                  <a:pt x="2725271" y="322729"/>
                </a:cubicBezTo>
                <a:cubicBezTo>
                  <a:pt x="2770116" y="320091"/>
                  <a:pt x="2814822" y="314368"/>
                  <a:pt x="2859741" y="313765"/>
                </a:cubicBezTo>
                <a:lnTo>
                  <a:pt x="4061012" y="304800"/>
                </a:lnTo>
                <a:lnTo>
                  <a:pt x="4276165" y="286871"/>
                </a:lnTo>
                <a:cubicBezTo>
                  <a:pt x="4300152" y="284622"/>
                  <a:pt x="4324510" y="283749"/>
                  <a:pt x="4347882" y="277906"/>
                </a:cubicBezTo>
                <a:cubicBezTo>
                  <a:pt x="4360847" y="274665"/>
                  <a:pt x="4371788" y="265953"/>
                  <a:pt x="4383741" y="259976"/>
                </a:cubicBezTo>
                <a:cubicBezTo>
                  <a:pt x="4407674" y="164250"/>
                  <a:pt x="4396544" y="227933"/>
                  <a:pt x="4365812" y="35859"/>
                </a:cubicBezTo>
                <a:cubicBezTo>
                  <a:pt x="4363865" y="23693"/>
                  <a:pt x="4356847" y="0"/>
                  <a:pt x="435684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4CDC09C8-36F6-6973-4E46-DC52D52F01BC}"/>
              </a:ext>
            </a:extLst>
          </p:cNvPr>
          <p:cNvSpPr/>
          <p:nvPr/>
        </p:nvSpPr>
        <p:spPr>
          <a:xfrm>
            <a:off x="7628964" y="5800165"/>
            <a:ext cx="1857309" cy="434381"/>
          </a:xfrm>
          <a:custGeom>
            <a:avLst/>
            <a:gdLst>
              <a:gd name="connsiteX0" fmla="*/ 0 w 1857309"/>
              <a:gd name="connsiteY0" fmla="*/ 44823 h 434381"/>
              <a:gd name="connsiteX1" fmla="*/ 44824 w 1857309"/>
              <a:gd name="connsiteY1" fmla="*/ 161364 h 434381"/>
              <a:gd name="connsiteX2" fmla="*/ 89647 w 1857309"/>
              <a:gd name="connsiteY2" fmla="*/ 215152 h 434381"/>
              <a:gd name="connsiteX3" fmla="*/ 125506 w 1857309"/>
              <a:gd name="connsiteY3" fmla="*/ 242047 h 434381"/>
              <a:gd name="connsiteX4" fmla="*/ 206189 w 1857309"/>
              <a:gd name="connsiteY4" fmla="*/ 277905 h 434381"/>
              <a:gd name="connsiteX5" fmla="*/ 295836 w 1857309"/>
              <a:gd name="connsiteY5" fmla="*/ 286870 h 434381"/>
              <a:gd name="connsiteX6" fmla="*/ 699247 w 1857309"/>
              <a:gd name="connsiteY6" fmla="*/ 251011 h 434381"/>
              <a:gd name="connsiteX7" fmla="*/ 806824 w 1857309"/>
              <a:gd name="connsiteY7" fmla="*/ 233082 h 434381"/>
              <a:gd name="connsiteX8" fmla="*/ 914400 w 1857309"/>
              <a:gd name="connsiteY8" fmla="*/ 206188 h 434381"/>
              <a:gd name="connsiteX9" fmla="*/ 1093694 w 1857309"/>
              <a:gd name="connsiteY9" fmla="*/ 268941 h 434381"/>
              <a:gd name="connsiteX10" fmla="*/ 1102659 w 1857309"/>
              <a:gd name="connsiteY10" fmla="*/ 295835 h 434381"/>
              <a:gd name="connsiteX11" fmla="*/ 1111624 w 1857309"/>
              <a:gd name="connsiteY11" fmla="*/ 430305 h 434381"/>
              <a:gd name="connsiteX12" fmla="*/ 1156447 w 1857309"/>
              <a:gd name="connsiteY12" fmla="*/ 385482 h 434381"/>
              <a:gd name="connsiteX13" fmla="*/ 1246094 w 1857309"/>
              <a:gd name="connsiteY13" fmla="*/ 304800 h 434381"/>
              <a:gd name="connsiteX14" fmla="*/ 1281953 w 1857309"/>
              <a:gd name="connsiteY14" fmla="*/ 277905 h 434381"/>
              <a:gd name="connsiteX15" fmla="*/ 1694330 w 1857309"/>
              <a:gd name="connsiteY15" fmla="*/ 268941 h 434381"/>
              <a:gd name="connsiteX16" fmla="*/ 1757083 w 1857309"/>
              <a:gd name="connsiteY16" fmla="*/ 233082 h 434381"/>
              <a:gd name="connsiteX17" fmla="*/ 1837765 w 1857309"/>
              <a:gd name="connsiteY17" fmla="*/ 116541 h 434381"/>
              <a:gd name="connsiteX18" fmla="*/ 1855694 w 1857309"/>
              <a:gd name="connsiteY18" fmla="*/ 71717 h 434381"/>
              <a:gd name="connsiteX19" fmla="*/ 1855694 w 1857309"/>
              <a:gd name="connsiteY19" fmla="*/ 0 h 43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57309" h="434381">
                <a:moveTo>
                  <a:pt x="0" y="44823"/>
                </a:moveTo>
                <a:cubicBezTo>
                  <a:pt x="14941" y="83670"/>
                  <a:pt x="18179" y="129390"/>
                  <a:pt x="44824" y="161364"/>
                </a:cubicBezTo>
                <a:cubicBezTo>
                  <a:pt x="59765" y="179293"/>
                  <a:pt x="73144" y="198649"/>
                  <a:pt x="89647" y="215152"/>
                </a:cubicBezTo>
                <a:cubicBezTo>
                  <a:pt x="100212" y="225717"/>
                  <a:pt x="113348" y="233362"/>
                  <a:pt x="125506" y="242047"/>
                </a:cubicBezTo>
                <a:cubicBezTo>
                  <a:pt x="154170" y="262522"/>
                  <a:pt x="166658" y="270493"/>
                  <a:pt x="206189" y="277905"/>
                </a:cubicBezTo>
                <a:cubicBezTo>
                  <a:pt x="235706" y="283439"/>
                  <a:pt x="265954" y="283882"/>
                  <a:pt x="295836" y="286870"/>
                </a:cubicBezTo>
                <a:lnTo>
                  <a:pt x="699247" y="251011"/>
                </a:lnTo>
                <a:cubicBezTo>
                  <a:pt x="735401" y="247205"/>
                  <a:pt x="771235" y="240496"/>
                  <a:pt x="806824" y="233082"/>
                </a:cubicBezTo>
                <a:cubicBezTo>
                  <a:pt x="843009" y="225543"/>
                  <a:pt x="914400" y="206188"/>
                  <a:pt x="914400" y="206188"/>
                </a:cubicBezTo>
                <a:cubicBezTo>
                  <a:pt x="1018751" y="214883"/>
                  <a:pt x="1020600" y="195846"/>
                  <a:pt x="1093694" y="268941"/>
                </a:cubicBezTo>
                <a:cubicBezTo>
                  <a:pt x="1100376" y="275623"/>
                  <a:pt x="1099671" y="286870"/>
                  <a:pt x="1102659" y="295835"/>
                </a:cubicBezTo>
                <a:cubicBezTo>
                  <a:pt x="1105647" y="340658"/>
                  <a:pt x="1088511" y="391784"/>
                  <a:pt x="1111624" y="430305"/>
                </a:cubicBezTo>
                <a:cubicBezTo>
                  <a:pt x="1122495" y="448424"/>
                  <a:pt x="1142312" y="401188"/>
                  <a:pt x="1156447" y="385482"/>
                </a:cubicBezTo>
                <a:cubicBezTo>
                  <a:pt x="1227450" y="306589"/>
                  <a:pt x="1151966" y="370689"/>
                  <a:pt x="1246094" y="304800"/>
                </a:cubicBezTo>
                <a:cubicBezTo>
                  <a:pt x="1258334" y="296232"/>
                  <a:pt x="1267059" y="279097"/>
                  <a:pt x="1281953" y="277905"/>
                </a:cubicBezTo>
                <a:cubicBezTo>
                  <a:pt x="1419007" y="266941"/>
                  <a:pt x="1556871" y="271929"/>
                  <a:pt x="1694330" y="268941"/>
                </a:cubicBezTo>
                <a:cubicBezTo>
                  <a:pt x="1715248" y="256988"/>
                  <a:pt x="1738575" y="248505"/>
                  <a:pt x="1757083" y="233082"/>
                </a:cubicBezTo>
                <a:cubicBezTo>
                  <a:pt x="1788546" y="206863"/>
                  <a:pt x="1820039" y="151994"/>
                  <a:pt x="1837765" y="116541"/>
                </a:cubicBezTo>
                <a:cubicBezTo>
                  <a:pt x="1844962" y="102148"/>
                  <a:pt x="1853247" y="87622"/>
                  <a:pt x="1855694" y="71717"/>
                </a:cubicBezTo>
                <a:cubicBezTo>
                  <a:pt x="1859329" y="48089"/>
                  <a:pt x="1855694" y="23906"/>
                  <a:pt x="1855694"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BBAA2112-F3D3-C92F-DB20-852D89B39502}"/>
              </a:ext>
            </a:extLst>
          </p:cNvPr>
          <p:cNvSpPr/>
          <p:nvPr/>
        </p:nvSpPr>
        <p:spPr>
          <a:xfrm>
            <a:off x="1174376" y="5396545"/>
            <a:ext cx="46188" cy="81734"/>
          </a:xfrm>
          <a:custGeom>
            <a:avLst/>
            <a:gdLst>
              <a:gd name="connsiteX0" fmla="*/ 26895 w 46188"/>
              <a:gd name="connsiteY0" fmla="*/ 80890 h 81734"/>
              <a:gd name="connsiteX1" fmla="*/ 26895 w 46188"/>
              <a:gd name="connsiteY1" fmla="*/ 208 h 81734"/>
              <a:gd name="connsiteX2" fmla="*/ 0 w 46188"/>
              <a:gd name="connsiteY2" fmla="*/ 27102 h 81734"/>
              <a:gd name="connsiteX3" fmla="*/ 26895 w 46188"/>
              <a:gd name="connsiteY3" fmla="*/ 36067 h 81734"/>
              <a:gd name="connsiteX4" fmla="*/ 17930 w 46188"/>
              <a:gd name="connsiteY4" fmla="*/ 9173 h 81734"/>
              <a:gd name="connsiteX5" fmla="*/ 8965 w 46188"/>
              <a:gd name="connsiteY5" fmla="*/ 36067 h 81734"/>
              <a:gd name="connsiteX6" fmla="*/ 26895 w 46188"/>
              <a:gd name="connsiteY6" fmla="*/ 80890 h 81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88" h="81734">
                <a:moveTo>
                  <a:pt x="26895" y="80890"/>
                </a:moveTo>
                <a:cubicBezTo>
                  <a:pt x="29883" y="74913"/>
                  <a:pt x="68771" y="8583"/>
                  <a:pt x="26895" y="208"/>
                </a:cubicBezTo>
                <a:cubicBezTo>
                  <a:pt x="14463" y="-2278"/>
                  <a:pt x="8965" y="18137"/>
                  <a:pt x="0" y="27102"/>
                </a:cubicBezTo>
                <a:cubicBezTo>
                  <a:pt x="8965" y="30090"/>
                  <a:pt x="20213" y="42749"/>
                  <a:pt x="26895" y="36067"/>
                </a:cubicBezTo>
                <a:cubicBezTo>
                  <a:pt x="33577" y="29385"/>
                  <a:pt x="27380" y="9173"/>
                  <a:pt x="17930" y="9173"/>
                </a:cubicBezTo>
                <a:cubicBezTo>
                  <a:pt x="8480" y="9173"/>
                  <a:pt x="11953" y="27102"/>
                  <a:pt x="8965" y="36067"/>
                </a:cubicBezTo>
                <a:cubicBezTo>
                  <a:pt x="32872" y="59972"/>
                  <a:pt x="23907" y="86867"/>
                  <a:pt x="26895" y="80890"/>
                </a:cubicBez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70AC106F-21FE-605D-DED3-699FE70E9520}"/>
              </a:ext>
            </a:extLst>
          </p:cNvPr>
          <p:cNvCxnSpPr/>
          <p:nvPr/>
        </p:nvCxnSpPr>
        <p:spPr>
          <a:xfrm flipV="1">
            <a:off x="1220564" y="5558118"/>
            <a:ext cx="0" cy="48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06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2566</Words>
  <Application>Microsoft Office PowerPoint</Application>
  <PresentationFormat>Widescreen</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Data Representation and Computer Arithmetic.</vt:lpstr>
      <vt:lpstr>Exact and Approximate numbers</vt:lpstr>
      <vt:lpstr>The Concept of Significant Digits</vt:lpstr>
      <vt:lpstr>PowerPoint Presentation</vt:lpstr>
      <vt:lpstr>Representation of Numbers In Computer Memory.</vt:lpstr>
      <vt:lpstr>Storage of Integer Numbers</vt:lpstr>
      <vt:lpstr>Storage of Integer Numbers</vt:lpstr>
      <vt:lpstr>Storage of Floating Point Numbers</vt:lpstr>
      <vt:lpstr>Concept of Normalization</vt:lpstr>
      <vt:lpstr>Floating Point Arithmetic</vt:lpstr>
      <vt:lpstr>Floating Point Arithmetic</vt:lpstr>
      <vt:lpstr>Floating Point Arithmetic</vt:lpstr>
      <vt:lpstr>Floating Point Arithmetic</vt:lpstr>
      <vt:lpstr>Errors</vt:lpstr>
      <vt:lpstr>Sources of Errors</vt:lpstr>
      <vt:lpstr>Sources of Errors</vt:lpstr>
      <vt:lpstr>MEASURES OF ACCURACY</vt:lpstr>
      <vt:lpstr>MEASURES OF ACCURACY</vt:lpstr>
      <vt:lpstr>ERROR PROPAGATION</vt:lpstr>
      <vt:lpstr>ERROR PROPAGATION</vt:lpstr>
      <vt:lpstr>ERROR PROPAGATION</vt:lpstr>
      <vt:lpstr>ERROR PROPAGATION</vt:lpstr>
      <vt:lpstr>ERROR PROPAGATION</vt:lpstr>
      <vt:lpstr>ERROR PROPAGATION</vt:lpstr>
      <vt:lpstr>ERROR PROPAGATION</vt:lpstr>
      <vt:lpstr>ERROR PROPAGATION</vt:lpstr>
      <vt:lpstr>ERROR PROPAGATION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dc:creator>
  <cp:lastModifiedBy>Ganesh kumar</cp:lastModifiedBy>
  <cp:revision>8</cp:revision>
  <dcterms:created xsi:type="dcterms:W3CDTF">2024-08-21T18:25:13Z</dcterms:created>
  <dcterms:modified xsi:type="dcterms:W3CDTF">2024-08-25T07:00:52Z</dcterms:modified>
</cp:coreProperties>
</file>