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15"/>
  </p:notesMasterIdLst>
  <p:sldIdLst>
    <p:sldId id="256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10" r:id="rId12"/>
    <p:sldId id="309" r:id="rId13"/>
    <p:sldId id="277" r:id="rId14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4D37A-D2D3-41D1-BF8E-727DE400D78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45C11-EA3B-4EE7-BCAF-15F2CB3F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82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Picture 10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Picture 10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/>
          <p:nvPr/>
        </p:nvPicPr>
        <p:blipFill>
          <a:blip r:embed="rId14"/>
          <a:stretch/>
        </p:blipFill>
        <p:spPr>
          <a:xfrm>
            <a:off x="11270880" y="5735880"/>
            <a:ext cx="757800" cy="102636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6"/>
          <p:cNvPicPr/>
          <p:nvPr/>
        </p:nvPicPr>
        <p:blipFill>
          <a:blip r:embed="rId14"/>
          <a:stretch/>
        </p:blipFill>
        <p:spPr>
          <a:xfrm>
            <a:off x="11270880" y="5735880"/>
            <a:ext cx="757800" cy="102636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3" name="Picture 3"/>
          <p:cNvPicPr/>
          <p:nvPr/>
        </p:nvPicPr>
        <p:blipFill>
          <a:blip r:embed="rId2"/>
          <a:stretch/>
        </p:blipFill>
        <p:spPr>
          <a:xfrm>
            <a:off x="0" y="-5616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14" name="CustomShape 3"/>
          <p:cNvSpPr/>
          <p:nvPr/>
        </p:nvSpPr>
        <p:spPr>
          <a:xfrm>
            <a:off x="1073520" y="636120"/>
            <a:ext cx="10057680" cy="627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 with Logistic Regression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using Hadoop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000" dirty="0"/>
            </a:b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Presenter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Sajib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Sen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8366760" y="6356520"/>
            <a:ext cx="2300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7CDE5ED-6CA0-49AF-A4BE-DA867F52EF7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9266E8-1861-4603-AFDE-A29652DA9116}"/>
              </a:ext>
            </a:extLst>
          </p:cNvPr>
          <p:cNvSpPr txBox="1"/>
          <p:nvPr/>
        </p:nvSpPr>
        <p:spPr>
          <a:xfrm>
            <a:off x="819442" y="492370"/>
            <a:ext cx="1081453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Analysis(cont..)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707AA902-A79C-4C3C-AA4A-699151741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841" y="1293177"/>
            <a:ext cx="4801993" cy="527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20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9266E8-1861-4603-AFDE-A29652DA9116}"/>
              </a:ext>
            </a:extLst>
          </p:cNvPr>
          <p:cNvSpPr txBox="1"/>
          <p:nvPr/>
        </p:nvSpPr>
        <p:spPr>
          <a:xfrm>
            <a:off x="819442" y="492370"/>
            <a:ext cx="1081453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Analysis(cont..)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text&#10;&#10;Description automatically generated">
            <a:extLst>
              <a:ext uri="{FF2B5EF4-FFF2-40B4-BE49-F238E27FC236}">
                <a16:creationId xmlns:a16="http://schemas.microsoft.com/office/drawing/2014/main" id="{5901310A-91E9-4262-85F3-F719263ED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327" y="1194519"/>
            <a:ext cx="5273094" cy="537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24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Thank you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4/30/18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8610480" y="6356520"/>
            <a:ext cx="23767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6DDFE3B-1B47-46BC-937B-61D2BA58CCF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9266E8-1861-4603-AFDE-A29652DA9116}"/>
              </a:ext>
            </a:extLst>
          </p:cNvPr>
          <p:cNvSpPr txBox="1"/>
          <p:nvPr/>
        </p:nvSpPr>
        <p:spPr>
          <a:xfrm>
            <a:off x="1368083" y="478302"/>
            <a:ext cx="945583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Outline: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 of Logistic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ideal 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2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9266E8-1861-4603-AFDE-A29652DA9116}"/>
              </a:ext>
            </a:extLst>
          </p:cNvPr>
          <p:cNvSpPr txBox="1"/>
          <p:nvPr/>
        </p:nvSpPr>
        <p:spPr>
          <a:xfrm>
            <a:off x="1030458" y="478303"/>
            <a:ext cx="94558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 of Logistic Regression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5B706A-A670-485C-8BA9-B4F0AB30E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58" y="1507848"/>
            <a:ext cx="9455834" cy="418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6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9266E8-1861-4603-AFDE-A29652DA9116}"/>
                  </a:ext>
                </a:extLst>
              </p:cNvPr>
              <p:cNvSpPr txBox="1"/>
              <p:nvPr/>
            </p:nvSpPr>
            <p:spPr>
              <a:xfrm>
                <a:off x="1058594" y="436099"/>
                <a:ext cx="9455834" cy="8302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Brief Introduction of Logistic Regression(cont..)</a:t>
                </a:r>
              </a:p>
              <a:p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</a:rPr>
                  <a:t>Mathematical explanation:</a:t>
                </a:r>
              </a:p>
              <a:p>
                <a:endParaRPr lang="en-US" sz="2800" dirty="0"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</a:rPr>
                  <a:t>Hypothesis,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l-GR" sz="2400" i="1" dirty="0"/>
                          <m:t>θ</m:t>
                        </m:r>
                      </m:sub>
                    </m:sSub>
                  </m:oMath>
                </a14:m>
                <a:r>
                  <a:rPr lang="en-US" sz="2400" dirty="0"/>
                  <a:t>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400" i="1" dirty="0"/>
                          <m:t>θ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Logistic function, f(z) = 1/1+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sz="2400" dirty="0"/>
                  <a:t>, where z=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400" i="1" dirty="0"/>
                          <m:t>θ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Hypothesis for binary classification using logistic function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l-GR" sz="2400" i="1" dirty="0"/>
                          <m:t>θ</m:t>
                        </m:r>
                      </m:sub>
                    </m:sSub>
                  </m:oMath>
                </a14:m>
                <a:r>
                  <a:rPr lang="en-US" sz="2400" dirty="0"/>
                  <a:t>(x) = 1/1+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sz="2400" i="1" dirty="0"/>
                              <m:t>θ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Optimizing the logistic function </a:t>
                </a:r>
                <a:br>
                  <a:rPr lang="pl-PL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 i="1" dirty="0"/>
                          <m:t>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:=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 i="1" dirty="0"/>
                          <m:t>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- </a:t>
                </a:r>
                <a:r>
                  <a:rPr lang="el-GR" sz="2400" dirty="0"/>
                  <a:t>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2400" i="1" dirty="0"/>
                          <m:t>θ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sz="2400" i="1" dirty="0"/>
                              <m:t>θ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,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400" i="1" dirty="0"/>
                      <m:t>θ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cost function</a:t>
                </a:r>
                <a:br>
                  <a:rPr lang="el-GR" sz="4000" dirty="0"/>
                </a:br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9266E8-1861-4603-AFDE-A29652DA9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94" y="436099"/>
                <a:ext cx="9455834" cy="8302337"/>
              </a:xfrm>
              <a:prstGeom prst="rect">
                <a:avLst/>
              </a:prstGeom>
              <a:blipFill>
                <a:blip r:embed="rId2"/>
                <a:stretch>
                  <a:fillRect l="-1999" t="-1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10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9266E8-1861-4603-AFDE-A29652DA9116}"/>
              </a:ext>
            </a:extLst>
          </p:cNvPr>
          <p:cNvSpPr txBox="1"/>
          <p:nvPr/>
        </p:nvSpPr>
        <p:spPr>
          <a:xfrm>
            <a:off x="771453" y="478302"/>
            <a:ext cx="94558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Ideal Solution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004247-9412-4099-9AD7-85CAE8D07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53" y="1512277"/>
            <a:ext cx="3645802" cy="171770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15E3B1-A682-474B-92ED-CC5D504B4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276" y="4193615"/>
            <a:ext cx="3645802" cy="1959226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FED82A-1D0E-42F5-8F52-60C7569191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352" y="4263954"/>
            <a:ext cx="3367212" cy="199465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CDFB72B-85B5-4D3D-93C0-25F5B09B7CC7}"/>
              </a:ext>
            </a:extLst>
          </p:cNvPr>
          <p:cNvSpPr/>
          <p:nvPr/>
        </p:nvSpPr>
        <p:spPr>
          <a:xfrm>
            <a:off x="6343750" y="5220592"/>
            <a:ext cx="1003930" cy="3235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BCD73AE-607F-4301-BE2E-5F0C163BD8D5}"/>
              </a:ext>
            </a:extLst>
          </p:cNvPr>
          <p:cNvSpPr/>
          <p:nvPr/>
        </p:nvSpPr>
        <p:spPr>
          <a:xfrm>
            <a:off x="3249637" y="3229979"/>
            <a:ext cx="393895" cy="86371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17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9266E8-1861-4603-AFDE-A29652DA9116}"/>
              </a:ext>
            </a:extLst>
          </p:cNvPr>
          <p:cNvSpPr txBox="1"/>
          <p:nvPr/>
        </p:nvSpPr>
        <p:spPr>
          <a:xfrm>
            <a:off x="819442" y="492370"/>
            <a:ext cx="108145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9F9356-6795-43E0-BE9B-6964CE8DB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234" y="1694350"/>
            <a:ext cx="71437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40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9266E8-1861-4603-AFDE-A29652DA9116}"/>
              </a:ext>
            </a:extLst>
          </p:cNvPr>
          <p:cNvSpPr txBox="1"/>
          <p:nvPr/>
        </p:nvSpPr>
        <p:spPr>
          <a:xfrm>
            <a:off x="819442" y="492370"/>
            <a:ext cx="1081453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Design(cont..)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4AF3FE-7706-4572-BD57-74A7BE3F6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330" y="1757019"/>
            <a:ext cx="8627371" cy="378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2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9266E8-1861-4603-AFDE-A29652DA9116}"/>
              </a:ext>
            </a:extLst>
          </p:cNvPr>
          <p:cNvSpPr txBox="1"/>
          <p:nvPr/>
        </p:nvSpPr>
        <p:spPr>
          <a:xfrm>
            <a:off x="819442" y="492370"/>
            <a:ext cx="1081453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Design(cont..)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8481BD-6170-4C5E-992A-5B250313E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15" y="2235200"/>
            <a:ext cx="9665369" cy="215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8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9266E8-1861-4603-AFDE-A29652DA9116}"/>
              </a:ext>
            </a:extLst>
          </p:cNvPr>
          <p:cNvSpPr txBox="1"/>
          <p:nvPr/>
        </p:nvSpPr>
        <p:spPr>
          <a:xfrm>
            <a:off x="819442" y="492370"/>
            <a:ext cx="1081453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for those women who are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disgnosed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diabetes. Each row is an input and each column is the attribute for the input except the last column is the output. The output is in binary, where 0 means tested negative for diabetes and 1 for positive.</a:t>
            </a:r>
          </a:p>
          <a:p>
            <a:endParaRPr lang="en-US" dirty="0"/>
          </a:p>
          <a:p>
            <a:r>
              <a:rPr lang="en-US" dirty="0"/>
              <a:t>1 85 66 29 0 26.6 0.351 31 0</a:t>
            </a:r>
            <a:br>
              <a:rPr lang="en-US" dirty="0"/>
            </a:br>
            <a:r>
              <a:rPr lang="en-US" dirty="0"/>
              <a:t>8 183 64 0 0 23.3 0.672 32 1</a:t>
            </a:r>
            <a:r>
              <a:rPr lang="en-US" sz="4000" dirty="0"/>
              <a:t> </a:t>
            </a:r>
            <a:br>
              <a:rPr lang="en-US" sz="4000" dirty="0"/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58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2700</TotalTime>
  <Words>153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Leigh Ann Dye (ladye)</dc:creator>
  <dc:description/>
  <cp:lastModifiedBy>sajibsen08@gmail.com</cp:lastModifiedBy>
  <cp:revision>70</cp:revision>
  <dcterms:created xsi:type="dcterms:W3CDTF">2017-02-16T15:32:08Z</dcterms:created>
  <dcterms:modified xsi:type="dcterms:W3CDTF">2018-12-03T04:51:39Z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</Properties>
</file>