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F-measure Among Classifier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7"/>
                <c:pt idx="0">
                  <c:v>Bayes Net</c:v>
                </c:pt>
                <c:pt idx="1">
                  <c:v>Naïve Bayes</c:v>
                </c:pt>
                <c:pt idx="2">
                  <c:v>Multilayer Perceptron</c:v>
                </c:pt>
                <c:pt idx="3">
                  <c:v>Support Vector Machine(kernel=3)</c:v>
                </c:pt>
                <c:pt idx="4">
                  <c:v>AdaBoost(Decision Stump as weak classifier)</c:v>
                </c:pt>
                <c:pt idx="5">
                  <c:v>J48 decision tree</c:v>
                </c:pt>
                <c:pt idx="6">
                  <c:v>Random Forest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0.88500000000000001</c:v>
                </c:pt>
                <c:pt idx="1">
                  <c:v>0.69299999999999995</c:v>
                </c:pt>
                <c:pt idx="2">
                  <c:v>0.83599999999999997</c:v>
                </c:pt>
                <c:pt idx="3">
                  <c:v>0.85199999999999998</c:v>
                </c:pt>
                <c:pt idx="4">
                  <c:v>0.93400000000000005</c:v>
                </c:pt>
                <c:pt idx="5">
                  <c:v>0.90100000000000002</c:v>
                </c:pt>
                <c:pt idx="6">
                  <c:v>0.83599999999999997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8-40C1-B4E9-6DF5FFC24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768643"/>
        <c:axId val="73901393"/>
      </c:barChart>
      <c:catAx>
        <c:axId val="297686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en-US"/>
          </a:p>
        </c:txPr>
        <c:crossAx val="73901393"/>
        <c:crosses val="autoZero"/>
        <c:auto val="1"/>
        <c:lblAlgn val="ctr"/>
        <c:lblOffset val="100"/>
        <c:noMultiLvlLbl val="1"/>
      </c:catAx>
      <c:valAx>
        <c:axId val="7390139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en-US"/>
          </a:p>
        </c:txPr>
        <c:crossAx val="29768643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0" y="-561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073520" y="636120"/>
            <a:ext cx="1005768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Leveraging Machine Learning Approach to Setup Software Defined Network(SDN) Controller Rules During DDoS Attack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Sajib Sen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4/30/18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66760" y="6356520"/>
            <a:ext cx="230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CDE5ED-6CA0-49AF-A4BE-DA867F52EF7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1760" y="143352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xterm h1 h2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h1 terminal "python -m SimpleHTTPServer 80&amp;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h2 terminal "ping 10.0.0.1"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2"/>
          <a:stretch/>
        </p:blipFill>
        <p:spPr>
          <a:xfrm>
            <a:off x="838080" y="2527200"/>
            <a:ext cx="9219960" cy="325728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253680" y="5975280"/>
            <a:ext cx="5153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9: Ping request to node 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4880" cy="112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tretch/>
        </p:blipFill>
        <p:spPr>
          <a:xfrm>
            <a:off x="683640" y="1487160"/>
            <a:ext cx="10283760" cy="468900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3397320" y="6313320"/>
            <a:ext cx="5960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10: Network packet information in Wireshark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4880" cy="92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4"/>
          <p:cNvPicPr/>
          <p:nvPr/>
        </p:nvPicPr>
        <p:blipFill>
          <a:blip r:embed="rId2"/>
          <a:stretch/>
        </p:blipFill>
        <p:spPr>
          <a:xfrm>
            <a:off x="838080" y="1609200"/>
            <a:ext cx="10272960" cy="38786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1163880" y="2951640"/>
            <a:ext cx="379800" cy="194724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TextShape 3"/>
          <p:cNvSpPr txBox="1"/>
          <p:nvPr/>
        </p:nvSpPr>
        <p:spPr>
          <a:xfrm>
            <a:off x="1135440" y="5650200"/>
            <a:ext cx="9678600" cy="388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397680" y="5327280"/>
            <a:ext cx="5153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11 : Packet flow in s1-eth0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Description: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3127320" y="2364480"/>
          <a:ext cx="5936760" cy="3316991"/>
        </p:xfrm>
        <a:graphic>
          <a:graphicData uri="http://schemas.openxmlformats.org/drawingml/2006/table">
            <a:tbl>
              <a:tblPr/>
              <a:tblGrid>
                <a:gridCol w="11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Features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Description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Service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network service on the destination, e.g., http, telnet, etc.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Header length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Length of Header data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Flags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normal (0) or error(1) status of the connection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TTL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 to Live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type of the protocol, e.g. tcp, udp, etc.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Data bytes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Bytes of data needed for certain protocol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Epoch Time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 to complete one epoch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Reply Response Time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 to give response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Land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if connection is from/to the same host/port; 0 otherwise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DDoS flood attack: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ping -f 10.0.0.1 command from different MiniNet hosts.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Besides to create flood attack manually, a payload had been created by python code using scapy library.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3"/>
          <p:cNvPicPr/>
          <p:nvPr/>
        </p:nvPicPr>
        <p:blipFill>
          <a:blip r:embed="rId2"/>
          <a:stretch/>
        </p:blipFill>
        <p:spPr>
          <a:xfrm>
            <a:off x="2585880" y="2857680"/>
            <a:ext cx="5285880" cy="331848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3518640" y="6169680"/>
            <a:ext cx="5153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12: DDoS Attack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4"/>
          <p:cNvPicPr/>
          <p:nvPr/>
        </p:nvPicPr>
        <p:blipFill>
          <a:blip r:embed="rId2"/>
          <a:stretch/>
        </p:blipFill>
        <p:spPr>
          <a:xfrm>
            <a:off x="1053720" y="2163600"/>
            <a:ext cx="9229320" cy="32666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3518640" y="5665680"/>
            <a:ext cx="5153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13: Ping flood attack to node h1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935640" y="1328040"/>
            <a:ext cx="10319760" cy="4986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3804120" y="6337440"/>
            <a:ext cx="480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14: Ping flood packet data in wireshark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838080" y="1825560"/>
            <a:ext cx="10051200" cy="44859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1045080" y="3289320"/>
            <a:ext cx="545760" cy="12585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4449600" y="6262560"/>
            <a:ext cx="362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15: Dos attack in sFlow-RT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3"/>
          <p:cNvGraphicFramePr/>
          <p:nvPr/>
        </p:nvGraphicFramePr>
        <p:xfrm>
          <a:off x="3127320" y="1866600"/>
          <a:ext cx="5936400" cy="4336673"/>
        </p:xfrm>
        <a:graphic>
          <a:graphicData uri="http://schemas.openxmlformats.org/drawingml/2006/table">
            <a:tbl>
              <a:tblPr/>
              <a:tblGrid>
                <a:gridCol w="9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Techniques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Precision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Recall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F- Measure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ROC Area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Bayes Net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0.863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Naïve Bayes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0.731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0.693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Multilayer Perceptron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 Vector Machine(kernel=3)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AdaBoost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(Decision Stump as weak classifier)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0.934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J48 decision tree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0.902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Random Forest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0.899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2" name="TextShape 4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and Observation: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Chart 3"/>
          <p:cNvGraphicFramePr/>
          <p:nvPr/>
        </p:nvGraphicFramePr>
        <p:xfrm>
          <a:off x="2539080" y="2283120"/>
          <a:ext cx="7976520" cy="389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6" name="TextShape 3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 and Observation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1555920" y="1567440"/>
            <a:ext cx="4202640" cy="4049640"/>
          </a:xfrm>
          <a:prstGeom prst="rect">
            <a:avLst/>
          </a:prstGeom>
          <a:ln>
            <a:noFill/>
          </a:ln>
        </p:spPr>
      </p:pic>
      <p:pic>
        <p:nvPicPr>
          <p:cNvPr id="120" name="Picture 4"/>
          <p:cNvPicPr/>
          <p:nvPr/>
        </p:nvPicPr>
        <p:blipFill>
          <a:blip r:embed="rId3"/>
          <a:stretch/>
        </p:blipFill>
        <p:spPr>
          <a:xfrm>
            <a:off x="6432840" y="1461600"/>
            <a:ext cx="4539600" cy="39333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733760" y="5569560"/>
            <a:ext cx="45478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1: Different planes and network application in SDN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543720" y="5595120"/>
            <a:ext cx="454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2: Reactive traffic flow set-up in SDN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Predefined rules have been setup during DoS attack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DoS attack has been implemented.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Virtual SDN testbed environment has been created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DoS attack performed on the network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collected for both normal and attack scenario.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trained and performance compare for different classifier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4/30/18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8610480" y="6356520"/>
            <a:ext cx="2376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6DDFE3B-1B47-46BC-937B-61D2BA58CC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4880" cy="92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6984720" y="996120"/>
            <a:ext cx="4031280" cy="5171760"/>
          </a:xfrm>
          <a:prstGeom prst="rect">
            <a:avLst/>
          </a:prstGeom>
          <a:ln>
            <a:noFill/>
          </a:ln>
        </p:spPr>
      </p:pic>
      <p:pic>
        <p:nvPicPr>
          <p:cNvPr id="126" name="Picture 4"/>
          <p:cNvPicPr/>
          <p:nvPr/>
        </p:nvPicPr>
        <p:blipFill>
          <a:blip r:embed="rId3"/>
          <a:stretch/>
        </p:blipFill>
        <p:spPr>
          <a:xfrm>
            <a:off x="1092240" y="1245960"/>
            <a:ext cx="3733920" cy="27903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1370160" y="4302360"/>
            <a:ext cx="3787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3: OpenVSwitch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6"/>
          <p:cNvPicPr/>
          <p:nvPr/>
        </p:nvPicPr>
        <p:blipFill>
          <a:blip r:embed="rId4"/>
          <a:stretch/>
        </p:blipFill>
        <p:spPr>
          <a:xfrm>
            <a:off x="838080" y="4695120"/>
            <a:ext cx="5162040" cy="990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1810800" y="5754960"/>
            <a:ext cx="2754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4: Packet 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4880" cy="99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1057680" y="1825560"/>
            <a:ext cx="9457920" cy="32572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529360" y="5545800"/>
            <a:ext cx="509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5: sFlow-RT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tretch/>
        </p:blipFill>
        <p:spPr>
          <a:xfrm>
            <a:off x="1215720" y="1977120"/>
            <a:ext cx="4472280" cy="2285640"/>
          </a:xfrm>
          <a:prstGeom prst="rect">
            <a:avLst/>
          </a:prstGeom>
          <a:ln>
            <a:noFill/>
          </a:ln>
        </p:spPr>
      </p:pic>
      <p:pic>
        <p:nvPicPr>
          <p:cNvPr id="137" name="Picture 4"/>
          <p:cNvPicPr/>
          <p:nvPr/>
        </p:nvPicPr>
        <p:blipFill>
          <a:blip r:embed="rId3"/>
          <a:stretch/>
        </p:blipFill>
        <p:spPr>
          <a:xfrm>
            <a:off x="6887520" y="1977120"/>
            <a:ext cx="3993840" cy="30571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330200" y="4928400"/>
            <a:ext cx="3645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6: Traffic monitoring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887520" y="4959360"/>
            <a:ext cx="3645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7: Event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 create a virtual network SDN topology: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</a:t>
            </a:r>
            <a:r>
              <a:rPr lang="en-US" sz="18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--controller=remote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n-US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ip=127.0.0.1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,port=6653 --</a:t>
            </a:r>
            <a:r>
              <a:rPr lang="en-US" sz="1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topo=single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--</a:t>
            </a:r>
            <a:r>
              <a:rPr lang="en-US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--</a:t>
            </a:r>
            <a:r>
              <a:rPr lang="en-US" sz="1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switch ovsk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tells</a:t>
            </a:r>
            <a:r>
              <a:rPr lang="en-US" sz="18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Mininet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start up a </a:t>
            </a: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3-host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single-</a:t>
            </a:r>
            <a:r>
              <a:rPr lang="en-US" sz="1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(openvSwitch-based)switch topology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the MAC address of each host equal to its IP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</a:t>
            </a:r>
            <a:r>
              <a:rPr lang="en-US" sz="18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point to a remote controller which defaults to the localhost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tretch/>
        </p:blipFill>
        <p:spPr>
          <a:xfrm>
            <a:off x="1155960" y="1825560"/>
            <a:ext cx="4298040" cy="3541680"/>
          </a:xfrm>
          <a:prstGeom prst="rect">
            <a:avLst/>
          </a:prstGeom>
          <a:ln>
            <a:noFill/>
          </a:ln>
        </p:spPr>
      </p:pic>
      <p:pic>
        <p:nvPicPr>
          <p:cNvPr id="145" name="Picture 7"/>
          <p:cNvPicPr/>
          <p:nvPr/>
        </p:nvPicPr>
        <p:blipFill>
          <a:blip r:embed="rId3"/>
          <a:stretch/>
        </p:blipFill>
        <p:spPr>
          <a:xfrm>
            <a:off x="5866560" y="1743120"/>
            <a:ext cx="5813640" cy="337140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467520" y="2303640"/>
            <a:ext cx="2398320" cy="222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3562560" y="3429000"/>
            <a:ext cx="23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E4B4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1436760" y="4203720"/>
            <a:ext cx="3336480" cy="1298880"/>
          </a:xfrm>
          <a:prstGeom prst="frame">
            <a:avLst>
              <a:gd name="adj1" fmla="val 12500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 flipV="1">
            <a:off x="4667040" y="3110040"/>
            <a:ext cx="1199160" cy="144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5973120" y="5612760"/>
            <a:ext cx="4761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8: Setting of Virtual SDN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Flow rules set up in SDN controller: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sudo ovs-ofctl add-flow s1 in_port=1,actions=output:2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sudo ovs-ofctl add-flow s1 in_port=2,actions=output:1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will forward packets coming at port 1 to port 2 and vice-verca.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 connect OpenVSwitch to sFlow-RT analyzer: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</a:t>
            </a:r>
            <a:r>
              <a:rPr lang="en-US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ovs-vsctl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-- --id=@sflow </a:t>
            </a: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sflow agent=eth0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target=\"127.0.0.1:6343\" sampling=10 polling=20 -- -- </a:t>
            </a:r>
            <a:r>
              <a:rPr lang="en-US" sz="18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bridge s1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sflow=@sflow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Here the </a:t>
            </a:r>
            <a:r>
              <a:rPr lang="en-US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OpenVSwitch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has been </a:t>
            </a: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connected to sFlow-RT with eth0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as agent and </a:t>
            </a:r>
            <a:r>
              <a:rPr lang="en-US" sz="18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switch as s1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To start: ./sFlow-rt/start.sh and to check the topology of mininet network in sFlow-RT need to visit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http://localhost:8008/metric/127.0.0.1/html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http://localhost:8080/ui/pages/index.html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685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DejaVu Sans</vt:lpstr>
      <vt:lpstr>Noto Sans CJK SC Regular</vt:lpstr>
      <vt:lpstr>StarSymbol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Leigh Ann Dye (ladye)</dc:creator>
  <dc:description/>
  <cp:lastModifiedBy>sajibsen08@gmail.com</cp:lastModifiedBy>
  <cp:revision>36</cp:revision>
  <dcterms:created xsi:type="dcterms:W3CDTF">2017-02-16T15:32:08Z</dcterms:created>
  <dcterms:modified xsi:type="dcterms:W3CDTF">2018-11-02T01:00:46Z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