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6" r:id="rId2"/>
  </p:sldMasterIdLst>
  <p:notesMasterIdLst>
    <p:notesMasterId r:id="rId17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0F0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87856-98D7-4476-B14F-5980F867D6AC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46536-26B5-43F9-8C0C-2759DBD11C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9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D29CC0A-9DB8-47B8-A4DB-3763583F91FD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21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oter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00664"/>
            <a:ext cx="1219411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1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4817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17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89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26500" y="76200"/>
            <a:ext cx="2770717" cy="60785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1" y="76200"/>
            <a:ext cx="8115300" cy="60785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104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606683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07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2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314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00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94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72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矩形 4"/>
          <p:cNvSpPr/>
          <p:nvPr userDrawn="1"/>
        </p:nvSpPr>
        <p:spPr bwMode="auto">
          <a:xfrm flipV="1">
            <a:off x="0" y="6483351"/>
            <a:ext cx="12192000" cy="45719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arrow"/>
          </a:ln>
          <a:effectLst/>
          <a:extLst/>
        </p:spPr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955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18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95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1438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4099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143687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7270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6875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2/27/2019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62225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47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96FE-A7CC-49A4-94C8-B3BDAB62F4A3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F5BBE-B554-493B-ABAA-2006865A4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2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06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90930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16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155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09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9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888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05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6200"/>
            <a:ext cx="8128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628776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80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rgbClr val="000000"/>
                </a:solidFill>
                <a:latin typeface="+mn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AutoShape 12"/>
          <p:cNvSpPr>
            <a:spLocks noChangeArrowheads="1"/>
          </p:cNvSpPr>
          <p:nvPr/>
        </p:nvSpPr>
        <p:spPr bwMode="auto">
          <a:xfrm rot="-5400000">
            <a:off x="8920693" y="-41275"/>
            <a:ext cx="692150" cy="774700"/>
          </a:xfrm>
          <a:prstGeom prst="rtTriangle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9652000" y="0"/>
            <a:ext cx="2540000" cy="69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3200">
              <a:solidFill>
                <a:srgbClr val="000000"/>
              </a:solidFill>
            </a:endParaRPr>
          </a:p>
        </p:txBody>
      </p:sp>
      <p:sp>
        <p:nvSpPr>
          <p:cNvPr id="1031" name="Rectangle 21"/>
          <p:cNvSpPr>
            <a:spLocks noChangeArrowheads="1"/>
          </p:cNvSpPr>
          <p:nvPr/>
        </p:nvSpPr>
        <p:spPr bwMode="auto">
          <a:xfrm>
            <a:off x="9359900" y="6481763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</a:rPr>
              <a:t>No. </a:t>
            </a:r>
            <a:fld id="{4C6CE554-3363-424E-B6D1-FE117CB69D86}" type="slidenum">
              <a:rPr kumimoji="0" lang="en-US" altLang="zh-CN" sz="1600">
                <a:solidFill>
                  <a:srgbClr val="000000"/>
                </a:solidFill>
                <a:latin typeface="Arial" pitchFamily="34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0" lang="en-US" altLang="zh-CN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>
            <a:off x="0" y="620713"/>
            <a:ext cx="12192000" cy="0"/>
          </a:xfrm>
          <a:prstGeom prst="line">
            <a:avLst/>
          </a:prstGeom>
          <a:noFill/>
          <a:ln w="50800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4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15207" y="4151482"/>
            <a:ext cx="1220720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汇报人：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石赜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3118103075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5208" y="6021892"/>
            <a:ext cx="1220720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fld id="{8A8C2380-93BC-4A51-92CF-B252E83B1E2F}" type="datetime2"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2019年2月27日</a:t>
            </a:fld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-180528" y="1610997"/>
            <a:ext cx="12372526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超临界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O/CO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混合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工质发电系统㶲分析</a:t>
            </a:r>
            <a:endParaRPr lang="en-US" altLang="zh-CN" sz="3200" b="1" dirty="0" smtClean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0395" y="4784720"/>
            <a:ext cx="6096000" cy="11326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1049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kern="100" dirty="0" smtClean="0">
                <a:latin typeface="Times New Roman" panose="02020603050405020304" pitchFamily="18" charset="0"/>
              </a:rPr>
              <a:t>刘文兵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 3118103118        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白玉平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 4118003141</a:t>
            </a:r>
            <a:endParaRPr lang="zh-CN" altLang="zh-CN" sz="2400" kern="100" dirty="0" smtClean="0">
              <a:latin typeface="Times New Roman" panose="02020603050405020304" pitchFamily="18" charset="0"/>
            </a:endParaRPr>
          </a:p>
          <a:p>
            <a:pPr indent="11049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祁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豪杰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 3118303461        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侯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天</a:t>
            </a:r>
            <a:r>
              <a:rPr lang="zh-CN" altLang="zh-CN" sz="2400" kern="100" dirty="0" smtClean="0">
                <a:latin typeface="Times New Roman" panose="02020603050405020304" pitchFamily="18" charset="0"/>
              </a:rPr>
              <a:t>放</a:t>
            </a:r>
            <a:r>
              <a:rPr lang="en-US" altLang="zh-CN" sz="2400" kern="100" dirty="0" smtClean="0">
                <a:latin typeface="Times New Roman" panose="02020603050405020304" pitchFamily="18" charset="0"/>
              </a:rPr>
              <a:t> 3118303455 </a:t>
            </a:r>
            <a:endParaRPr lang="zh-CN" altLang="zh-CN" sz="2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5725" y="818637"/>
            <a:ext cx="1800200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㶲损失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866509"/>
              </p:ext>
            </p:extLst>
          </p:nvPr>
        </p:nvGraphicFramePr>
        <p:xfrm>
          <a:off x="1472407" y="1412776"/>
          <a:ext cx="48545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Graph" r:id="rId3" imgW="2502057" imgH="1747880" progId="Origin50.Graph">
                  <p:embed/>
                </p:oleObj>
              </mc:Choice>
              <mc:Fallback>
                <p:oleObj name="Graph" r:id="rId3" imgW="2502057" imgH="1747880" progId="Origin50.Graph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64" t="10092" r="11511" b="5560"/>
                      <a:stretch>
                        <a:fillRect/>
                      </a:stretch>
                    </p:blipFill>
                    <p:spPr bwMode="auto">
                      <a:xfrm>
                        <a:off x="1472407" y="1412776"/>
                        <a:ext cx="4854575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826400"/>
              </p:ext>
            </p:extLst>
          </p:nvPr>
        </p:nvGraphicFramePr>
        <p:xfrm>
          <a:off x="6237680" y="1412777"/>
          <a:ext cx="4392488" cy="323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9" name="对象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 l="17462" t="9406" r="9190" b="11607"/>
                      <a:stretch>
                        <a:fillRect/>
                      </a:stretch>
                    </p:blipFill>
                    <p:spPr bwMode="auto">
                      <a:xfrm>
                        <a:off x="6237680" y="1412777"/>
                        <a:ext cx="4392488" cy="323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287689" y="470305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各设备㶲损失值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888089" y="4703052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各设备㶲损失占总㶲损失的比例</a:t>
            </a:r>
          </a:p>
        </p:txBody>
      </p:sp>
      <p:sp>
        <p:nvSpPr>
          <p:cNvPr id="12" name="矩形 11"/>
          <p:cNvSpPr/>
          <p:nvPr/>
        </p:nvSpPr>
        <p:spPr>
          <a:xfrm>
            <a:off x="1991545" y="5090544"/>
            <a:ext cx="8352927" cy="1200329"/>
          </a:xfrm>
          <a:prstGeom prst="rect">
            <a:avLst/>
          </a:prstGeom>
          <a:ln w="19050">
            <a:solidFill>
              <a:srgbClr val="00B0F0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㶲损失最大的设备为气化反应器，㶲损失占系统总㶲损失的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50.57%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其次是空分系统，㶲损失亦达到总㶲损失的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12.13%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然后是凝汽器，㶲损失为总㶲损失的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9.66%</a:t>
            </a: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系统优化应着重考虑㶲损失大的环节</a:t>
            </a:r>
            <a:endParaRPr lang="zh-CN" altLang="en-US" dirty="0"/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0" y="32298"/>
            <a:ext cx="1219200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发电系统㶲分析结果</a:t>
            </a:r>
            <a:endParaRPr lang="zh-CN" altLang="en-US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47728" y="4467495"/>
            <a:ext cx="1377118" cy="261610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各设备㶲</a:t>
            </a:r>
            <a:r>
              <a:rPr lang="zh-CN" altLang="en-US" sz="1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损失</a:t>
            </a:r>
            <a:r>
              <a:rPr lang="en-US" altLang="zh-CN" sz="1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/kW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5725" y="836712"/>
            <a:ext cx="1800200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㶲效率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/>
          </p:nvPr>
        </p:nvGraphicFramePr>
        <p:xfrm>
          <a:off x="2351584" y="1268760"/>
          <a:ext cx="7632848" cy="3744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Graph" r:id="rId3" imgW="2502057" imgH="1747880" progId="Origin50.Graph">
                  <p:embed/>
                </p:oleObj>
              </mc:Choice>
              <mc:Fallback>
                <p:oleObj name="Graph" r:id="rId3" imgW="2502057" imgH="1747880" progId="Origin50.Graph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7" t="9474" r="11942" b="5560"/>
                      <a:stretch>
                        <a:fillRect/>
                      </a:stretch>
                    </p:blipFill>
                    <p:spPr bwMode="auto">
                      <a:xfrm>
                        <a:off x="2351584" y="1268760"/>
                        <a:ext cx="7632848" cy="3744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966905" y="103694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各设备㶲效率比较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0" y="32298"/>
            <a:ext cx="1219200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发电系统㶲</a:t>
            </a:r>
            <a:r>
              <a:rPr lang="zh-CN" altLang="en-US" sz="2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</a:t>
            </a:r>
            <a:endParaRPr lang="zh-CN" altLang="en-US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7528" y="5317979"/>
            <a:ext cx="8724678" cy="923330"/>
            <a:chOff x="1847528" y="5013176"/>
            <a:chExt cx="8724678" cy="923330"/>
          </a:xfrm>
        </p:grpSpPr>
        <p:sp>
          <p:nvSpPr>
            <p:cNvPr id="9" name="矩形 8"/>
            <p:cNvSpPr/>
            <p:nvPr/>
          </p:nvSpPr>
          <p:spPr>
            <a:xfrm>
              <a:off x="1919536" y="5013176"/>
              <a:ext cx="504056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ü"/>
              </a:pPr>
              <a:r>
                <a: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㶲</a:t>
              </a: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效率</a:t>
              </a:r>
              <a:r>
                <a: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最</a:t>
              </a: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低</a:t>
              </a:r>
              <a:r>
                <a: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的设备</a:t>
              </a: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凝汽器，㶲效率为</a:t>
              </a:r>
              <a:r>
                <a: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12.32%</a:t>
              </a: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ü"/>
              </a:pP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其次是压缩冷却器，㶲效率为</a:t>
              </a:r>
              <a:r>
                <a: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30.50%</a:t>
              </a:r>
            </a:p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ü"/>
              </a:pP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然后</a:t>
              </a:r>
              <a:r>
                <a:rPr lang="zh-CN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是空分系统</a:t>
              </a: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第六级回热加热器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6080" y="5013176"/>
              <a:ext cx="36724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Clr>
                  <a:srgbClr val="0000FF"/>
                </a:buClr>
                <a:buFont typeface="Wingdings" panose="05000000000000000000" pitchFamily="2" charset="2"/>
                <a:buChar char="ü"/>
              </a:pPr>
              <a:r>
                <a:rPr lang="zh-CN" altLang="en-US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㶲效率分析提示，系统的冷源损失较大，</a:t>
              </a:r>
              <a:r>
                <a:rPr lang="zh-CN" altLang="en-US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应从考虑减小系统冷源损失与余热回收利用</a:t>
              </a:r>
              <a:endPara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847528" y="5013176"/>
              <a:ext cx="8724678" cy="923330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5933098" y="4750079"/>
            <a:ext cx="2053995" cy="276999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</a:t>
            </a:r>
            <a:r>
              <a:rPr lang="zh-CN" altLang="en-US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  <a:r>
              <a:rPr lang="en-US" altLang="zh-CN" sz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/%</a:t>
            </a:r>
            <a:endParaRPr lang="zh-CN" altLang="en-US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4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35725" y="802660"/>
            <a:ext cx="3312368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㶲效率与㶲损失比较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/>
          </p:nvPr>
        </p:nvGraphicFramePr>
        <p:xfrm>
          <a:off x="1524001" y="1270620"/>
          <a:ext cx="486092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Graph" r:id="rId3" imgW="2502057" imgH="1747880" progId="Origin50.Graph">
                  <p:embed/>
                </p:oleObj>
              </mc:Choice>
              <mc:Fallback>
                <p:oleObj name="Graph" r:id="rId3" imgW="2502057" imgH="1747880" progId="Origin50.Graph">
                  <p:embed/>
                  <p:pic>
                    <p:nvPicPr>
                      <p:cNvPr id="7" name="对象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07" t="9474" r="11942" b="5560"/>
                      <a:stretch>
                        <a:fillRect/>
                      </a:stretch>
                    </p:blipFill>
                    <p:spPr bwMode="auto">
                      <a:xfrm>
                        <a:off x="1524001" y="1270620"/>
                        <a:ext cx="4860925" cy="323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/>
          </p:nvPr>
        </p:nvGraphicFramePr>
        <p:xfrm>
          <a:off x="6168008" y="1196753"/>
          <a:ext cx="4392488" cy="323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Graph" r:id="rId5" imgW="3920760" imgH="3000960" progId="Origin50.Graph">
                  <p:embed/>
                </p:oleObj>
              </mc:Choice>
              <mc:Fallback>
                <p:oleObj name="Graph" r:id="rId5" imgW="3920760" imgH="3000960" progId="Origin50.Graph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 l="17462" t="9406" r="9190" b="11607"/>
                      <a:stretch>
                        <a:fillRect/>
                      </a:stretch>
                    </p:blipFill>
                    <p:spPr bwMode="auto">
                      <a:xfrm>
                        <a:off x="6168008" y="1196753"/>
                        <a:ext cx="4392488" cy="3238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287688" y="443711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各设备㶲效率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88089" y="4437112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各设备㶲损失占总㶲损失的比例</a:t>
            </a:r>
          </a:p>
        </p:txBody>
      </p:sp>
      <p:sp>
        <p:nvSpPr>
          <p:cNvPr id="13" name="矩形 12"/>
          <p:cNvSpPr/>
          <p:nvPr/>
        </p:nvSpPr>
        <p:spPr>
          <a:xfrm>
            <a:off x="1676401" y="4797152"/>
            <a:ext cx="8956765" cy="1477328"/>
          </a:xfrm>
          <a:prstGeom prst="rect">
            <a:avLst/>
          </a:prstGeom>
          <a:ln w="19050">
            <a:solidFill>
              <a:srgbClr val="00B0F0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压缩冷却器的㶲效率为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30.50%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可用能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效率较低，但其㶲损失占总㶲损失的比例只用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2.99%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，并非制约系统效率的主要环节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气化反应器的㶲效率为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80.01%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，但其㶲损失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占系统总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㶲损失的一半，可用能损失大，是优化的主要着手点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系统分析应从㶲损失、㶲效率等方面统筹考虑，全方位分析比较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 bwMode="auto">
          <a:xfrm>
            <a:off x="0" y="32298"/>
            <a:ext cx="1219200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发电系统㶲</a:t>
            </a:r>
            <a:r>
              <a:rPr lang="zh-CN" altLang="en-US" sz="2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分析结果</a:t>
            </a:r>
            <a:endParaRPr lang="zh-CN" altLang="en-US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7577" y="4258481"/>
            <a:ext cx="2053995" cy="261610"/>
          </a:xfrm>
          <a:prstGeom prst="rect">
            <a:avLst/>
          </a:prstGeom>
          <a:solidFill>
            <a:srgbClr val="EEEEEE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</a:t>
            </a:r>
            <a:r>
              <a:rPr lang="zh-CN" altLang="en-US" sz="1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</a:t>
            </a:r>
            <a:r>
              <a:rPr lang="zh-CN" altLang="en-US" sz="1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</a:t>
            </a:r>
            <a:r>
              <a:rPr lang="en-US" altLang="zh-CN" sz="1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/%</a:t>
            </a:r>
            <a:endParaRPr lang="zh-CN" altLang="en-US" sz="1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371600" y="2024744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能量效率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40.09%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40.77%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㶲损失最大的设备为气化反应器，㶲损失占总㶲损失的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50.57%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，其次是空分系统，㶲损失为总㶲损失的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12.13%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㶲效率最低的设备凝汽器，㶲效率为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12.32%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，其次是压缩冷却器，㶲效率为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30.50%</a:t>
            </a: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气化反应器和空分设备㶲损失大，应对设备改进升级；系统冷源损失大，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应考虑回收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0" y="32298"/>
            <a:ext cx="12192000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3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ChangeArrowheads="1"/>
          </p:cNvSpPr>
          <p:nvPr/>
        </p:nvSpPr>
        <p:spPr bwMode="auto">
          <a:xfrm>
            <a:off x="0" y="6810190"/>
            <a:ext cx="12192000" cy="45719"/>
          </a:xfrm>
          <a:prstGeom prst="rect">
            <a:avLst/>
          </a:prstGeom>
          <a:solidFill>
            <a:schemeClr val="tx1">
              <a:alpha val="89018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endParaRPr lang="zh-CN" altLang="zh-CN" sz="280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3590"/>
            <a:ext cx="121920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3" name="矩形 1"/>
          <p:cNvSpPr>
            <a:spLocks noChangeArrowheads="1"/>
          </p:cNvSpPr>
          <p:nvPr/>
        </p:nvSpPr>
        <p:spPr bwMode="auto">
          <a:xfrm>
            <a:off x="5591695" y="2401108"/>
            <a:ext cx="1008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4474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1" y="-91997"/>
            <a:ext cx="12191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</a:pPr>
            <a:r>
              <a:rPr lang="zh-CN" altLang="en-US" sz="4000" b="1" dirty="0" smtClean="0">
                <a:latin typeface="Times New Roman" pitchFamily="18" charset="0"/>
                <a:ea typeface="黑体" pitchFamily="49" charset="-122"/>
              </a:rPr>
              <a:t>目 录</a:t>
            </a:r>
            <a:endParaRPr lang="en-US" altLang="zh-CN" sz="4000" b="1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551466" y="1815709"/>
            <a:ext cx="6811736" cy="3400425"/>
            <a:chOff x="1114551" y="1844824"/>
            <a:chExt cx="6811736" cy="3400425"/>
          </a:xfrm>
        </p:grpSpPr>
        <p:grpSp>
          <p:nvGrpSpPr>
            <p:cNvPr id="9" name="组合 8"/>
            <p:cNvGrpSpPr/>
            <p:nvPr/>
          </p:nvGrpSpPr>
          <p:grpSpPr>
            <a:xfrm>
              <a:off x="1114551" y="1844824"/>
              <a:ext cx="6811736" cy="2491740"/>
              <a:chOff x="2058" y="3156"/>
              <a:chExt cx="8763" cy="3924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2104" y="3156"/>
                <a:ext cx="8697" cy="1130"/>
                <a:chOff x="2656" y="3156"/>
                <a:chExt cx="8697" cy="1130"/>
              </a:xfrm>
            </p:grpSpPr>
            <p:sp>
              <p:nvSpPr>
                <p:cNvPr id="19" name="TextBox 18"/>
                <p:cNvSpPr/>
                <p:nvPr/>
              </p:nvSpPr>
              <p:spPr>
                <a:xfrm>
                  <a:off x="3253" y="3269"/>
                  <a:ext cx="8100" cy="905"/>
                </a:xfrm>
                <a:prstGeom prst="roundRect">
                  <a:avLst>
                    <a:gd name="adj" fmla="val 817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eaLnBrk="1" hangingPunct="1"/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超临界</a:t>
                  </a: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H2O/CO2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混合工质发电系统</a:t>
                  </a:r>
                  <a:endParaRPr 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656" y="3156"/>
                  <a:ext cx="1212" cy="113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 cap="flat" cmpd="sng">
                  <a:solidFill>
                    <a:srgbClr val="A6A6A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eaLnBrk="1" hangingPunct="1"/>
                  <a:r>
                    <a:rPr lang="en-US" altLang="x-none" sz="3600" b="1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1</a:t>
                  </a:r>
                  <a:endParaRPr lang="zh-CN" altLang="en-US" sz="3600" b="1" dirty="0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2104" y="4516"/>
                <a:ext cx="8717" cy="1133"/>
                <a:chOff x="2698" y="4495"/>
                <a:chExt cx="8717" cy="1133"/>
              </a:xfrm>
            </p:grpSpPr>
            <p:sp>
              <p:nvSpPr>
                <p:cNvPr id="17" name="TextBox 25"/>
                <p:cNvSpPr/>
                <p:nvPr/>
              </p:nvSpPr>
              <p:spPr>
                <a:xfrm>
                  <a:off x="3275" y="4588"/>
                  <a:ext cx="8140" cy="908"/>
                </a:xfrm>
                <a:prstGeom prst="roundRect">
                  <a:avLst>
                    <a:gd name="adj" fmla="val 817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zh-CN" altLang="en-US" sz="2400" b="1" dirty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发电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系统能量效率计算</a:t>
                  </a:r>
                  <a:endParaRPr 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698" y="4495"/>
                  <a:ext cx="1212" cy="113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 cap="flat" cmpd="sng">
                  <a:solidFill>
                    <a:srgbClr val="A6A6A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eaLnBrk="1" hangingPunct="1"/>
                  <a:r>
                    <a:rPr lang="en-US" altLang="x-none" sz="3600" b="1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2</a:t>
                  </a:r>
                  <a:endParaRPr lang="zh-CN" altLang="en-US" sz="3600" b="1" dirty="0"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2058" y="5948"/>
                <a:ext cx="8697" cy="1132"/>
                <a:chOff x="-29030" y="116072"/>
                <a:chExt cx="5523016" cy="718590"/>
              </a:xfrm>
            </p:grpSpPr>
            <p:sp>
              <p:nvSpPr>
                <p:cNvPr id="15" name="TextBox 28"/>
                <p:cNvSpPr/>
                <p:nvPr/>
              </p:nvSpPr>
              <p:spPr>
                <a:xfrm>
                  <a:off x="350389" y="187455"/>
                  <a:ext cx="5143597" cy="575825"/>
                </a:xfrm>
                <a:prstGeom prst="roundRect">
                  <a:avLst>
                    <a:gd name="adj" fmla="val 817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/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发电系统㶲分析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-29030" y="116072"/>
                  <a:ext cx="769951" cy="718590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9050" cap="flat" cmpd="sng">
                  <a:solidFill>
                    <a:srgbClr val="A6A6A6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eaLnBrk="1" hangingPunct="1"/>
                  <a:r>
                    <a:rPr lang="en-US" altLang="x-none" sz="3600" b="1" dirty="0">
                      <a:latin typeface="Arial" panose="020B0604020202020204" pitchFamily="34" charset="0"/>
                      <a:ea typeface="微软雅黑" panose="020B0503020204020204" pitchFamily="34" charset="-122"/>
                    </a:rPr>
                    <a:t>3</a:t>
                  </a:r>
                  <a:endParaRPr lang="zh-CN" altLang="en-US" sz="3600" b="1" dirty="0">
                    <a:latin typeface="Arial" panose="020B0604020202020204" pitchFamily="34" charset="0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" name="TextBox 28"/>
            <p:cNvSpPr/>
            <p:nvPr/>
          </p:nvSpPr>
          <p:spPr>
            <a:xfrm>
              <a:off x="1614735" y="4597835"/>
              <a:ext cx="6296005" cy="576009"/>
            </a:xfrm>
            <a:prstGeom prst="roundRect">
              <a:avLst>
                <a:gd name="adj" fmla="val 817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小结</a:t>
              </a:r>
            </a:p>
          </p:txBody>
        </p:sp>
        <p:sp>
          <p:nvSpPr>
            <p:cNvPr id="11" name="椭圆 10"/>
            <p:cNvSpPr/>
            <p:nvPr/>
          </p:nvSpPr>
          <p:spPr>
            <a:xfrm>
              <a:off x="1150308" y="4526429"/>
              <a:ext cx="942456" cy="7188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>
              <a:solidFill>
                <a:srgbClr val="A6A6A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eaLnBrk="1" hangingPunct="1"/>
              <a:r>
                <a:rPr lang="en-US" altLang="zh-CN" sz="3600" b="1" dirty="0">
                  <a:latin typeface="Arial" panose="020B06040202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sz="3600" b="1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601" y="610828"/>
            <a:ext cx="1219199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484701"/>
              </p:ext>
            </p:extLst>
          </p:nvPr>
        </p:nvGraphicFramePr>
        <p:xfrm>
          <a:off x="1085850" y="1314093"/>
          <a:ext cx="7029450" cy="492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Visio" r:id="rId3" imgW="17358310" imgH="6926688" progId="Visio.Drawing.15">
                  <p:embed/>
                </p:oleObj>
              </mc:Choice>
              <mc:Fallback>
                <p:oleObj name="Visio" r:id="rId3" imgW="17358310" imgH="6926688" progId="Visio.Drawing.15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 l="4292" t="104"/>
                      <a:stretch>
                        <a:fillRect/>
                      </a:stretch>
                    </p:blipFill>
                    <p:spPr bwMode="auto">
                      <a:xfrm>
                        <a:off x="1085850" y="1314093"/>
                        <a:ext cx="7029450" cy="4920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0" y="9939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超临界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O/CO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混合工质发电系统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35725" y="742181"/>
            <a:ext cx="2733182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发电系统流程图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98996" y="958205"/>
            <a:ext cx="3396340" cy="5632311"/>
          </a:xfrm>
          <a:prstGeom prst="rect">
            <a:avLst/>
          </a:prstGeom>
          <a:ln w="12700">
            <a:solidFill>
              <a:srgbClr val="0070C0"/>
            </a:solidFill>
            <a:prstDash val="lgDash"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六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级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热、一次再热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构型</a:t>
            </a: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新蒸汽温度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777.6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、压力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25MPa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、流量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40474.6kg/h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冷端考虑</a:t>
            </a:r>
            <a:r>
              <a:rPr kumimoji="1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kumimoji="1" lang="en-US" altLang="zh-CN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分离捕集</a:t>
            </a: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回热系统设</a:t>
            </a:r>
            <a:r>
              <a:rPr kumimoji="1"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气液分离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器，以改善疏水流动</a:t>
            </a: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气化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反应、氧化反应简化为黑箱，仍称为气化反应器</a:t>
            </a: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kumimoji="1"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Aspen </a:t>
            </a:r>
            <a:r>
              <a:rPr kumimoji="1"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Plus</a:t>
            </a:r>
            <a:r>
              <a:rPr kumimoji="1"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</a:t>
            </a:r>
            <a:r>
              <a:rPr kumimoji="1"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流程模拟</a:t>
            </a:r>
            <a:endParaRPr kumimoji="1"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602318"/>
            <a:ext cx="12199600" cy="542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35725" y="815025"/>
            <a:ext cx="2376264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系统基本参数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341119" y="1405551"/>
            <a:ext cx="9030789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输入物流参数：</a:t>
            </a: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煤：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0.95kg/s</a:t>
            </a: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氧气：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25MPa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2.012kg/s 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由空气分离、压缩获得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煤的元素分析与工业分析：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dirty="0">
                <a:cs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cs typeface="Arial Unicode MS" panose="020B0604020202020204" pitchFamily="34" charset="-122"/>
              </a:rPr>
              <a:t>  </a:t>
            </a: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kern="0" dirty="0">
                <a:cs typeface="Arial Unicode MS" panose="020B0604020202020204" pitchFamily="34" charset="-122"/>
              </a:rPr>
              <a:t> </a:t>
            </a:r>
            <a:r>
              <a:rPr lang="en-US" altLang="zh-CN" sz="2000" kern="0" dirty="0" smtClean="0">
                <a:cs typeface="Arial Unicode MS" panose="020B0604020202020204" pitchFamily="34" charset="-122"/>
              </a:rPr>
              <a:t>  </a:t>
            </a:r>
            <a:endParaRPr lang="zh-CN" altLang="en-US" sz="2000" kern="0" dirty="0">
              <a:cs typeface="Arial Unicode MS" panose="020B0604020202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71431"/>
              </p:ext>
            </p:extLst>
          </p:nvPr>
        </p:nvGraphicFramePr>
        <p:xfrm>
          <a:off x="1611086" y="2917719"/>
          <a:ext cx="8987245" cy="1975104"/>
        </p:xfrm>
        <a:graphic>
          <a:graphicData uri="http://schemas.openxmlformats.org/drawingml/2006/table">
            <a:tbl>
              <a:tblPr firstRow="1" firstCol="1" bandRow="1"/>
              <a:tblGrid>
                <a:gridCol w="2583397">
                  <a:extLst>
                    <a:ext uri="{9D8B030D-6E8A-4147-A177-3AD203B41FA5}">
                      <a16:colId xmlns:a16="http://schemas.microsoft.com/office/drawing/2014/main" val="201326672"/>
                    </a:ext>
                  </a:extLst>
                </a:gridCol>
                <a:gridCol w="2421935">
                  <a:extLst>
                    <a:ext uri="{9D8B030D-6E8A-4147-A177-3AD203B41FA5}">
                      <a16:colId xmlns:a16="http://schemas.microsoft.com/office/drawing/2014/main" val="3404783000"/>
                    </a:ext>
                  </a:extLst>
                </a:gridCol>
                <a:gridCol w="1453160">
                  <a:extLst>
                    <a:ext uri="{9D8B030D-6E8A-4147-A177-3AD203B41FA5}">
                      <a16:colId xmlns:a16="http://schemas.microsoft.com/office/drawing/2014/main" val="1796867531"/>
                    </a:ext>
                  </a:extLst>
                </a:gridCol>
                <a:gridCol w="2528753">
                  <a:extLst>
                    <a:ext uri="{9D8B030D-6E8A-4147-A177-3AD203B41FA5}">
                      <a16:colId xmlns:a16="http://schemas.microsoft.com/office/drawing/2014/main" val="1455044070"/>
                    </a:ext>
                  </a:extLst>
                </a:gridCol>
              </a:tblGrid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工业分析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收到基质量分数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元素分析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收到基质量分数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054834"/>
                  </a:ext>
                </a:extLst>
              </a:tr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水分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6.63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碳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68.45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524756"/>
                  </a:ext>
                </a:extLst>
              </a:tr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灰分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10.58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氢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838312"/>
                  </a:ext>
                </a:extLst>
              </a:tr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挥发分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24.42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氧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7.69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427337"/>
                  </a:ext>
                </a:extLst>
              </a:tr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固定碳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58.37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氮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806586"/>
                  </a:ext>
                </a:extLst>
              </a:tr>
              <a:tr h="2451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高位发热量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 kJ·kg</a:t>
                      </a:r>
                      <a:r>
                        <a:rPr lang="en-US" sz="18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26700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硫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3796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11086" y="5151708"/>
            <a:ext cx="8987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简化：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模拟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中忽略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煤中的氮元素和硫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忽略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气化反应器黑箱、换热器等的散热损失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，气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液分离器设置为绝热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，按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定流量计算方式进行模型仿真。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9939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超临界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O/CO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混合工质发电系统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3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12393" y="1335575"/>
            <a:ext cx="4264212" cy="477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蒸汽温度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777.6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蒸汽压力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25MPa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蒸汽流量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40474.6kg/h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蒸汽混合工质质量分数</a:t>
            </a: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H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     0.788</a:t>
            </a:r>
          </a:p>
          <a:p>
            <a:pPr marL="0" indent="0">
              <a:buClr>
                <a:srgbClr val="0000FF"/>
              </a:buClr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</a:t>
            </a:r>
            <a:r>
              <a:rPr lang="en-US" altLang="zh-CN" sz="2000" kern="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0.212</a:t>
            </a:r>
          </a:p>
          <a:p>
            <a:pPr marL="0" indent="0">
              <a:buClr>
                <a:srgbClr val="0000FF"/>
              </a:buClr>
              <a:buNone/>
            </a:pP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透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平背压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9kPa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凝汽器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出口温度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0000FF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给水温度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280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给水压力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25MPa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水流量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30240kg/h</a:t>
            </a:r>
          </a:p>
          <a:p>
            <a:endParaRPr lang="zh-CN" altLang="en-US" sz="2000" kern="0" dirty="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970050" y="1212085"/>
            <a:ext cx="0" cy="504056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00FF"/>
            </a:solidFill>
            <a:prstDash val="lgDash"/>
            <a:miter lim="800000"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800358" y="1191559"/>
            <a:ext cx="4755921" cy="477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</a:t>
            </a: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热压降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15%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第一级分离压缩压力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0.02MPa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第二级分离压缩压力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0.1MPa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补水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温度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补水压力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9kPa</a:t>
            </a:r>
          </a:p>
          <a:p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凝结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水泵出口压力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0.5MPa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汽轮机效率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分离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系统压缩机效率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泵效率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0.75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</a:t>
            </a:r>
            <a:r>
              <a:rPr lang="zh-CN" altLang="en-US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分系统耗功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0.31kWh/kg</a:t>
            </a:r>
            <a:endParaRPr lang="zh-CN" altLang="en-US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939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超临界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O/CO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混合工质发电系统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635725" y="780037"/>
            <a:ext cx="2376264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系统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基本参数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35725" y="827436"/>
            <a:ext cx="2376264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系统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基本参数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286068"/>
              </p:ext>
            </p:extLst>
          </p:nvPr>
        </p:nvGraphicFramePr>
        <p:xfrm>
          <a:off x="818606" y="1669888"/>
          <a:ext cx="10746376" cy="4279392"/>
        </p:xfrm>
        <a:graphic>
          <a:graphicData uri="http://schemas.openxmlformats.org/drawingml/2006/table">
            <a:tbl>
              <a:tblPr firstRow="1" firstCol="1" bandRow="1"/>
              <a:tblGrid>
                <a:gridCol w="4316165">
                  <a:extLst>
                    <a:ext uri="{9D8B030D-6E8A-4147-A177-3AD203B41FA5}">
                      <a16:colId xmlns:a16="http://schemas.microsoft.com/office/drawing/2014/main" val="130691177"/>
                    </a:ext>
                  </a:extLst>
                </a:gridCol>
                <a:gridCol w="1057021">
                  <a:extLst>
                    <a:ext uri="{9D8B030D-6E8A-4147-A177-3AD203B41FA5}">
                      <a16:colId xmlns:a16="http://schemas.microsoft.com/office/drawing/2014/main" val="2664331718"/>
                    </a:ext>
                  </a:extLst>
                </a:gridCol>
                <a:gridCol w="968935">
                  <a:extLst>
                    <a:ext uri="{9D8B030D-6E8A-4147-A177-3AD203B41FA5}">
                      <a16:colId xmlns:a16="http://schemas.microsoft.com/office/drawing/2014/main" val="2337000381"/>
                    </a:ext>
                  </a:extLst>
                </a:gridCol>
                <a:gridCol w="968935">
                  <a:extLst>
                    <a:ext uri="{9D8B030D-6E8A-4147-A177-3AD203B41FA5}">
                      <a16:colId xmlns:a16="http://schemas.microsoft.com/office/drawing/2014/main" val="1242809828"/>
                    </a:ext>
                  </a:extLst>
                </a:gridCol>
                <a:gridCol w="1057021">
                  <a:extLst>
                    <a:ext uri="{9D8B030D-6E8A-4147-A177-3AD203B41FA5}">
                      <a16:colId xmlns:a16="http://schemas.microsoft.com/office/drawing/2014/main" val="1655707255"/>
                    </a:ext>
                  </a:extLst>
                </a:gridCol>
                <a:gridCol w="1046103">
                  <a:extLst>
                    <a:ext uri="{9D8B030D-6E8A-4147-A177-3AD203B41FA5}">
                      <a16:colId xmlns:a16="http://schemas.microsoft.com/office/drawing/2014/main" val="675828340"/>
                    </a:ext>
                  </a:extLst>
                </a:gridCol>
                <a:gridCol w="1332196">
                  <a:extLst>
                    <a:ext uri="{9D8B030D-6E8A-4147-A177-3AD203B41FA5}">
                      <a16:colId xmlns:a16="http://schemas.microsoft.com/office/drawing/2014/main" val="42671345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HR6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615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抽汽压力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/MPa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2248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抽汽温度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418.1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372.3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553.1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428.7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276.5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135.7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86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抽汽系数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0.059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0.060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0.051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0.056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0.048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017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给水进口温度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260.0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230.1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184.2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136.7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84.5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36.1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24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给水出口温度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280.0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260.0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230.1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184.2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132.3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84.5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163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加热器第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段热侧入口温度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418.1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336.5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422.5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345.0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222.5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119.6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3005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加热器第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段热侧入口温度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246.6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215.8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175.6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128.7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80.4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33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气液分离温度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239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2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疏水温度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188.1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140.7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114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水侧压力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/MPa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2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端差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en-US" sz="1800" kern="100" dirty="0">
                          <a:effectLst/>
                          <a:latin typeface="Arial Unicode MS" panose="020B0604020202020204" pitchFamily="34" charset="-122"/>
                          <a:ea typeface="Arial Unicode MS" panose="020B0604020202020204" pitchFamily="34" charset="-122"/>
                          <a:cs typeface="Arial Unicode MS" panose="020B0604020202020204" pitchFamily="34" charset="-122"/>
                        </a:rPr>
                        <a:t>°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255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焓升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/kJ·kg</a:t>
                      </a:r>
                      <a:r>
                        <a:rPr lang="en-US" sz="1800" kern="100" baseline="30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lang="zh-CN" sz="2400" kern="100" baseline="30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95.9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137.5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201.9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202.2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202.2 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202.3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79527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939099" y="1276763"/>
            <a:ext cx="250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回热系统主要参数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99398"/>
            <a:ext cx="12199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超临界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O/CO</a:t>
            </a:r>
            <a:r>
              <a:rPr lang="en-US" altLang="zh-CN" sz="28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混合工质发电系统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3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6640245"/>
              </p:ext>
            </p:extLst>
          </p:nvPr>
        </p:nvGraphicFramePr>
        <p:xfrm>
          <a:off x="1804255" y="1427501"/>
          <a:ext cx="8583489" cy="2536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713">
                  <a:extLst>
                    <a:ext uri="{9D8B030D-6E8A-4147-A177-3AD203B41FA5}">
                      <a16:colId xmlns:a16="http://schemas.microsoft.com/office/drawing/2014/main" val="4271413297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1183259256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计算项目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数学模型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13545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系统能量输入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82904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系统能量输出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90827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系统效率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5877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602" y="103515"/>
            <a:ext cx="1218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发电系统能量效率计算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994980" y="3306008"/>
                <a:ext cx="1452385" cy="664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𝑜𝑢𝑡𝑝𝑢𝑡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980" y="3306008"/>
                <a:ext cx="1452385" cy="66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602887" y="2262939"/>
                <a:ext cx="22365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𝑐𝑜𝑎𝑙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𝐻𝐻𝑉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𝑐𝑜𝑎𝑙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87" y="2262939"/>
                <a:ext cx="22365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35725" y="849393"/>
            <a:ext cx="3020564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能量效率计算模型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35725" y="4124252"/>
            <a:ext cx="3020564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能量效率计算结果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594450" y="2829626"/>
                <a:ext cx="6253443" cy="394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𝑡𝑢𝑟𝑏𝑖𝑛𝑒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𝑐𝑜𝑚𝑝𝑟𝑒𝑠𝑠𝑜𝑟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𝑐𝑜𝑚𝑝𝑟𝑒𝑠𝑠𝑜𝑟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𝑝𝑢𝑚𝑝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50" y="2829626"/>
                <a:ext cx="6253443" cy="394147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62974"/>
              </p:ext>
            </p:extLst>
          </p:nvPr>
        </p:nvGraphicFramePr>
        <p:xfrm>
          <a:off x="1804251" y="4756740"/>
          <a:ext cx="858349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213">
                  <a:extLst>
                    <a:ext uri="{9D8B030D-6E8A-4147-A177-3AD203B41FA5}">
                      <a16:colId xmlns:a16="http://schemas.microsoft.com/office/drawing/2014/main" val="643475634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1133451970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841660616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4212271008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2913419006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2802564957"/>
                    </a:ext>
                  </a:extLst>
                </a:gridCol>
                <a:gridCol w="1226213">
                  <a:extLst>
                    <a:ext uri="{9D8B030D-6E8A-4147-A177-3AD203B41FA5}">
                      <a16:colId xmlns:a16="http://schemas.microsoft.com/office/drawing/2014/main" val="280187120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能量输入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/kW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能量输出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/kW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系统效率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/%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9322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透平做功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碳捕集压缩消耗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水泵消耗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空分压缩消耗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对外输出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57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25365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13586.9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872.2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299.6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2245.6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10169.6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932669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420983" y="4847455"/>
            <a:ext cx="7506788" cy="1200329"/>
          </a:xfrm>
          <a:prstGeom prst="rect">
            <a:avLst/>
          </a:prstGeom>
          <a:ln w="19050">
            <a:solidFill>
              <a:srgbClr val="00B0F0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系统效率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低于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现有高效超超临界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燃煤机组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效率，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原因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主要是本文所研究的系统考虑了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CO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分离捕集系统的压缩机耗功，及制备煤气化过程所需氧气使用的空气分离设备的耗功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且两者消耗功率较大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，占系统输入能量的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12.29%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603" y="610828"/>
            <a:ext cx="1219199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949252"/>
                  </p:ext>
                </p:extLst>
              </p:nvPr>
            </p:nvGraphicFramePr>
            <p:xfrm>
              <a:off x="1819125" y="1484460"/>
              <a:ext cx="8568952" cy="4990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9011">
                      <a:extLst>
                        <a:ext uri="{9D8B030D-6E8A-4147-A177-3AD203B41FA5}">
                          <a16:colId xmlns:a16="http://schemas.microsoft.com/office/drawing/2014/main" val="3464158871"/>
                        </a:ext>
                      </a:extLst>
                    </a:gridCol>
                    <a:gridCol w="6719941">
                      <a:extLst>
                        <a:ext uri="{9D8B030D-6E8A-4147-A177-3AD203B41FA5}">
                          <a16:colId xmlns:a16="http://schemas.microsoft.com/office/drawing/2014/main" val="247244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计算项目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数学模型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093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混合工质物理㶲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𝑝h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150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混合工质化学㶲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𝑐h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𝑂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𝑙𝑛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𝑂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𝑂</m:t>
                                            </m:r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𝐶𝑂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𝑙𝑛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𝐶𝑂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zh-CN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𝐶𝑂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18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𝑝h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16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液态水总㶲值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681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燃料总㶲值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𝑐𝑜𝑎𝑙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𝐿𝐻𝑉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𝑐𝑜𝑎𝑙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1.0064+0.1519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𝐻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+0.0616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𝑂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+0.0429</m:t>
                                    </m:r>
                                    <m:f>
                                      <m:f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127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系统㶲效率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𝑒𝑥</m:t>
                                    </m:r>
                                  </m:sub>
                                </m:sSub>
                                <m:r>
                                  <a:rPr lang="en-US" altLang="zh-CN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𝑜𝑢𝑡𝑝𝑢𝑡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𝑒𝑥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445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设备㶲损失</a:t>
                          </a:r>
                          <a:endParaRPr lang="en-US" altLang="zh-CN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𝑒𝑥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1800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𝑒𝑥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𝑖𝑛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CN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𝑒𝑥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𝑜𝑢𝑡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9202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设备㶲效率</a:t>
                          </a:r>
                          <a:endParaRPr lang="en-US" altLang="zh-CN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𝑒𝑥</m:t>
                                  </m:r>
                                </m:sub>
                                <m:sup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𝑒𝑥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𝑔𝑎𝑖𝑛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𝑒𝑥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𝑐𝑜𝑛𝑠𝑢𝑚𝑒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r>
                            <a:rPr lang="zh-CN" altLang="en-US" dirty="0" smtClean="0"/>
                            <a:t>或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𝑒𝑥</m:t>
                                  </m:r>
                                </m:sub>
                                <m:sup>
                                  <m:r>
                                    <a:rPr lang="en-US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𝑒𝑥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𝑜𝑢𝑡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𝑒𝑥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=1−</m:t>
                              </m:r>
                              <m:f>
                                <m:fPr>
                                  <m:ctrlPr>
                                    <a:rPr lang="zh-CN" altLang="zh-C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𝑒𝑥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zh-CN" altLang="zh-CN" sz="1800" i="1" kern="1200">
                                          <a:solidFill>
                                            <a:schemeClr val="dk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𝑒𝑥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𝑖𝑛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200">
                                              <a:solidFill>
                                                <a:schemeClr val="dk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</m:oMath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5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949252"/>
                  </p:ext>
                </p:extLst>
              </p:nvPr>
            </p:nvGraphicFramePr>
            <p:xfrm>
              <a:off x="1819125" y="1484460"/>
              <a:ext cx="8568952" cy="49905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9011">
                      <a:extLst>
                        <a:ext uri="{9D8B030D-6E8A-4147-A177-3AD203B41FA5}">
                          <a16:colId xmlns:a16="http://schemas.microsoft.com/office/drawing/2014/main" val="3464158871"/>
                        </a:ext>
                      </a:extLst>
                    </a:gridCol>
                    <a:gridCol w="6719941">
                      <a:extLst>
                        <a:ext uri="{9D8B030D-6E8A-4147-A177-3AD203B41FA5}">
                          <a16:colId xmlns:a16="http://schemas.microsoft.com/office/drawing/2014/main" val="24724472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计算项目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数学模型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093800"/>
                      </a:ext>
                    </a:extLst>
                  </a:tr>
                  <a:tr h="406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混合工质物理㶲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98507" r="-181" b="-1035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1150281"/>
                      </a:ext>
                    </a:extLst>
                  </a:tr>
                  <a:tr h="712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混合工质化学㶲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113675" r="-181" b="-493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318059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混合工质总㶲值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396825" r="-181" b="-8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1916703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液态水总㶲值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474242" r="-181" b="-6787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8681889"/>
                      </a:ext>
                    </a:extLst>
                  </a:tr>
                  <a:tr h="707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燃料总㶲值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323932" r="-181" b="-282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127222"/>
                      </a:ext>
                    </a:extLst>
                  </a:tr>
                  <a:tr h="6793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系统㶲效率</a:t>
                          </a:r>
                          <a:endParaRPr lang="zh-CN" altLang="en-US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446847" r="-181" b="-198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445477"/>
                      </a:ext>
                    </a:extLst>
                  </a:tr>
                  <a:tr h="7557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设备㶲损失</a:t>
                          </a:r>
                          <a:endParaRPr lang="en-US" altLang="zh-CN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489516" r="-181" b="-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920244"/>
                      </a:ext>
                    </a:extLst>
                  </a:tr>
                  <a:tr h="570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设备㶲效率</a:t>
                          </a:r>
                          <a:endParaRPr lang="en-US" altLang="zh-CN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652" t="-777660" r="-181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501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7602" y="99398"/>
            <a:ext cx="12184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发电系统㶲分析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35725" y="820550"/>
            <a:ext cx="2537238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㶲的计算模型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3" y="610828"/>
            <a:ext cx="1219199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-1" y="32298"/>
            <a:ext cx="12199601" cy="4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发电系统㶲分析结果</a:t>
            </a:r>
            <a:endParaRPr lang="zh-CN" altLang="en-US" sz="28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635726" y="818637"/>
            <a:ext cx="1800200" cy="43204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0">
                <a:srgbClr val="00B0F0"/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Arial"/>
                <a:ea typeface="宋体"/>
              </a:rPr>
              <a:t>㶲的计算</a:t>
            </a:r>
            <a:endParaRPr lang="en-US" altLang="zh-CN" sz="2400" kern="0" dirty="0">
              <a:solidFill>
                <a:srgbClr val="FF0000"/>
              </a:solidFill>
              <a:latin typeface="Arial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7928" y="1043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系统㶲流图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664295" y="1556793"/>
            <a:ext cx="15841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系统㶲效率：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40.77%</a:t>
            </a:r>
            <a:endParaRPr lang="zh-CN" altLang="en-US" u="sng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" y="610828"/>
            <a:ext cx="121996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108960" y="20552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9811"/>
              </p:ext>
            </p:extLst>
          </p:nvPr>
        </p:nvGraphicFramePr>
        <p:xfrm>
          <a:off x="635727" y="1412775"/>
          <a:ext cx="11042467" cy="507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3" imgW="10164994" imgH="3649968" progId="Visio.Drawing.15">
                  <p:embed/>
                </p:oleObj>
              </mc:Choice>
              <mc:Fallback>
                <p:oleObj name="Visio" r:id="rId3" imgW="10164994" imgH="3649968" progId="Visio.Drawing.15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27" y="1412775"/>
                        <a:ext cx="11042467" cy="5075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57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1070</Words>
  <Application>Microsoft Office PowerPoint</Application>
  <PresentationFormat>宽屏</PresentationFormat>
  <Paragraphs>279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 Unicode MS</vt:lpstr>
      <vt:lpstr>等线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Tw Cen MT</vt:lpstr>
      <vt:lpstr>Wingdings</vt:lpstr>
      <vt:lpstr>1_默认设计模板</vt:lpstr>
      <vt:lpstr>水滴</vt:lpstr>
      <vt:lpstr>Visio</vt:lpstr>
      <vt:lpstr>Graph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XJEP</dc:creator>
  <cp:lastModifiedBy>XJEP</cp:lastModifiedBy>
  <cp:revision>37</cp:revision>
  <dcterms:created xsi:type="dcterms:W3CDTF">2019-01-16T14:28:09Z</dcterms:created>
  <dcterms:modified xsi:type="dcterms:W3CDTF">2019-02-27T06:20:12Z</dcterms:modified>
</cp:coreProperties>
</file>