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84" r:id="rId3"/>
    <p:sldId id="257" r:id="rId4"/>
    <p:sldId id="258" r:id="rId5"/>
    <p:sldId id="260" r:id="rId6"/>
    <p:sldId id="263" r:id="rId7"/>
    <p:sldId id="262" r:id="rId8"/>
    <p:sldId id="264" r:id="rId9"/>
    <p:sldId id="279" r:id="rId10"/>
    <p:sldId id="285" r:id="rId11"/>
    <p:sldId id="286" r:id="rId12"/>
    <p:sldId id="270" r:id="rId13"/>
    <p:sldId id="273" r:id="rId14"/>
    <p:sldId id="287" r:id="rId15"/>
    <p:sldId id="28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085"/>
    <a:srgbClr val="C8D6E8"/>
    <a:srgbClr val="B4C7E7"/>
    <a:srgbClr val="7199AF"/>
    <a:srgbClr val="C3C8CC"/>
    <a:srgbClr val="94AAB7"/>
    <a:srgbClr val="C3C9CD"/>
    <a:srgbClr val="DDE4E8"/>
    <a:srgbClr val="E6EEF3"/>
    <a:srgbClr val="EE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38AE0285-9929-4052-BA43-11373D386BB6}" type="datetimeFigureOut">
              <a:rPr lang="zh-CN" altLang="en-US" smtClean="0"/>
              <a:pPr/>
              <a:t>2020/12/5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67F7FCA-FDDE-490C-A899-7F74B4200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F7FCA-FDDE-490C-A899-7F74B4200D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46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F7FCA-FDDE-490C-A899-7F74B4200D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印品黑体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印品黑体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18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9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6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87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5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6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9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2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5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2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0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F7FCA-FDDE-490C-A899-7F74B4200D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印品黑体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印品黑体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8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2B0D-067C-4EC0-AA3B-A620F237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A5CA4-A5A9-4AA7-BDC4-1A01464F9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DE608-41E6-4E29-9D22-BF8D4B21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F8B5-225C-4DF7-9788-737D5AB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6D3FF-EE56-4774-9CE0-D4F3819B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87F7A-2474-44CB-8FF9-BB4A1845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333B8-97BB-489F-B446-47646656C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F17C-0791-41B6-A5FE-95C9136A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D8928-DF8C-4325-A8B8-333A1F1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8FAE6-8171-47F9-89F0-8EB412F3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0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11791-B2D3-417E-974F-C14A81E0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598AF-3ED4-42F5-8037-DB65E8305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B3673-B5B6-48EB-ACB6-14CFB24B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D7C36-FEE1-4743-8FF9-C0B8E0A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B4571-A1C9-460B-B560-B4E52686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7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3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CF3B-9D45-4083-AD49-F1B90C0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62519-6ED1-4295-9BDF-BD7E68A8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88D21-CD53-483A-A7C0-7EECC2FD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337CB-53C0-4BE4-8DE7-CFDB40D1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544B9-5D13-4A25-B77D-8C3E23B2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3311-41EF-4BA7-ABD3-06EA81D4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7DA23-29B3-4D62-8944-57D0D19B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E0F55-6EBD-4326-9417-EB74C89F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7C574-436B-4B92-8A2C-7CEFF3E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3AB73-ADEA-456C-8376-2121DBC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BC56F-E83A-4277-90C0-7C297E46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C5248-B524-49F3-8EF1-40D157292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F336B-3F99-4C8F-BF56-F884EA96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51A04-E5FC-47DF-9550-4143C036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62BB-212C-4D3E-99A9-4010FA87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449F6-97BF-4A31-A4A9-4FA3F05D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DCF6-0A5B-4A4C-96D0-F5F507B1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AB38F-93FE-4F88-9BCE-B04AAF9A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91C91-3BB2-4544-AF0D-CED0DC1F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E4638-7B0B-40F6-B1D4-96024974A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974D8-3A6D-417A-AEAC-047ECED84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A4361-095E-416B-8C51-504FA55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9C4AA-D5F0-4729-939D-4B5B3D02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F8A806-4677-4E3B-AF74-BAF4050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6673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777B-80F3-4B6F-BC27-6938AB2F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A19C5-6EA7-40BA-874F-43AF9E03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699ED-0BDF-4382-9BF4-ABB16711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FB814-C321-4F74-AD16-8193ABF8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CB729-A2D5-4D31-AECE-EF6CC0A8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E9F677-276E-4D39-8DC1-67B7EDDC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A5634-65C7-41C2-B595-77AB8B6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5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459D-BA63-43EA-BD38-815C578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A0A11-8B97-4820-84B9-53C6085B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B8BA1-CD2A-4889-BF88-6F5DDD12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0AB9B-C2CB-4A53-84AB-7B263CD1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D733A-7B8D-426E-BAE8-DD521246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01195-4225-40E5-B1AC-1DCF0F92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8896-3749-4B41-A8CF-115D7042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7D413-CD20-47D5-894D-6A43D186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09C10-89E2-4A02-A610-16FD25519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39C5A-CD71-498F-BE6F-5C3C3EE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44109-FCE2-4544-9876-6BE45DC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F5E1E-2C42-4BC8-AA17-05652F6C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17F0A-B442-4BC2-8109-666F244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6FC90-44AD-48B5-978F-FED1161B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CA8D6-3670-4DF3-8A5C-4C51163E1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27E251B-BA4A-42E3-82E2-7F63D49BDEF8}" type="datetimeFigureOut">
              <a:rPr lang="zh-CN" altLang="en-US" smtClean="0"/>
              <a:pPr/>
              <a:t>2020/12/5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354CC-083F-4C93-9CE4-B4B4AC83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317C5-8E35-4FB3-8836-56C271EC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E21B436-16D9-4C5C-B15C-83D3D19640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5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E320BCD-63B3-4EF0-97E4-2FC27E2C3089}"/>
              </a:ext>
            </a:extLst>
          </p:cNvPr>
          <p:cNvGrpSpPr/>
          <p:nvPr/>
        </p:nvGrpSpPr>
        <p:grpSpPr>
          <a:xfrm>
            <a:off x="4888089" y="1941689"/>
            <a:ext cx="7303911" cy="3872089"/>
            <a:chOff x="4888089" y="1941689"/>
            <a:chExt cx="7303911" cy="387208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EF4263D-88AF-41AF-A657-CC98E4D67DF2}"/>
                </a:ext>
              </a:extLst>
            </p:cNvPr>
            <p:cNvGrpSpPr/>
            <p:nvPr/>
          </p:nvGrpSpPr>
          <p:grpSpPr>
            <a:xfrm>
              <a:off x="4888089" y="2627718"/>
              <a:ext cx="7303911" cy="1924249"/>
              <a:chOff x="4888089" y="2605582"/>
              <a:chExt cx="7303911" cy="192424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5F3623-4572-4BB6-B0D2-120B0E482FE8}"/>
                  </a:ext>
                </a:extLst>
              </p:cNvPr>
              <p:cNvSpPr/>
              <p:nvPr/>
            </p:nvSpPr>
            <p:spPr>
              <a:xfrm>
                <a:off x="4888089" y="2605582"/>
                <a:ext cx="7303911" cy="1924249"/>
              </a:xfrm>
              <a:custGeom>
                <a:avLst/>
                <a:gdLst>
                  <a:gd name="connsiteX0" fmla="*/ 0 w 6716889"/>
                  <a:gd name="connsiteY0" fmla="*/ 0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0 w 6716889"/>
                  <a:gd name="connsiteY4" fmla="*/ 0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925689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925689 w 6716889"/>
                  <a:gd name="connsiteY4" fmla="*/ 11288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711200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11200 w 6716889"/>
                  <a:gd name="connsiteY4" fmla="*/ 22577 h 1557866"/>
                  <a:gd name="connsiteX0" fmla="*/ 575734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75734 w 6716889"/>
                  <a:gd name="connsiteY4" fmla="*/ 22577 h 1557866"/>
                  <a:gd name="connsiteX0" fmla="*/ 541867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41867 w 6716889"/>
                  <a:gd name="connsiteY4" fmla="*/ 22577 h 155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6889" h="1557866">
                    <a:moveTo>
                      <a:pt x="541867" y="22577"/>
                    </a:moveTo>
                    <a:lnTo>
                      <a:pt x="6716889" y="0"/>
                    </a:lnTo>
                    <a:lnTo>
                      <a:pt x="6716889" y="1557866"/>
                    </a:lnTo>
                    <a:lnTo>
                      <a:pt x="0" y="1557866"/>
                    </a:lnTo>
                    <a:lnTo>
                      <a:pt x="541867" y="22577"/>
                    </a:lnTo>
                    <a:close/>
                  </a:path>
                </a:pathLst>
              </a:cu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A7D9E-75AD-4D75-8E8A-F9CC8C99A15E}"/>
                  </a:ext>
                </a:extLst>
              </p:cNvPr>
              <p:cNvSpPr txBox="1"/>
              <p:nvPr/>
            </p:nvSpPr>
            <p:spPr>
              <a:xfrm>
                <a:off x="5446889" y="2690544"/>
                <a:ext cx="61298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F2F4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蒸汽</a:t>
                </a:r>
                <a:r>
                  <a:rPr kumimoji="0" lang="en-US" altLang="zh-CN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F2F4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-</a:t>
                </a: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F2F4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燃气联合循环火用分析</a:t>
                </a:r>
              </a:p>
            </p:txBody>
          </p:sp>
        </p:grpSp>
        <p:sp useBgFill="1">
          <p:nvSpPr>
            <p:cNvPr id="2" name="矩形 1">
              <a:extLst>
                <a:ext uri="{FF2B5EF4-FFF2-40B4-BE49-F238E27FC236}">
                  <a16:creationId xmlns:a16="http://schemas.microsoft.com/office/drawing/2014/main" id="{5F971482-A1CD-4FCA-94C0-1357FCBB1F98}"/>
                </a:ext>
              </a:extLst>
            </p:cNvPr>
            <p:cNvSpPr/>
            <p:nvPr/>
          </p:nvSpPr>
          <p:spPr>
            <a:xfrm>
              <a:off x="11413067" y="1941689"/>
              <a:ext cx="327378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200E156-17ED-4B8A-9D42-4818E71516B5}"/>
              </a:ext>
            </a:extLst>
          </p:cNvPr>
          <p:cNvSpPr txBox="1"/>
          <p:nvPr/>
        </p:nvSpPr>
        <p:spPr>
          <a:xfrm>
            <a:off x="6095999" y="4986779"/>
            <a:ext cx="5103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答辩人：刘迪             </a:t>
            </a:r>
            <a:r>
              <a:rPr lang="en-US" altLang="zh-CN" dirty="0">
                <a:solidFill>
                  <a:schemeClr val="tx2"/>
                </a:solidFill>
              </a:rPr>
              <a:t>3120303010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组员   ：罗晗             </a:t>
            </a:r>
            <a:r>
              <a:rPr lang="en-US" altLang="zh-CN" dirty="0">
                <a:solidFill>
                  <a:schemeClr val="tx2"/>
                </a:solidFill>
              </a:rPr>
              <a:t>3120303024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   </a:t>
            </a:r>
            <a:r>
              <a:rPr lang="zh-CN" altLang="en-US" dirty="0">
                <a:solidFill>
                  <a:schemeClr val="tx2"/>
                </a:solidFill>
              </a:rPr>
              <a:t>元天润         </a:t>
            </a:r>
            <a:r>
              <a:rPr lang="en-US" altLang="zh-CN" dirty="0">
                <a:solidFill>
                  <a:schemeClr val="tx2"/>
                </a:solidFill>
              </a:rPr>
              <a:t>3120303030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   </a:t>
            </a:r>
            <a:r>
              <a:rPr lang="zh-CN" altLang="en-US" dirty="0">
                <a:solidFill>
                  <a:schemeClr val="tx2"/>
                </a:solidFill>
              </a:rPr>
              <a:t>杨本超         </a:t>
            </a:r>
            <a:r>
              <a:rPr lang="en-US" altLang="zh-CN" dirty="0">
                <a:solidFill>
                  <a:schemeClr val="tx2"/>
                </a:solidFill>
              </a:rPr>
              <a:t>3120303012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       </a:t>
            </a:r>
            <a:r>
              <a:rPr lang="zh-CN" altLang="en-US">
                <a:solidFill>
                  <a:schemeClr val="tx2"/>
                </a:solidFill>
              </a:rPr>
              <a:t>郑巨淦         </a:t>
            </a:r>
            <a:r>
              <a:rPr lang="en-US" altLang="zh-CN">
                <a:solidFill>
                  <a:schemeClr val="tx2"/>
                </a:solidFill>
              </a:rPr>
              <a:t>3120303032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97F60F-8E6F-4607-AC82-3EC66A392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22" y="199652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79D796-E594-435B-9772-1420BDED9DA4}"/>
              </a:ext>
            </a:extLst>
          </p:cNvPr>
          <p:cNvSpPr txBox="1"/>
          <p:nvPr/>
        </p:nvSpPr>
        <p:spPr>
          <a:xfrm>
            <a:off x="3333946" y="458010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燃料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成分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5582E4-42AC-44C6-AFA6-8EF7E436F02A}"/>
              </a:ext>
            </a:extLst>
          </p:cNvPr>
          <p:cNvSpPr txBox="1"/>
          <p:nvPr/>
        </p:nvSpPr>
        <p:spPr>
          <a:xfrm>
            <a:off x="0" y="276999"/>
            <a:ext cx="140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计算</a:t>
            </a:r>
            <a:r>
              <a:rPr lang="zh-CN" alt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过程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5C6EC8-D6D9-4529-9AB1-BB0ABFB5B0EA}"/>
              </a:ext>
            </a:extLst>
          </p:cNvPr>
          <p:cNvSpPr txBox="1"/>
          <p:nvPr/>
        </p:nvSpPr>
        <p:spPr>
          <a:xfrm>
            <a:off x="54741" y="0"/>
            <a:ext cx="138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300" normalizeH="0" baseline="0" noProof="0" dirty="0">
                <a:ln>
                  <a:noFill/>
                </a:ln>
                <a:solidFill>
                  <a:srgbClr val="4B7085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PART TWO</a:t>
            </a:r>
            <a:endParaRPr kumimoji="0" lang="zh-CN" altLang="en-US" sz="1200" b="0" i="1" u="none" strike="noStrike" kern="1200" cap="none" spc="300" normalizeH="0" baseline="0" noProof="0" dirty="0">
              <a:ln>
                <a:noFill/>
              </a:ln>
              <a:solidFill>
                <a:srgbClr val="4B7085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86AD1-A7FE-4A6F-89EC-BF9465468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" y="5925318"/>
            <a:ext cx="3285724" cy="932682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4A50B3-31BB-43E8-84E8-68B912400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5540"/>
              </p:ext>
            </p:extLst>
          </p:nvPr>
        </p:nvGraphicFramePr>
        <p:xfrm>
          <a:off x="386499" y="827342"/>
          <a:ext cx="7249212" cy="4841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3506">
                  <a:extLst>
                    <a:ext uri="{9D8B030D-6E8A-4147-A177-3AD203B41FA5}">
                      <a16:colId xmlns:a16="http://schemas.microsoft.com/office/drawing/2014/main" val="3923624314"/>
                    </a:ext>
                  </a:extLst>
                </a:gridCol>
                <a:gridCol w="3525706">
                  <a:extLst>
                    <a:ext uri="{9D8B030D-6E8A-4147-A177-3AD203B41FA5}">
                      <a16:colId xmlns:a16="http://schemas.microsoft.com/office/drawing/2014/main" val="1221500725"/>
                    </a:ext>
                  </a:extLst>
                </a:gridCol>
              </a:tblGrid>
              <a:tr h="55387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天然气组成成分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体积分数</a:t>
                      </a:r>
                      <a:r>
                        <a:rPr lang="en-US" sz="1050" kern="100">
                          <a:effectLst/>
                        </a:rPr>
                        <a:t>/%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04463"/>
                  </a:ext>
                </a:extLst>
              </a:tr>
              <a:tr h="5303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CH4(Cl)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0.976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8137515"/>
                  </a:ext>
                </a:extLst>
              </a:tr>
              <a:tr h="5055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C2H3(C2)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0.62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9105921"/>
                  </a:ext>
                </a:extLst>
              </a:tr>
              <a:tr h="5055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C3H8(C3)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1951502"/>
                  </a:ext>
                </a:extLst>
              </a:tr>
              <a:tr h="5055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C4H10(C4)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0.21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442740"/>
                  </a:ext>
                </a:extLst>
              </a:tr>
              <a:tr h="5055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C5H12(C5)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0.01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02042"/>
                  </a:ext>
                </a:extLst>
              </a:tr>
              <a:tr h="5055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C6+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0.05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225898"/>
                  </a:ext>
                </a:extLst>
              </a:tr>
              <a:tr h="5055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CO2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0.65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691001"/>
                  </a:ext>
                </a:extLst>
              </a:tr>
              <a:tr h="7237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N2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0.45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86871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E0DABAF-4AE1-4827-B08E-06ADD914FD63}"/>
              </a:ext>
            </a:extLst>
          </p:cNvPr>
          <p:cNvSpPr txBox="1"/>
          <p:nvPr/>
        </p:nvSpPr>
        <p:spPr>
          <a:xfrm>
            <a:off x="8974319" y="2324630"/>
            <a:ext cx="209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经计算该天然气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低位热值为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48686kJ/kg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72899"/>
      </p:ext>
    </p:extLst>
  </p:cSld>
  <p:clrMapOvr>
    <a:masterClrMapping/>
  </p:clrMapOvr>
  <p:transition spd="slow" advClick="0" advTm="1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2582945" y="386060"/>
            <a:ext cx="6802666" cy="6345013"/>
            <a:chOff x="4108747" y="376633"/>
            <a:chExt cx="6684943" cy="634501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70D4C7-2679-46E4-B2FF-12C3CD9D1926}"/>
                </a:ext>
              </a:extLst>
            </p:cNvPr>
            <p:cNvGrpSpPr/>
            <p:nvPr/>
          </p:nvGrpSpPr>
          <p:grpSpPr>
            <a:xfrm>
              <a:off x="4306710" y="2825045"/>
              <a:ext cx="6289018" cy="1207911"/>
              <a:chOff x="4526842" y="2235200"/>
              <a:chExt cx="6289018" cy="1207911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A3265831-C840-4D95-BA8A-AD16F0D1007B}"/>
                  </a:ext>
                </a:extLst>
              </p:cNvPr>
              <p:cNvSpPr/>
              <p:nvPr/>
            </p:nvSpPr>
            <p:spPr>
              <a:xfrm>
                <a:off x="4634580" y="2235200"/>
                <a:ext cx="6181280" cy="1207911"/>
              </a:xfrm>
              <a:prstGeom prst="parallelogram">
                <a:avLst/>
              </a:pr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A91D-F49C-4D71-8472-E2AD3E6765F0}"/>
                  </a:ext>
                </a:extLst>
              </p:cNvPr>
              <p:cNvSpPr txBox="1"/>
              <p:nvPr/>
            </p:nvSpPr>
            <p:spPr>
              <a:xfrm>
                <a:off x="4526842" y="2411357"/>
                <a:ext cx="62890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rgbClr val="EEF2F4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计算结果及分析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747" y="2825045"/>
              <a:ext cx="1000230" cy="3896601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7207" y="376633"/>
              <a:ext cx="946483" cy="3785933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D23E28F-6BF6-4BAE-AC6B-E205B2653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74" y="0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36A9C920-3C0B-40A5-AF00-EBB87D19C6EE}"/>
              </a:ext>
            </a:extLst>
          </p:cNvPr>
          <p:cNvSpPr txBox="1"/>
          <p:nvPr/>
        </p:nvSpPr>
        <p:spPr>
          <a:xfrm>
            <a:off x="3085117" y="648783"/>
            <a:ext cx="7042244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计算结果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9E0FDE-1459-412F-9EE7-F9CDB7EC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3066"/>
              </p:ext>
            </p:extLst>
          </p:nvPr>
        </p:nvGraphicFramePr>
        <p:xfrm>
          <a:off x="470555" y="1343816"/>
          <a:ext cx="10515600" cy="5197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1926">
                  <a:extLst>
                    <a:ext uri="{9D8B030D-6E8A-4147-A177-3AD203B41FA5}">
                      <a16:colId xmlns:a16="http://schemas.microsoft.com/office/drawing/2014/main" val="1495329156"/>
                    </a:ext>
                  </a:extLst>
                </a:gridCol>
                <a:gridCol w="2300813">
                  <a:extLst>
                    <a:ext uri="{9D8B030D-6E8A-4147-A177-3AD203B41FA5}">
                      <a16:colId xmlns:a16="http://schemas.microsoft.com/office/drawing/2014/main" val="2598802918"/>
                    </a:ext>
                  </a:extLst>
                </a:gridCol>
                <a:gridCol w="3322930">
                  <a:extLst>
                    <a:ext uri="{9D8B030D-6E8A-4147-A177-3AD203B41FA5}">
                      <a16:colId xmlns:a16="http://schemas.microsoft.com/office/drawing/2014/main" val="1752520295"/>
                    </a:ext>
                  </a:extLst>
                </a:gridCol>
                <a:gridCol w="2649931">
                  <a:extLst>
                    <a:ext uri="{9D8B030D-6E8A-4147-A177-3AD203B41FA5}">
                      <a16:colId xmlns:a16="http://schemas.microsoft.com/office/drawing/2014/main" val="1264849810"/>
                    </a:ext>
                  </a:extLst>
                </a:gridCol>
              </a:tblGrid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部件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㶲损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KW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㶲效率</a:t>
                      </a:r>
                      <a:r>
                        <a:rPr lang="en-US" sz="1050" kern="100" dirty="0">
                          <a:effectLst/>
                        </a:rPr>
                        <a:t>(%)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㶲损率</a:t>
                      </a:r>
                      <a:r>
                        <a:rPr lang="en-US" sz="1050" kern="100">
                          <a:effectLst/>
                        </a:rPr>
                        <a:t>(%)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714842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压气机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12187.82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91.9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5.935789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1897375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燃烧室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113508.38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71.4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55.28157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8289794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燃气透平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4957.40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98.4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2.414384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0882452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余热锅炉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16478.53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83.9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8.025478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405017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汽轮机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11949.19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84.7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5.81957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1707432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凝汽器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4032.91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57.5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1.964133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814896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凝结水泵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113.85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50.0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0.055448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11895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全</a:t>
                      </a:r>
                      <a:r>
                        <a:rPr lang="zh-CN" altLang="en-US" sz="1050" kern="100" dirty="0">
                          <a:effectLst/>
                        </a:rPr>
                        <a:t>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205327.72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48.3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100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11097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BE1FF27-661F-4CCA-A88C-2EF917A66416}"/>
              </a:ext>
            </a:extLst>
          </p:cNvPr>
          <p:cNvSpPr txBox="1"/>
          <p:nvPr/>
        </p:nvSpPr>
        <p:spPr>
          <a:xfrm>
            <a:off x="10193518" y="316423"/>
            <a:ext cx="199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计算结果及分析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C3F45-A489-4A62-9EEC-AFA6FFFBDEA8}"/>
              </a:ext>
            </a:extLst>
          </p:cNvPr>
          <p:cNvSpPr txBox="1"/>
          <p:nvPr/>
        </p:nvSpPr>
        <p:spPr>
          <a:xfrm>
            <a:off x="10248258" y="39424"/>
            <a:ext cx="169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300" normalizeH="0" baseline="0" noProof="0" dirty="0">
                <a:ln>
                  <a:noFill/>
                </a:ln>
                <a:solidFill>
                  <a:srgbClr val="4B7085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PART </a:t>
            </a:r>
            <a:r>
              <a:rPr lang="en-US" altLang="zh-CN" sz="1200" i="1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THREE</a:t>
            </a:r>
            <a:endParaRPr kumimoji="0" lang="zh-CN" altLang="en-US" sz="1200" b="0" i="1" u="none" strike="noStrike" kern="1200" cap="none" spc="300" normalizeH="0" baseline="0" noProof="0" dirty="0">
              <a:ln>
                <a:noFill/>
              </a:ln>
              <a:solidFill>
                <a:srgbClr val="4B7085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7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36A9C920-3C0B-40A5-AF00-EBB87D19C6EE}"/>
              </a:ext>
            </a:extLst>
          </p:cNvPr>
          <p:cNvSpPr txBox="1"/>
          <p:nvPr/>
        </p:nvSpPr>
        <p:spPr>
          <a:xfrm>
            <a:off x="3754419" y="1402928"/>
            <a:ext cx="7042244" cy="4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结果分析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E1FF27-661F-4CCA-A88C-2EF917A66416}"/>
              </a:ext>
            </a:extLst>
          </p:cNvPr>
          <p:cNvSpPr txBox="1"/>
          <p:nvPr/>
        </p:nvSpPr>
        <p:spPr>
          <a:xfrm>
            <a:off x="10193518" y="316423"/>
            <a:ext cx="199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计算结果及分析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C3F45-A489-4A62-9EEC-AFA6FFFBDEA8}"/>
              </a:ext>
            </a:extLst>
          </p:cNvPr>
          <p:cNvSpPr txBox="1"/>
          <p:nvPr/>
        </p:nvSpPr>
        <p:spPr>
          <a:xfrm>
            <a:off x="10248258" y="39424"/>
            <a:ext cx="169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300" normalizeH="0" baseline="0" noProof="0" dirty="0">
                <a:ln>
                  <a:noFill/>
                </a:ln>
                <a:solidFill>
                  <a:srgbClr val="4B7085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PART </a:t>
            </a:r>
            <a:r>
              <a:rPr lang="en-US" altLang="zh-CN" sz="1200" i="1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THREE</a:t>
            </a:r>
            <a:endParaRPr kumimoji="0" lang="zh-CN" altLang="en-US" sz="1200" b="0" i="1" u="none" strike="noStrike" kern="1200" cap="none" spc="300" normalizeH="0" baseline="0" noProof="0" dirty="0">
              <a:ln>
                <a:noFill/>
              </a:ln>
              <a:solidFill>
                <a:srgbClr val="4B7085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DAB12C-0900-4497-8F88-277904F22496}"/>
              </a:ext>
            </a:extLst>
          </p:cNvPr>
          <p:cNvSpPr txBox="1"/>
          <p:nvPr/>
        </p:nvSpPr>
        <p:spPr>
          <a:xfrm>
            <a:off x="4637988" y="2545237"/>
            <a:ext cx="6158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联合循环系统中，燃烧室、余热锅炉、压气机、汽轮机、燃气透平、凝汽器、凝结水泵的㶲损失依次减小，其中燃烧室的㶲损失远大于其他部件，主要是因此燃料与空气燃烧反应时，燃烧温度较高，而进入燃烧室的反应气体温度较低，因此在化学反应和传热过程产生很大的不可逆㶲损失。而外，比较各部件的㶲效率可以发现燃烧室、凝汽器和凝结水泵的㶲效率都较低，但凝汽器、凝结水泵的㶲损失在总损失中所占比例较小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676875-1330-4AC4-A641-3F0850B3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76" y="5885894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E320BCD-63B3-4EF0-97E4-2FC27E2C3089}"/>
              </a:ext>
            </a:extLst>
          </p:cNvPr>
          <p:cNvGrpSpPr/>
          <p:nvPr/>
        </p:nvGrpSpPr>
        <p:grpSpPr>
          <a:xfrm>
            <a:off x="4888088" y="1753153"/>
            <a:ext cx="7545022" cy="3872089"/>
            <a:chOff x="4888088" y="1753153"/>
            <a:chExt cx="7545022" cy="387208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EF4263D-88AF-41AF-A657-CC98E4D67DF2}"/>
                </a:ext>
              </a:extLst>
            </p:cNvPr>
            <p:cNvGrpSpPr/>
            <p:nvPr/>
          </p:nvGrpSpPr>
          <p:grpSpPr>
            <a:xfrm>
              <a:off x="4888088" y="2912092"/>
              <a:ext cx="7545022" cy="1595187"/>
              <a:chOff x="4888088" y="2889956"/>
              <a:chExt cx="7545022" cy="15951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5F3623-4572-4BB6-B0D2-120B0E482FE8}"/>
                  </a:ext>
                </a:extLst>
              </p:cNvPr>
              <p:cNvSpPr/>
              <p:nvPr/>
            </p:nvSpPr>
            <p:spPr>
              <a:xfrm>
                <a:off x="4888089" y="2889956"/>
                <a:ext cx="7303911" cy="1240598"/>
              </a:xfrm>
              <a:custGeom>
                <a:avLst/>
                <a:gdLst>
                  <a:gd name="connsiteX0" fmla="*/ 0 w 6716889"/>
                  <a:gd name="connsiteY0" fmla="*/ 0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0 w 6716889"/>
                  <a:gd name="connsiteY4" fmla="*/ 0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925689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925689 w 6716889"/>
                  <a:gd name="connsiteY4" fmla="*/ 11288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711200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11200 w 6716889"/>
                  <a:gd name="connsiteY4" fmla="*/ 22577 h 1557866"/>
                  <a:gd name="connsiteX0" fmla="*/ 575734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75734 w 6716889"/>
                  <a:gd name="connsiteY4" fmla="*/ 22577 h 1557866"/>
                  <a:gd name="connsiteX0" fmla="*/ 541867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41867 w 6716889"/>
                  <a:gd name="connsiteY4" fmla="*/ 22577 h 155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6889" h="1557866">
                    <a:moveTo>
                      <a:pt x="541867" y="22577"/>
                    </a:moveTo>
                    <a:lnTo>
                      <a:pt x="6716889" y="0"/>
                    </a:lnTo>
                    <a:lnTo>
                      <a:pt x="6716889" y="1557866"/>
                    </a:lnTo>
                    <a:lnTo>
                      <a:pt x="0" y="1557866"/>
                    </a:lnTo>
                    <a:lnTo>
                      <a:pt x="541867" y="22577"/>
                    </a:lnTo>
                    <a:close/>
                  </a:path>
                </a:pathLst>
              </a:cu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A7D9E-75AD-4D75-8E8A-F9CC8C99A15E}"/>
                  </a:ext>
                </a:extLst>
              </p:cNvPr>
              <p:cNvSpPr txBox="1"/>
              <p:nvPr/>
            </p:nvSpPr>
            <p:spPr>
              <a:xfrm>
                <a:off x="5418666" y="3059879"/>
                <a:ext cx="6129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感谢垂听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8D75EB-F936-4B57-9BE3-75586A727914}"/>
                  </a:ext>
                </a:extLst>
              </p:cNvPr>
              <p:cNvSpPr txBox="1"/>
              <p:nvPr/>
            </p:nvSpPr>
            <p:spPr>
              <a:xfrm>
                <a:off x="4888088" y="4115811"/>
                <a:ext cx="7545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pc="16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THANKS FOR LISTENING</a:t>
                </a:r>
                <a:endParaRPr lang="zh-CN" altLang="en-US" i="1" spc="16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 useBgFill="1">
          <p:nvSpPr>
            <p:cNvPr id="2" name="矩形 1">
              <a:extLst>
                <a:ext uri="{FF2B5EF4-FFF2-40B4-BE49-F238E27FC236}">
                  <a16:creationId xmlns:a16="http://schemas.microsoft.com/office/drawing/2014/main" id="{5F971482-A1CD-4FCA-94C0-1357FCBB1F98}"/>
                </a:ext>
              </a:extLst>
            </p:cNvPr>
            <p:cNvSpPr/>
            <p:nvPr/>
          </p:nvSpPr>
          <p:spPr>
            <a:xfrm>
              <a:off x="11620457" y="1753153"/>
              <a:ext cx="327378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9431A24-E7ED-4E88-9769-CD38996E1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81" y="168849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d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251983-7D00-4E0F-8ADC-98F954450DE5}"/>
              </a:ext>
            </a:extLst>
          </p:cNvPr>
          <p:cNvGrpSpPr/>
          <p:nvPr/>
        </p:nvGrpSpPr>
        <p:grpSpPr>
          <a:xfrm>
            <a:off x="-344311" y="780682"/>
            <a:ext cx="3516489" cy="3872089"/>
            <a:chOff x="-344311" y="780682"/>
            <a:chExt cx="3516489" cy="3872089"/>
          </a:xfrm>
        </p:grpSpPr>
        <p:sp>
          <p:nvSpPr>
            <p:cNvPr id="8" name="矩形 13">
              <a:extLst>
                <a:ext uri="{FF2B5EF4-FFF2-40B4-BE49-F238E27FC236}">
                  <a16:creationId xmlns:a16="http://schemas.microsoft.com/office/drawing/2014/main" id="{A39D7330-BE24-4738-87A9-2F93AD1955A7}"/>
                </a:ext>
              </a:extLst>
            </p:cNvPr>
            <p:cNvSpPr/>
            <p:nvPr/>
          </p:nvSpPr>
          <p:spPr>
            <a:xfrm flipH="1" flipV="1">
              <a:off x="-1" y="1502161"/>
              <a:ext cx="3172179" cy="1240598"/>
            </a:xfrm>
            <a:custGeom>
              <a:avLst/>
              <a:gdLst>
                <a:gd name="connsiteX0" fmla="*/ 0 w 6716889"/>
                <a:gd name="connsiteY0" fmla="*/ 0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0 w 6716889"/>
                <a:gd name="connsiteY4" fmla="*/ 0 h 1557866"/>
                <a:gd name="connsiteX0" fmla="*/ 790222 w 6716889"/>
                <a:gd name="connsiteY0" fmla="*/ 11288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790222 w 6716889"/>
                <a:gd name="connsiteY4" fmla="*/ 11288 h 1557866"/>
                <a:gd name="connsiteX0" fmla="*/ 925689 w 6716889"/>
                <a:gd name="connsiteY0" fmla="*/ 11288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925689 w 6716889"/>
                <a:gd name="connsiteY4" fmla="*/ 11288 h 1557866"/>
                <a:gd name="connsiteX0" fmla="*/ 790222 w 6716889"/>
                <a:gd name="connsiteY0" fmla="*/ 11288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790222 w 6716889"/>
                <a:gd name="connsiteY4" fmla="*/ 11288 h 1557866"/>
                <a:gd name="connsiteX0" fmla="*/ 711200 w 6716889"/>
                <a:gd name="connsiteY0" fmla="*/ 22577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711200 w 6716889"/>
                <a:gd name="connsiteY4" fmla="*/ 22577 h 1557866"/>
                <a:gd name="connsiteX0" fmla="*/ 575734 w 6716889"/>
                <a:gd name="connsiteY0" fmla="*/ 22577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575734 w 6716889"/>
                <a:gd name="connsiteY4" fmla="*/ 22577 h 1557866"/>
                <a:gd name="connsiteX0" fmla="*/ 541867 w 6716889"/>
                <a:gd name="connsiteY0" fmla="*/ 22577 h 1557866"/>
                <a:gd name="connsiteX1" fmla="*/ 6716889 w 6716889"/>
                <a:gd name="connsiteY1" fmla="*/ 0 h 1557866"/>
                <a:gd name="connsiteX2" fmla="*/ 6716889 w 6716889"/>
                <a:gd name="connsiteY2" fmla="*/ 1557866 h 1557866"/>
                <a:gd name="connsiteX3" fmla="*/ 0 w 6716889"/>
                <a:gd name="connsiteY3" fmla="*/ 1557866 h 1557866"/>
                <a:gd name="connsiteX4" fmla="*/ 541867 w 6716889"/>
                <a:gd name="connsiteY4" fmla="*/ 22577 h 1557866"/>
                <a:gd name="connsiteX0" fmla="*/ 841506 w 7016528"/>
                <a:gd name="connsiteY0" fmla="*/ 22577 h 1557866"/>
                <a:gd name="connsiteX1" fmla="*/ 7016528 w 7016528"/>
                <a:gd name="connsiteY1" fmla="*/ 0 h 1557866"/>
                <a:gd name="connsiteX2" fmla="*/ 7016528 w 7016528"/>
                <a:gd name="connsiteY2" fmla="*/ 1557866 h 1557866"/>
                <a:gd name="connsiteX3" fmla="*/ 0 w 7016528"/>
                <a:gd name="connsiteY3" fmla="*/ 1543690 h 1557866"/>
                <a:gd name="connsiteX4" fmla="*/ 841506 w 7016528"/>
                <a:gd name="connsiteY4" fmla="*/ 22577 h 15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528" h="1557866">
                  <a:moveTo>
                    <a:pt x="841506" y="22577"/>
                  </a:moveTo>
                  <a:lnTo>
                    <a:pt x="7016528" y="0"/>
                  </a:lnTo>
                  <a:lnTo>
                    <a:pt x="7016528" y="1557866"/>
                  </a:lnTo>
                  <a:lnTo>
                    <a:pt x="0" y="1543690"/>
                  </a:lnTo>
                  <a:lnTo>
                    <a:pt x="841506" y="22577"/>
                  </a:lnTo>
                  <a:close/>
                </a:path>
              </a:pathLst>
            </a:custGeom>
            <a:solidFill>
              <a:srgbClr val="4B7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43C0BC-36FD-46FE-BD83-7F7B8B60E286}"/>
                </a:ext>
              </a:extLst>
            </p:cNvPr>
            <p:cNvSpPr txBox="1"/>
            <p:nvPr/>
          </p:nvSpPr>
          <p:spPr>
            <a:xfrm>
              <a:off x="259644" y="1683373"/>
              <a:ext cx="24045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目  录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A460CC-87AF-4623-9636-594FB41EC993}"/>
                </a:ext>
              </a:extLst>
            </p:cNvPr>
            <p:cNvSpPr txBox="1"/>
            <p:nvPr/>
          </p:nvSpPr>
          <p:spPr>
            <a:xfrm>
              <a:off x="-344311" y="2716727"/>
              <a:ext cx="3211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spc="14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CONTENTS</a:t>
              </a:r>
              <a:endParaRPr lang="zh-CN" altLang="en-US" sz="1600" i="1" spc="14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 useBgFill="1">
          <p:nvSpPr>
            <p:cNvPr id="11" name="矩形 10">
              <a:extLst>
                <a:ext uri="{FF2B5EF4-FFF2-40B4-BE49-F238E27FC236}">
                  <a16:creationId xmlns:a16="http://schemas.microsoft.com/office/drawing/2014/main" id="{0303F621-57EE-426B-9E2D-3DB04ADE9AB2}"/>
                </a:ext>
              </a:extLst>
            </p:cNvPr>
            <p:cNvSpPr/>
            <p:nvPr/>
          </p:nvSpPr>
          <p:spPr>
            <a:xfrm>
              <a:off x="146757" y="780682"/>
              <a:ext cx="191910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811648-3B2E-49DC-89D6-73529A547781}"/>
              </a:ext>
            </a:extLst>
          </p:cNvPr>
          <p:cNvCxnSpPr>
            <a:cxnSpLocks/>
          </p:cNvCxnSpPr>
          <p:nvPr/>
        </p:nvCxnSpPr>
        <p:spPr>
          <a:xfrm>
            <a:off x="-11289" y="3555997"/>
            <a:ext cx="4037658" cy="0"/>
          </a:xfrm>
          <a:prstGeom prst="line">
            <a:avLst/>
          </a:prstGeom>
          <a:ln w="25400">
            <a:solidFill>
              <a:srgbClr val="4B7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758B39-4256-4F0A-A32A-7CDDE90BAC0D}"/>
              </a:ext>
            </a:extLst>
          </p:cNvPr>
          <p:cNvGrpSpPr/>
          <p:nvPr/>
        </p:nvGrpSpPr>
        <p:grpSpPr>
          <a:xfrm>
            <a:off x="352308" y="3544708"/>
            <a:ext cx="1431335" cy="994679"/>
            <a:chOff x="318441" y="3555997"/>
            <a:chExt cx="1431335" cy="99467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64FE58-0D04-48D6-9E8D-367E1B79F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E825B55-F6F5-48C3-83BD-B63F8A20F2EA}"/>
                </a:ext>
              </a:extLst>
            </p:cNvPr>
            <p:cNvGrpSpPr/>
            <p:nvPr/>
          </p:nvGrpSpPr>
          <p:grpSpPr>
            <a:xfrm>
              <a:off x="318441" y="3968614"/>
              <a:ext cx="1431335" cy="582062"/>
              <a:chOff x="1430395" y="4151131"/>
              <a:chExt cx="1431335" cy="582062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749255-0339-4C30-8A12-91A789561CC5}"/>
                  </a:ext>
                </a:extLst>
              </p:cNvPr>
              <p:cNvSpPr txBox="1"/>
              <p:nvPr/>
            </p:nvSpPr>
            <p:spPr>
              <a:xfrm>
                <a:off x="1456263" y="4333083"/>
                <a:ext cx="140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研究对象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AD63F5-3B4D-4057-B9A3-9449AD02E49E}"/>
                  </a:ext>
                </a:extLst>
              </p:cNvPr>
              <p:cNvSpPr txBox="1"/>
              <p:nvPr/>
            </p:nvSpPr>
            <p:spPr>
              <a:xfrm>
                <a:off x="1430395" y="4151131"/>
                <a:ext cx="1382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spc="3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PART ONE</a:t>
                </a:r>
                <a:endParaRPr lang="zh-CN" altLang="en-US" sz="1200" i="1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198D90A-DA74-46BD-901C-9FBB2A17F961}"/>
              </a:ext>
            </a:extLst>
          </p:cNvPr>
          <p:cNvGrpSpPr/>
          <p:nvPr/>
        </p:nvGrpSpPr>
        <p:grpSpPr>
          <a:xfrm>
            <a:off x="1761064" y="3544708"/>
            <a:ext cx="1428046" cy="973804"/>
            <a:chOff x="330668" y="3555997"/>
            <a:chExt cx="1428046" cy="973804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FE56418-78D2-4B5C-8DE4-DC79E8D0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879FB2B-F185-4BA8-8386-FFB09CFCEAAD}"/>
                </a:ext>
              </a:extLst>
            </p:cNvPr>
            <p:cNvGrpSpPr/>
            <p:nvPr/>
          </p:nvGrpSpPr>
          <p:grpSpPr>
            <a:xfrm>
              <a:off x="330668" y="3968614"/>
              <a:ext cx="1428046" cy="561187"/>
              <a:chOff x="1442622" y="4151131"/>
              <a:chExt cx="1428046" cy="561187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8ACE07F-C861-4A4E-8F68-8DE48ECB9F69}"/>
                  </a:ext>
                </a:extLst>
              </p:cNvPr>
              <p:cNvSpPr txBox="1"/>
              <p:nvPr/>
            </p:nvSpPr>
            <p:spPr>
              <a:xfrm>
                <a:off x="1465201" y="4312208"/>
                <a:ext cx="1405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计算方法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33508BF-9AF0-4DAA-AB4B-74B12649C692}"/>
                  </a:ext>
                </a:extLst>
              </p:cNvPr>
              <p:cNvSpPr txBox="1"/>
              <p:nvPr/>
            </p:nvSpPr>
            <p:spPr>
              <a:xfrm>
                <a:off x="1442622" y="4151131"/>
                <a:ext cx="1382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spc="3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PART TWO</a:t>
                </a:r>
                <a:endParaRPr lang="zh-CN" altLang="en-US" sz="1200" i="1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EFC6FF5-3E7A-4272-9C51-54B2E67AE368}"/>
              </a:ext>
            </a:extLst>
          </p:cNvPr>
          <p:cNvGrpSpPr/>
          <p:nvPr/>
        </p:nvGrpSpPr>
        <p:grpSpPr>
          <a:xfrm>
            <a:off x="2894390" y="3544708"/>
            <a:ext cx="2355729" cy="994679"/>
            <a:chOff x="67465" y="3555997"/>
            <a:chExt cx="2355729" cy="99467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6B38262-7AA4-4EC8-A29B-1C28A4EFC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043" y="3555997"/>
              <a:ext cx="152401" cy="499220"/>
            </a:xfrm>
            <a:prstGeom prst="line">
              <a:avLst/>
            </a:prstGeom>
            <a:ln w="25400">
              <a:solidFill>
                <a:srgbClr val="4B7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5050DA9-5C2E-4AB8-8E36-E676AA616B5E}"/>
                </a:ext>
              </a:extLst>
            </p:cNvPr>
            <p:cNvGrpSpPr/>
            <p:nvPr/>
          </p:nvGrpSpPr>
          <p:grpSpPr>
            <a:xfrm>
              <a:off x="67465" y="3968614"/>
              <a:ext cx="2355729" cy="582062"/>
              <a:chOff x="1179419" y="4151131"/>
              <a:chExt cx="2355729" cy="58206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8C0468-2C5E-4FDA-91DC-591D56603635}"/>
                  </a:ext>
                </a:extLst>
              </p:cNvPr>
              <p:cNvSpPr txBox="1"/>
              <p:nvPr/>
            </p:nvSpPr>
            <p:spPr>
              <a:xfrm>
                <a:off x="1423592" y="4333083"/>
                <a:ext cx="21115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计算结果及分析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F7061C9-17C3-47B9-BB13-6A2BF5320E8E}"/>
                  </a:ext>
                </a:extLst>
              </p:cNvPr>
              <p:cNvSpPr txBox="1"/>
              <p:nvPr/>
            </p:nvSpPr>
            <p:spPr>
              <a:xfrm>
                <a:off x="1179419" y="4151131"/>
                <a:ext cx="2111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spc="300" dirty="0">
                    <a:solidFill>
                      <a:srgbClr val="4B7085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PART THREE</a:t>
                </a:r>
                <a:endParaRPr lang="zh-CN" altLang="en-US" sz="1200" i="1" spc="300" dirty="0">
                  <a:solidFill>
                    <a:srgbClr val="4B708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5D7BBFDC-E221-40EE-AB4A-F3DEDC862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8" y="5829023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76977"/>
      </p:ext>
    </p:extLst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7" y="131536"/>
            <a:ext cx="4970972" cy="6590110"/>
            <a:chOff x="3609477" y="131536"/>
            <a:chExt cx="4970972" cy="65901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70D4C7-2679-46E4-B2FF-12C3CD9D1926}"/>
                </a:ext>
              </a:extLst>
            </p:cNvPr>
            <p:cNvGrpSpPr/>
            <p:nvPr/>
          </p:nvGrpSpPr>
          <p:grpSpPr>
            <a:xfrm>
              <a:off x="4137378" y="2825045"/>
              <a:ext cx="3917245" cy="1207911"/>
              <a:chOff x="4357510" y="2235200"/>
              <a:chExt cx="3917245" cy="1207911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A3265831-C840-4D95-BA8A-AD16F0D1007B}"/>
                  </a:ext>
                </a:extLst>
              </p:cNvPr>
              <p:cNvSpPr/>
              <p:nvPr/>
            </p:nvSpPr>
            <p:spPr>
              <a:xfrm>
                <a:off x="4357510" y="2235200"/>
                <a:ext cx="3917245" cy="1207911"/>
              </a:xfrm>
              <a:prstGeom prst="parallelogram">
                <a:avLst/>
              </a:pr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A91D-F49C-4D71-8472-E2AD3E6765F0}"/>
                  </a:ext>
                </a:extLst>
              </p:cNvPr>
              <p:cNvSpPr txBox="1"/>
              <p:nvPr/>
            </p:nvSpPr>
            <p:spPr>
              <a:xfrm>
                <a:off x="4526843" y="2411357"/>
                <a:ext cx="35785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rgbClr val="EEF2F4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研究对象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7" y="2825045"/>
              <a:ext cx="948559" cy="3896601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6" y="131536"/>
              <a:ext cx="946483" cy="3901420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4313ADE-027B-4C3F-805B-5F78AC544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76" y="0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2370D44-7B02-452C-A37D-D043D8419CF4}"/>
              </a:ext>
            </a:extLst>
          </p:cNvPr>
          <p:cNvSpPr txBox="1"/>
          <p:nvPr/>
        </p:nvSpPr>
        <p:spPr>
          <a:xfrm>
            <a:off x="-98803" y="265632"/>
            <a:ext cx="140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研究对象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656FF4-28B0-483F-BC77-5DE6FE8FACC3}"/>
              </a:ext>
            </a:extLst>
          </p:cNvPr>
          <p:cNvSpPr txBox="1"/>
          <p:nvPr/>
        </p:nvSpPr>
        <p:spPr>
          <a:xfrm>
            <a:off x="12192" y="77941"/>
            <a:ext cx="138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ONE</a:t>
            </a:r>
            <a:endParaRPr lang="zh-CN" altLang="en-US" sz="1200" i="1" spc="300" dirty="0">
              <a:solidFill>
                <a:srgbClr val="4B7085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C3F620-3B65-49FD-BB1B-136DA9A99AB6}"/>
              </a:ext>
            </a:extLst>
          </p:cNvPr>
          <p:cNvSpPr txBox="1"/>
          <p:nvPr/>
        </p:nvSpPr>
        <p:spPr>
          <a:xfrm>
            <a:off x="521121" y="2440409"/>
            <a:ext cx="8679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设备为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200MW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燃气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蒸汽联合循环机组。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燃气轮机功率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126.9MW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，配合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级轴流式压气机。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汽轮机为功率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60MW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的双压单排气、单轴、可调整抽气的凝汽式汽轮机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余热锅炉为无补燃双压自然循环立式锅炉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2A4856-FA95-4781-BE70-93A4B02D4CB9}"/>
              </a:ext>
            </a:extLst>
          </p:cNvPr>
          <p:cNvSpPr/>
          <p:nvPr/>
        </p:nvSpPr>
        <p:spPr>
          <a:xfrm>
            <a:off x="737937" y="157464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761ABA-DB48-4407-B693-47F20DE8B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8" y="5829023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668BC5E-8E41-484C-94B5-F9D6028E2F83}"/>
              </a:ext>
            </a:extLst>
          </p:cNvPr>
          <p:cNvSpPr txBox="1"/>
          <p:nvPr/>
        </p:nvSpPr>
        <p:spPr>
          <a:xfrm>
            <a:off x="10754371" y="296622"/>
            <a:ext cx="140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研究对象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95732A-ACAE-49D8-902D-387122DDB553}"/>
              </a:ext>
            </a:extLst>
          </p:cNvPr>
          <p:cNvSpPr txBox="1"/>
          <p:nvPr/>
        </p:nvSpPr>
        <p:spPr>
          <a:xfrm>
            <a:off x="10809112" y="19623"/>
            <a:ext cx="138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ONE</a:t>
            </a:r>
            <a:endParaRPr lang="zh-CN" altLang="en-US" sz="1200" i="1" spc="300" dirty="0">
              <a:solidFill>
                <a:srgbClr val="4B7085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3BC16-8698-43A4-B24C-F288EED263B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" r="659"/>
          <a:stretch/>
        </p:blipFill>
        <p:spPr bwMode="auto">
          <a:xfrm>
            <a:off x="4129951" y="1137691"/>
            <a:ext cx="7693081" cy="55481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127C3E-AB3D-4235-9958-6294361AE282}"/>
              </a:ext>
            </a:extLst>
          </p:cNvPr>
          <p:cNvSpPr txBox="1"/>
          <p:nvPr/>
        </p:nvSpPr>
        <p:spPr>
          <a:xfrm>
            <a:off x="7123342" y="440438"/>
            <a:ext cx="285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热力系统图</a:t>
            </a:r>
          </a:p>
        </p:txBody>
      </p:sp>
    </p:spTree>
    <p:extLst>
      <p:ext uri="{BB962C8B-B14F-4D97-AF65-F5344CB8AC3E}">
        <p14:creationId xmlns:p14="http://schemas.microsoft.com/office/powerpoint/2010/main" val="732769248"/>
      </p:ext>
    </p:extLst>
  </p:cSld>
  <p:clrMapOvr>
    <a:masterClrMapping/>
  </p:clrMapOvr>
  <p:transition spd="slow" advClick="0" advTm="1000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982CE2-0C8A-4F86-B5B2-CE76B2E2EF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46" y="1046697"/>
            <a:ext cx="6620049" cy="4764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66D23D-2E75-4C10-8CC4-62A49B06D62E}"/>
              </a:ext>
            </a:extLst>
          </p:cNvPr>
          <p:cNvSpPr txBox="1"/>
          <p:nvPr/>
        </p:nvSpPr>
        <p:spPr>
          <a:xfrm>
            <a:off x="0" y="276999"/>
            <a:ext cx="140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研究对象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5852CE-99C9-450A-9595-4F6107AD49E8}"/>
              </a:ext>
            </a:extLst>
          </p:cNvPr>
          <p:cNvSpPr txBox="1"/>
          <p:nvPr/>
        </p:nvSpPr>
        <p:spPr>
          <a:xfrm>
            <a:off x="54741" y="0"/>
            <a:ext cx="138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ONE</a:t>
            </a:r>
            <a:endParaRPr lang="zh-CN" altLang="en-US" sz="1200" i="1" spc="300" dirty="0">
              <a:solidFill>
                <a:srgbClr val="4B7085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5110F5-19D3-41DC-97FB-F4307C7482F0}"/>
              </a:ext>
            </a:extLst>
          </p:cNvPr>
          <p:cNvSpPr txBox="1"/>
          <p:nvPr/>
        </p:nvSpPr>
        <p:spPr>
          <a:xfrm>
            <a:off x="4138367" y="603315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热力过程</a:t>
            </a:r>
            <a:r>
              <a:rPr lang="en-US" altLang="zh-CN" dirty="0"/>
              <a:t>T-S</a:t>
            </a:r>
            <a:r>
              <a:rPr lang="zh-CN" altLang="en-US" dirty="0"/>
              <a:t>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E7E01D-1620-4DC0-9E31-318B04791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76" y="0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93941"/>
      </p:ext>
    </p:extLst>
  </p:cSld>
  <p:clrMapOvr>
    <a:masterClrMapping/>
  </p:clrMapOvr>
  <p:transition spd="slow" advClick="0" advTm="1000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F34788-90AC-4376-A777-22222F93DEC2}"/>
              </a:ext>
            </a:extLst>
          </p:cNvPr>
          <p:cNvGrpSpPr/>
          <p:nvPr/>
        </p:nvGrpSpPr>
        <p:grpSpPr>
          <a:xfrm>
            <a:off x="3609477" y="131536"/>
            <a:ext cx="4970972" cy="6590110"/>
            <a:chOff x="3609477" y="131536"/>
            <a:chExt cx="4970972" cy="65901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70D4C7-2679-46E4-B2FF-12C3CD9D1926}"/>
                </a:ext>
              </a:extLst>
            </p:cNvPr>
            <p:cNvGrpSpPr/>
            <p:nvPr/>
          </p:nvGrpSpPr>
          <p:grpSpPr>
            <a:xfrm>
              <a:off x="4137378" y="2825045"/>
              <a:ext cx="3917245" cy="1207911"/>
              <a:chOff x="4357510" y="2235200"/>
              <a:chExt cx="3917245" cy="1207911"/>
            </a:xfrm>
          </p:grpSpPr>
          <p:sp>
            <p:nvSpPr>
              <p:cNvPr id="6" name="平行四边形 5">
                <a:extLst>
                  <a:ext uri="{FF2B5EF4-FFF2-40B4-BE49-F238E27FC236}">
                    <a16:creationId xmlns:a16="http://schemas.microsoft.com/office/drawing/2014/main" id="{A3265831-C840-4D95-BA8A-AD16F0D1007B}"/>
                  </a:ext>
                </a:extLst>
              </p:cNvPr>
              <p:cNvSpPr/>
              <p:nvPr/>
            </p:nvSpPr>
            <p:spPr>
              <a:xfrm>
                <a:off x="4357510" y="2235200"/>
                <a:ext cx="3917245" cy="1207911"/>
              </a:xfrm>
              <a:prstGeom prst="parallelogram">
                <a:avLst/>
              </a:pr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A91D-F49C-4D71-8472-E2AD3E6765F0}"/>
                  </a:ext>
                </a:extLst>
              </p:cNvPr>
              <p:cNvSpPr txBox="1"/>
              <p:nvPr/>
            </p:nvSpPr>
            <p:spPr>
              <a:xfrm>
                <a:off x="4526843" y="2411357"/>
                <a:ext cx="35785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rgbClr val="EEF2F4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计算过程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AB0AE53-626C-4145-9A8C-1FD3E322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477" y="2825045"/>
              <a:ext cx="948559" cy="3896601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A97F1C-3BAB-4715-A625-04B6E852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3966" y="131536"/>
              <a:ext cx="946483" cy="3901420"/>
            </a:xfrm>
            <a:prstGeom prst="line">
              <a:avLst/>
            </a:prstGeom>
            <a:ln w="38100">
              <a:solidFill>
                <a:srgbClr val="DDE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88CD729-4067-48C6-9DD8-5A8DFF9D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76" y="0"/>
            <a:ext cx="3285724" cy="9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81C577-3BBE-41D7-BC6E-171D51E7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61101"/>
              </p:ext>
            </p:extLst>
          </p:nvPr>
        </p:nvGraphicFramePr>
        <p:xfrm>
          <a:off x="838200" y="646232"/>
          <a:ext cx="10599822" cy="6043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283">
                  <a:extLst>
                    <a:ext uri="{9D8B030D-6E8A-4147-A177-3AD203B41FA5}">
                      <a16:colId xmlns:a16="http://schemas.microsoft.com/office/drawing/2014/main" val="767893353"/>
                    </a:ext>
                  </a:extLst>
                </a:gridCol>
                <a:gridCol w="1625880">
                  <a:extLst>
                    <a:ext uri="{9D8B030D-6E8A-4147-A177-3AD203B41FA5}">
                      <a16:colId xmlns:a16="http://schemas.microsoft.com/office/drawing/2014/main" val="2720663853"/>
                    </a:ext>
                  </a:extLst>
                </a:gridCol>
                <a:gridCol w="1485401">
                  <a:extLst>
                    <a:ext uri="{9D8B030D-6E8A-4147-A177-3AD203B41FA5}">
                      <a16:colId xmlns:a16="http://schemas.microsoft.com/office/drawing/2014/main" val="3942258369"/>
                    </a:ext>
                  </a:extLst>
                </a:gridCol>
                <a:gridCol w="1962111">
                  <a:extLst>
                    <a:ext uri="{9D8B030D-6E8A-4147-A177-3AD203B41FA5}">
                      <a16:colId xmlns:a16="http://schemas.microsoft.com/office/drawing/2014/main" val="4285010730"/>
                    </a:ext>
                  </a:extLst>
                </a:gridCol>
                <a:gridCol w="1602852">
                  <a:extLst>
                    <a:ext uri="{9D8B030D-6E8A-4147-A177-3AD203B41FA5}">
                      <a16:colId xmlns:a16="http://schemas.microsoft.com/office/drawing/2014/main" val="4136433807"/>
                    </a:ext>
                  </a:extLst>
                </a:gridCol>
                <a:gridCol w="165170">
                  <a:extLst>
                    <a:ext uri="{9D8B030D-6E8A-4147-A177-3AD203B41FA5}">
                      <a16:colId xmlns:a16="http://schemas.microsoft.com/office/drawing/2014/main" val="127717363"/>
                    </a:ext>
                  </a:extLst>
                </a:gridCol>
                <a:gridCol w="2365125">
                  <a:extLst>
                    <a:ext uri="{9D8B030D-6E8A-4147-A177-3AD203B41FA5}">
                      <a16:colId xmlns:a16="http://schemas.microsoft.com/office/drawing/2014/main" val="2913631315"/>
                    </a:ext>
                  </a:extLst>
                </a:gridCol>
              </a:tblGrid>
              <a:tr h="89380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r>
                        <a:rPr lang="en-US" sz="1050" kern="100">
                          <a:effectLst/>
                        </a:rPr>
                        <a:t>m/(t/h)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压力</a:t>
                      </a:r>
                      <a:r>
                        <a:rPr lang="en-US" sz="1050" kern="100">
                          <a:effectLst/>
                        </a:rPr>
                        <a:t>P/(MPa)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温度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T/(</a:t>
                      </a:r>
                      <a:r>
                        <a:rPr lang="zh-CN" sz="1050" kern="100">
                          <a:effectLst/>
                        </a:rPr>
                        <a:t>℃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比焓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h/(kJ/kg)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050" kern="100">
                          <a:effectLst/>
                        </a:rPr>
                        <a:t>比㶲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e/(kJ/kg)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780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1469.1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1.1013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288.4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13762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1469.1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1.2561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373.6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656.9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338.695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47083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1496.8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1.2184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1124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1732.3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1013.789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23974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1496.8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0.1041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546.4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985.7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255.204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55932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1496.8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0.1013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491.7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8.618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55210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189.7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520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3471.2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1468.451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05498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36.2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2959.1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887.202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54055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224.2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0.005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2325.6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131.878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54192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225.9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0.0272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138.2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2.230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08227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225.9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1.7367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33.5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141.9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4.045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36753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11</a:t>
                      </a:r>
                      <a:r>
                        <a:rPr lang="zh-CN" altLang="en-US" sz="1050" kern="100" dirty="0">
                          <a:effectLst/>
                        </a:rPr>
                        <a:t>（冷凝水）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13015.7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21.75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91.4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0.350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0295"/>
                  </a:ext>
                </a:extLst>
              </a:tr>
              <a:tr h="4291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12</a:t>
                      </a:r>
                      <a:r>
                        <a:rPr lang="zh-CN" altLang="en-US" sz="1050" kern="100" dirty="0">
                          <a:effectLst/>
                        </a:rPr>
                        <a:t>（冷凝水）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13015.7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0.12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29.19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>
                          <a:effectLst/>
                        </a:rPr>
                        <a:t>122.5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1.468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347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979D796-E594-435B-9772-1420BDED9DA4}"/>
              </a:ext>
            </a:extLst>
          </p:cNvPr>
          <p:cNvSpPr txBox="1"/>
          <p:nvPr/>
        </p:nvSpPr>
        <p:spPr>
          <a:xfrm>
            <a:off x="5099901" y="254524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主要状态点参数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5582E4-42AC-44C6-AFA6-8EF7E436F02A}"/>
              </a:ext>
            </a:extLst>
          </p:cNvPr>
          <p:cNvSpPr txBox="1"/>
          <p:nvPr/>
        </p:nvSpPr>
        <p:spPr>
          <a:xfrm>
            <a:off x="0" y="276999"/>
            <a:ext cx="140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计算过程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5C6EC8-D6D9-4529-9AB1-BB0ABFB5B0EA}"/>
              </a:ext>
            </a:extLst>
          </p:cNvPr>
          <p:cNvSpPr txBox="1"/>
          <p:nvPr/>
        </p:nvSpPr>
        <p:spPr>
          <a:xfrm>
            <a:off x="54741" y="0"/>
            <a:ext cx="138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spc="300" dirty="0">
                <a:solidFill>
                  <a:srgbClr val="4B7085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TWO</a:t>
            </a:r>
            <a:endParaRPr lang="zh-CN" altLang="en-US" sz="1200" i="1" spc="300" dirty="0">
              <a:solidFill>
                <a:srgbClr val="4B7085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333352"/>
      </p:ext>
    </p:extLst>
  </p:cSld>
  <p:clrMapOvr>
    <a:masterClrMapping/>
  </p:clrMapOvr>
  <p:transition spd="slow" advClick="0" advTm="1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79D796-E594-435B-9772-1420BDED9DA4}"/>
              </a:ext>
            </a:extLst>
          </p:cNvPr>
          <p:cNvSpPr txBox="1"/>
          <p:nvPr/>
        </p:nvSpPr>
        <p:spPr>
          <a:xfrm>
            <a:off x="4394048" y="350593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主要设备计算方法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5582E4-42AC-44C6-AFA6-8EF7E436F02A}"/>
              </a:ext>
            </a:extLst>
          </p:cNvPr>
          <p:cNvSpPr txBox="1"/>
          <p:nvPr/>
        </p:nvSpPr>
        <p:spPr>
          <a:xfrm>
            <a:off x="0" y="276999"/>
            <a:ext cx="140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计算</a:t>
            </a:r>
            <a:r>
              <a:rPr lang="zh-CN" alt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过程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5C6EC8-D6D9-4529-9AB1-BB0ABFB5B0EA}"/>
              </a:ext>
            </a:extLst>
          </p:cNvPr>
          <p:cNvSpPr txBox="1"/>
          <p:nvPr/>
        </p:nvSpPr>
        <p:spPr>
          <a:xfrm>
            <a:off x="54741" y="0"/>
            <a:ext cx="138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300" normalizeH="0" baseline="0" noProof="0" dirty="0">
                <a:ln>
                  <a:noFill/>
                </a:ln>
                <a:solidFill>
                  <a:srgbClr val="4B7085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rPr>
              <a:t>PART TWO</a:t>
            </a:r>
            <a:endParaRPr kumimoji="0" lang="zh-CN" altLang="en-US" sz="1200" b="0" i="1" u="none" strike="noStrike" kern="1200" cap="none" spc="300" normalizeH="0" baseline="0" noProof="0" dirty="0">
              <a:ln>
                <a:noFill/>
              </a:ln>
              <a:solidFill>
                <a:srgbClr val="4B7085"/>
              </a:solidFill>
              <a:effectLst/>
              <a:uLnTx/>
              <a:uFillTx/>
              <a:latin typeface="印品黑体" panose="00000500000000000000" pitchFamily="2" charset="-122"/>
              <a:ea typeface="印品黑体" panose="00000500000000000000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7211C4-0364-45CB-B696-96FACF3F1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5318"/>
            <a:ext cx="3285724" cy="9326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E47578C-9918-4653-92AE-7BBFA6DF0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9" y="762741"/>
            <a:ext cx="9326520" cy="52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3131"/>
      </p:ext>
    </p:extLst>
  </p:cSld>
  <p:clrMapOvr>
    <a:masterClrMapping/>
  </p:clrMapOvr>
  <p:transition spd="slow" advClick="0" advTm="1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505</Words>
  <Application>Microsoft Office PowerPoint</Application>
  <PresentationFormat>宽屏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方正正黑简体</vt:lpstr>
      <vt:lpstr>宋体</vt:lpstr>
      <vt:lpstr>微软雅黑</vt:lpstr>
      <vt:lpstr>印品黑体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迪 刘</cp:lastModifiedBy>
  <cp:revision>109</cp:revision>
  <dcterms:created xsi:type="dcterms:W3CDTF">2017-06-19T01:47:04Z</dcterms:created>
  <dcterms:modified xsi:type="dcterms:W3CDTF">2020-12-05T08:33:10Z</dcterms:modified>
</cp:coreProperties>
</file>