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55" r:id="rId1"/>
  </p:sldMasterIdLst>
  <p:sldIdLst>
    <p:sldId id="256" r:id="rId2"/>
    <p:sldId id="300" r:id="rId3"/>
    <p:sldId id="301" r:id="rId4"/>
    <p:sldId id="257" r:id="rId5"/>
    <p:sldId id="303" r:id="rId6"/>
    <p:sldId id="260" r:id="rId7"/>
    <p:sldId id="258" r:id="rId8"/>
    <p:sldId id="259" r:id="rId9"/>
    <p:sldId id="307" r:id="rId10"/>
    <p:sldId id="261" r:id="rId11"/>
    <p:sldId id="262" r:id="rId12"/>
    <p:sldId id="304" r:id="rId13"/>
    <p:sldId id="263" r:id="rId14"/>
    <p:sldId id="264" r:id="rId15"/>
    <p:sldId id="265" r:id="rId16"/>
    <p:sldId id="266" r:id="rId17"/>
    <p:sldId id="305" r:id="rId18"/>
    <p:sldId id="268" r:id="rId19"/>
    <p:sldId id="269" r:id="rId20"/>
    <p:sldId id="306" r:id="rId21"/>
    <p:sldId id="270" r:id="rId22"/>
    <p:sldId id="271" r:id="rId23"/>
    <p:sldId id="280" r:id="rId24"/>
    <p:sldId id="278" r:id="rId25"/>
    <p:sldId id="279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16.02.2025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3846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16.02.2025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3271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16.02.2025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33096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16.02.2025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87514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16.02.2025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09838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16.02.2025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2039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16.02.2025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5643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16.02.2025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1576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16.02.2025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8086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16.02.2025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6380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16.02.2025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8334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16.02.2025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4306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16.02.2025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7431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4CC878A7-58A7-444C-A4BB-A4A99FC67A32}" type="datetimeFigureOut">
              <a:rPr lang="ru-RU" smtClean="0"/>
              <a:t>16.02.2025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1554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4CC878A7-58A7-444C-A4BB-A4A99FC67A32}" type="datetimeFigureOut">
              <a:rPr lang="ru-RU" smtClean="0"/>
              <a:t>16.02.2025</a:t>
            </a:fld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96799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56" r:id="rId1"/>
    <p:sldLayoutId id="2147484157" r:id="rId2"/>
    <p:sldLayoutId id="2147484158" r:id="rId3"/>
    <p:sldLayoutId id="2147484159" r:id="rId4"/>
    <p:sldLayoutId id="2147484160" r:id="rId5"/>
    <p:sldLayoutId id="2147484161" r:id="rId6"/>
    <p:sldLayoutId id="2147484162" r:id="rId7"/>
    <p:sldLayoutId id="2147484163" r:id="rId8"/>
    <p:sldLayoutId id="2147484164" r:id="rId9"/>
    <p:sldLayoutId id="2147484165" r:id="rId10"/>
    <p:sldLayoutId id="2147484166" r:id="rId11"/>
    <p:sldLayoutId id="2147484167" r:id="rId12"/>
    <p:sldLayoutId id="2147484168" r:id="rId13"/>
    <p:sldLayoutId id="2147484169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AAE3F2-69B3-4871-A0FB-36C4435467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5400" dirty="0"/>
              <a:t>Лабораторная работа №</a:t>
            </a:r>
            <a:r>
              <a:rPr lang="en-US" sz="5400" dirty="0"/>
              <a:t>5</a:t>
            </a:r>
            <a:br>
              <a:rPr lang="ru-RU" sz="5400" dirty="0"/>
            </a:br>
            <a:br>
              <a:rPr lang="ru-RU" sz="5400" dirty="0"/>
            </a:br>
            <a:r>
              <a:rPr lang="ru-RU" sz="2800" dirty="0"/>
              <a:t>Управление системными службами</a:t>
            </a:r>
            <a:endParaRPr lang="ru-RU" sz="54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8A37A2E-3D2F-4507-BA4F-737E764D9E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1527" y="5261993"/>
            <a:ext cx="10572000" cy="1421612"/>
          </a:xfrm>
        </p:spPr>
        <p:txBody>
          <a:bodyPr>
            <a:normAutofit/>
          </a:bodyPr>
          <a:lstStyle/>
          <a:p>
            <a:r>
              <a:rPr lang="ru-RU" dirty="0"/>
              <a:t>Ко Антон Геннадьевич</a:t>
            </a:r>
          </a:p>
          <a:p>
            <a:r>
              <a:rPr lang="ru-RU" dirty="0"/>
              <a:t>1132221551</a:t>
            </a:r>
          </a:p>
          <a:p>
            <a:r>
              <a:rPr lang="ru-RU" dirty="0"/>
              <a:t>НПИбд-02-23</a:t>
            </a:r>
          </a:p>
        </p:txBody>
      </p:sp>
    </p:spTree>
    <p:extLst>
      <p:ext uri="{BB962C8B-B14F-4D97-AF65-F5344CB8AC3E}">
        <p14:creationId xmlns:p14="http://schemas.microsoft.com/office/powerpoint/2010/main" val="7958844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7743172-17A8-4FA4-8434-B813E03B7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23">
            <a:extLst>
              <a:ext uri="{FF2B5EF4-FFF2-40B4-BE49-F238E27FC236}">
                <a16:creationId xmlns:a16="http://schemas.microsoft.com/office/drawing/2014/main" id="{4CE1233C-FD2F-489E-BFDE-086F5FED6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676446-1AF5-4776-B4CF-949B574C6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1800225"/>
            <a:ext cx="3444211" cy="424113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400"/>
              <a:t>Список зависимостей юнита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A821427F-BBF1-44D9-8FCD-BF40F95FB8FE}"/>
              </a:ext>
            </a:extLst>
          </p:cNvPr>
          <p:cNvSpPr txBox="1">
            <a:spLocks/>
          </p:cNvSpPr>
          <p:nvPr/>
        </p:nvSpPr>
        <p:spPr>
          <a:xfrm>
            <a:off x="451514" y="457198"/>
            <a:ext cx="3444211" cy="13430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Рис. 1.8.</a:t>
            </a:r>
            <a:r>
              <a:rPr lang="en-US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Список зависимостей юнита.</a:t>
            </a:r>
          </a:p>
        </p:txBody>
      </p:sp>
      <p:pic>
        <p:nvPicPr>
          <p:cNvPr id="5" name="Image 8">
            <a:extLst>
              <a:ext uri="{FF2B5EF4-FFF2-40B4-BE49-F238E27FC236}">
                <a16:creationId xmlns:a16="http://schemas.microsoft.com/office/drawing/2014/main" id="{0A0B0654-C1F8-5E10-7F1B-887654E4A366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5280472" y="678487"/>
            <a:ext cx="6268062" cy="5327852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5543098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7743172-17A8-4FA4-8434-B813E03B7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23">
            <a:extLst>
              <a:ext uri="{FF2B5EF4-FFF2-40B4-BE49-F238E27FC236}">
                <a16:creationId xmlns:a16="http://schemas.microsoft.com/office/drawing/2014/main" id="{4CE1233C-FD2F-489E-BFDE-086F5FED6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E2975B-9274-4D49-97CC-524466BE2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1800225"/>
            <a:ext cx="3444211" cy="424113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/>
              <a:t>Список зависимых юнитов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F67B4066-6BEA-4DF1-AF58-C3830BD462CF}"/>
              </a:ext>
            </a:extLst>
          </p:cNvPr>
          <p:cNvSpPr txBox="1">
            <a:spLocks/>
          </p:cNvSpPr>
          <p:nvPr/>
        </p:nvSpPr>
        <p:spPr>
          <a:xfrm>
            <a:off x="451514" y="457198"/>
            <a:ext cx="3444211" cy="13430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Рис. 1.9. </a:t>
            </a:r>
            <a:r>
              <a:rPr lang="en-US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Список юнитов, которые зависят от данного юнита.</a:t>
            </a:r>
          </a:p>
        </p:txBody>
      </p:sp>
      <p:pic>
        <p:nvPicPr>
          <p:cNvPr id="5" name="Image 9">
            <a:extLst>
              <a:ext uri="{FF2B5EF4-FFF2-40B4-BE49-F238E27FC236}">
                <a16:creationId xmlns:a16="http://schemas.microsoft.com/office/drawing/2014/main" id="{45FBEA1B-2578-F37E-1F66-8B884D89657B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5280472" y="2464885"/>
            <a:ext cx="6268062" cy="1755057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5331970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AAE3F2-69B3-4871-A0FB-36C4435467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04805" y="877639"/>
            <a:ext cx="6982390" cy="5102721"/>
          </a:xfrm>
        </p:spPr>
        <p:txBody>
          <a:bodyPr>
            <a:normAutofit fontScale="90000"/>
          </a:bodyPr>
          <a:lstStyle/>
          <a:p>
            <a:br>
              <a:rPr lang="en-US" sz="6000" dirty="0"/>
            </a:br>
            <a:br>
              <a:rPr lang="en-US" sz="6000" dirty="0"/>
            </a:br>
            <a:br>
              <a:rPr lang="en-US" sz="6000" dirty="0"/>
            </a:br>
            <a:r>
              <a:rPr lang="ru-RU" sz="6000" dirty="0"/>
              <a:t>Конфликты юнитов</a:t>
            </a:r>
            <a:br>
              <a:rPr lang="ru-RU" dirty="0"/>
            </a:br>
            <a:br>
              <a:rPr lang="ru-RU" sz="5400" dirty="0"/>
            </a:br>
            <a:br>
              <a:rPr lang="ru-RU" sz="5400" dirty="0"/>
            </a:br>
            <a:endParaRPr lang="ru-RU" sz="5400" dirty="0"/>
          </a:p>
        </p:txBody>
      </p:sp>
    </p:spTree>
    <p:extLst>
      <p:ext uri="{BB962C8B-B14F-4D97-AF65-F5344CB8AC3E}">
        <p14:creationId xmlns:p14="http://schemas.microsoft.com/office/powerpoint/2010/main" val="26322055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2574BA-4288-4100-91BB-4D188CE70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Установка </a:t>
            </a:r>
            <a:r>
              <a:rPr lang="en-US" dirty="0"/>
              <a:t>iptables</a:t>
            </a:r>
            <a:endParaRPr lang="ru-RU" dirty="0"/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F337DFC8-BA2C-434A-A18F-11A04C4EF077}"/>
              </a:ext>
            </a:extLst>
          </p:cNvPr>
          <p:cNvSpPr txBox="1">
            <a:spLocks/>
          </p:cNvSpPr>
          <p:nvPr/>
        </p:nvSpPr>
        <p:spPr>
          <a:xfrm>
            <a:off x="2860371" y="5751872"/>
            <a:ext cx="6471255" cy="748770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2.1. </a:t>
            </a:r>
            <a:r>
              <a:rPr lang="ru-RU" dirty="0"/>
              <a:t>Получение полномочий администратора и установка </a:t>
            </a:r>
            <a:r>
              <a:rPr lang="en-US" dirty="0"/>
              <a:t>iptables</a:t>
            </a:r>
            <a:r>
              <a:rPr lang="ru-RU" dirty="0"/>
              <a:t>.</a:t>
            </a:r>
          </a:p>
        </p:txBody>
      </p:sp>
      <p:pic>
        <p:nvPicPr>
          <p:cNvPr id="5" name="Image 10">
            <a:extLst>
              <a:ext uri="{FF2B5EF4-FFF2-40B4-BE49-F238E27FC236}">
                <a16:creationId xmlns:a16="http://schemas.microsoft.com/office/drawing/2014/main" id="{01A6614A-442D-C47F-B89C-0AD8DD9CA02D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699552" y="2222500"/>
            <a:ext cx="4792896" cy="3636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2180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E5E261-BCD6-4C20-86FF-B2E4E34C6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Проверка статуса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ACA00C30-D499-4755-AAC5-B53E77B7788E}"/>
              </a:ext>
            </a:extLst>
          </p:cNvPr>
          <p:cNvSpPr txBox="1">
            <a:spLocks/>
          </p:cNvSpPr>
          <p:nvPr/>
        </p:nvSpPr>
        <p:spPr>
          <a:xfrm>
            <a:off x="3206535" y="5912081"/>
            <a:ext cx="5778928" cy="56560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</a:t>
            </a:r>
            <a:r>
              <a:rPr lang="en-US" b="1" dirty="0"/>
              <a:t>2</a:t>
            </a:r>
            <a:r>
              <a:rPr lang="ru-RU" b="1" dirty="0"/>
              <a:t>.2. </a:t>
            </a:r>
            <a:r>
              <a:rPr lang="ru-RU" dirty="0"/>
              <a:t>Проверка статуса </a:t>
            </a:r>
            <a:r>
              <a:rPr lang="en-US" dirty="0" err="1"/>
              <a:t>firewalld</a:t>
            </a:r>
            <a:r>
              <a:rPr lang="ru-RU" dirty="0"/>
              <a:t> и </a:t>
            </a:r>
            <a:r>
              <a:rPr lang="en-US" dirty="0"/>
              <a:t>iptables</a:t>
            </a:r>
            <a:r>
              <a:rPr lang="ru-RU" dirty="0"/>
              <a:t>.</a:t>
            </a:r>
          </a:p>
        </p:txBody>
      </p:sp>
      <p:pic>
        <p:nvPicPr>
          <p:cNvPr id="10" name="Image 12">
            <a:extLst>
              <a:ext uri="{FF2B5EF4-FFF2-40B4-BE49-F238E27FC236}">
                <a16:creationId xmlns:a16="http://schemas.microsoft.com/office/drawing/2014/main" id="{F5F1F7A2-F38D-D30A-CCF2-A6805F6777D7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128962" y="3545681"/>
            <a:ext cx="5934075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9402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D27DA4-001A-4B18-AF91-BEEB16FE2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Попытка запуска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D2022AF4-279A-443F-BAE0-DCD8BE9DBDC6}"/>
              </a:ext>
            </a:extLst>
          </p:cNvPr>
          <p:cNvSpPr txBox="1">
            <a:spLocks/>
          </p:cNvSpPr>
          <p:nvPr/>
        </p:nvSpPr>
        <p:spPr>
          <a:xfrm>
            <a:off x="3032492" y="6292391"/>
            <a:ext cx="6127011" cy="56560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2.3. </a:t>
            </a:r>
            <a:r>
              <a:rPr lang="ru-RU" dirty="0"/>
              <a:t>Попытка запуска </a:t>
            </a:r>
            <a:r>
              <a:rPr lang="en-US" dirty="0" err="1"/>
              <a:t>firewalld</a:t>
            </a:r>
            <a:r>
              <a:rPr lang="ru-RU" dirty="0"/>
              <a:t> и </a:t>
            </a:r>
            <a:r>
              <a:rPr lang="en-US" dirty="0"/>
              <a:t>iptables</a:t>
            </a:r>
            <a:r>
              <a:rPr lang="ru-RU" dirty="0"/>
              <a:t>.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10" name="Image 13">
            <a:extLst>
              <a:ext uri="{FF2B5EF4-FFF2-40B4-BE49-F238E27FC236}">
                <a16:creationId xmlns:a16="http://schemas.microsoft.com/office/drawing/2014/main" id="{F3462B6B-2469-ED5C-9DF0-4019774DADB1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032492" y="3855244"/>
            <a:ext cx="6127011" cy="565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6765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C9FBA9-755D-4259-8277-135AB8F2E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Настройки конфликтов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42DD1150-6CFD-4135-949B-1463C1FDDA40}"/>
              </a:ext>
            </a:extLst>
          </p:cNvPr>
          <p:cNvSpPr txBox="1">
            <a:spLocks/>
          </p:cNvSpPr>
          <p:nvPr/>
        </p:nvSpPr>
        <p:spPr>
          <a:xfrm>
            <a:off x="2447823" y="5889524"/>
            <a:ext cx="7296347" cy="56560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 fontScale="925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2.4. </a:t>
            </a:r>
            <a:r>
              <a:rPr lang="ru-RU" dirty="0"/>
              <a:t>Настройки конфликтов для юнитов </a:t>
            </a:r>
            <a:r>
              <a:rPr lang="en-US" dirty="0" err="1"/>
              <a:t>firewalld</a:t>
            </a:r>
            <a:r>
              <a:rPr lang="ru-RU" dirty="0"/>
              <a:t> и </a:t>
            </a:r>
            <a:r>
              <a:rPr lang="en-US" dirty="0"/>
              <a:t>iptables</a:t>
            </a:r>
            <a:r>
              <a:rPr lang="ru-RU" dirty="0"/>
              <a:t>.</a:t>
            </a:r>
          </a:p>
        </p:txBody>
      </p:sp>
      <p:pic>
        <p:nvPicPr>
          <p:cNvPr id="5" name="Image 14">
            <a:extLst>
              <a:ext uri="{FF2B5EF4-FFF2-40B4-BE49-F238E27FC236}">
                <a16:creationId xmlns:a16="http://schemas.microsoft.com/office/drawing/2014/main" id="{A68AECFB-FCC2-D752-36A1-BEF3EF080A01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162300" y="2940844"/>
            <a:ext cx="5867400" cy="220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6320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AAE3F2-69B3-4871-A0FB-36C4435467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04805" y="877639"/>
            <a:ext cx="6982390" cy="5102721"/>
          </a:xfrm>
        </p:spPr>
        <p:txBody>
          <a:bodyPr>
            <a:normAutofit fontScale="90000"/>
          </a:bodyPr>
          <a:lstStyle/>
          <a:p>
            <a:br>
              <a:rPr lang="en-US" sz="6000" dirty="0"/>
            </a:br>
            <a:br>
              <a:rPr lang="en-US" sz="6000" dirty="0"/>
            </a:br>
            <a:br>
              <a:rPr lang="en-US" sz="6000" dirty="0"/>
            </a:br>
            <a:r>
              <a:rPr lang="ru-RU" sz="6000" dirty="0"/>
              <a:t>Изолируемые цели</a:t>
            </a:r>
            <a:br>
              <a:rPr lang="ru-RU" dirty="0"/>
            </a:br>
            <a:br>
              <a:rPr lang="ru-RU" sz="5400" dirty="0"/>
            </a:br>
            <a:br>
              <a:rPr lang="ru-RU" sz="5400" dirty="0"/>
            </a:br>
            <a:endParaRPr lang="ru-RU" sz="5400" dirty="0"/>
          </a:p>
        </p:txBody>
      </p:sp>
    </p:spTree>
    <p:extLst>
      <p:ext uri="{BB962C8B-B14F-4D97-AF65-F5344CB8AC3E}">
        <p14:creationId xmlns:p14="http://schemas.microsoft.com/office/powerpoint/2010/main" val="40179119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658528-6C91-49A8-9F29-9B3401361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542807"/>
            <a:ext cx="10571998" cy="970450"/>
          </a:xfrm>
        </p:spPr>
        <p:txBody>
          <a:bodyPr/>
          <a:lstStyle/>
          <a:p>
            <a:r>
              <a:rPr lang="ru-RU" dirty="0"/>
              <a:t>Открытие каталога, нахождение списка, переключение ОС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5AC31186-5A31-42D5-B3D0-5B597F83AF36}"/>
              </a:ext>
            </a:extLst>
          </p:cNvPr>
          <p:cNvSpPr txBox="1">
            <a:spLocks/>
          </p:cNvSpPr>
          <p:nvPr/>
        </p:nvSpPr>
        <p:spPr>
          <a:xfrm>
            <a:off x="2194034" y="5851897"/>
            <a:ext cx="7803925" cy="1246993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3.1. </a:t>
            </a:r>
            <a:r>
              <a:rPr lang="ru-RU" dirty="0"/>
              <a:t>Открытие каталога. Нахождение списка всех целей, которые можно изолировать. Переключение операционной системы в режим восстановления.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5" name="Image 16">
            <a:extLst>
              <a:ext uri="{FF2B5EF4-FFF2-40B4-BE49-F238E27FC236}">
                <a16:creationId xmlns:a16="http://schemas.microsoft.com/office/drawing/2014/main" id="{07D24B3F-8F9D-91FE-7EC6-8BE8BE4158A4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740322" y="2222500"/>
            <a:ext cx="4711355" cy="3636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8038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94EC5C50-4CE6-459C-84CE-FD04D246E1D0}"/>
              </a:ext>
            </a:extLst>
          </p:cNvPr>
          <p:cNvSpPr txBox="1">
            <a:spLocks/>
          </p:cNvSpPr>
          <p:nvPr/>
        </p:nvSpPr>
        <p:spPr>
          <a:xfrm>
            <a:off x="2308223" y="5120141"/>
            <a:ext cx="7575548" cy="704416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3.2. </a:t>
            </a:r>
            <a:r>
              <a:rPr lang="ru-RU" dirty="0"/>
              <a:t>Перезапуск операционной системы.</a:t>
            </a: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05BAA9C7-07FA-4558-8BAE-6AE3BD11B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98" y="513312"/>
            <a:ext cx="10571998" cy="970450"/>
          </a:xfrm>
        </p:spPr>
        <p:txBody>
          <a:bodyPr/>
          <a:lstStyle/>
          <a:p>
            <a:r>
              <a:rPr lang="ru-RU" dirty="0"/>
              <a:t>Перезапуск ОС</a:t>
            </a:r>
          </a:p>
        </p:txBody>
      </p:sp>
      <p:pic>
        <p:nvPicPr>
          <p:cNvPr id="4" name="Image 17">
            <a:extLst>
              <a:ext uri="{FF2B5EF4-FFF2-40B4-BE49-F238E27FC236}">
                <a16:creationId xmlns:a16="http://schemas.microsoft.com/office/drawing/2014/main" id="{1A1BDF92-7E03-EA61-EC6E-5B72D31FA97B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000375" y="3059906"/>
            <a:ext cx="6191250" cy="196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522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977DC1-BBC2-4C60-BD88-200AFCF0E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работы</a:t>
            </a:r>
            <a:r>
              <a:rPr lang="en-US" dirty="0"/>
              <a:t>: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BCA0F1E-4A69-4F82-A6C1-3EDD160EE4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400" dirty="0"/>
              <a:t>Целью данной работы является получение навыков управления системными службами операционной системы посредством </a:t>
            </a:r>
            <a:r>
              <a:rPr lang="en-US" sz="2400" dirty="0" err="1"/>
              <a:t>systemd</a:t>
            </a:r>
            <a:r>
              <a:rPr lang="ru-RU" sz="2400" dirty="0"/>
              <a:t>.</a:t>
            </a:r>
            <a:endParaRPr lang="ru-RU" sz="2400" b="1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665206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AAE3F2-69B3-4871-A0FB-36C4435467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37644" y="877639"/>
            <a:ext cx="7116711" cy="5102721"/>
          </a:xfrm>
        </p:spPr>
        <p:txBody>
          <a:bodyPr>
            <a:normAutofit fontScale="90000"/>
          </a:bodyPr>
          <a:lstStyle/>
          <a:p>
            <a:br>
              <a:rPr lang="en-US" sz="6000" dirty="0"/>
            </a:br>
            <a:br>
              <a:rPr lang="en-US" sz="6000" dirty="0"/>
            </a:br>
            <a:br>
              <a:rPr lang="en-US" sz="6000" dirty="0"/>
            </a:br>
            <a:r>
              <a:rPr lang="ru-RU" sz="6000" dirty="0"/>
              <a:t>Цель по умолчанию</a:t>
            </a:r>
            <a:br>
              <a:rPr lang="ru-RU" dirty="0"/>
            </a:br>
            <a:br>
              <a:rPr lang="ru-RU" sz="5400" dirty="0"/>
            </a:br>
            <a:br>
              <a:rPr lang="ru-RU" sz="5400" dirty="0"/>
            </a:br>
            <a:endParaRPr lang="ru-RU" sz="5400" dirty="0"/>
          </a:p>
        </p:txBody>
      </p:sp>
    </p:spTree>
    <p:extLst>
      <p:ext uri="{BB962C8B-B14F-4D97-AF65-F5344CB8AC3E}">
        <p14:creationId xmlns:p14="http://schemas.microsoft.com/office/powerpoint/2010/main" val="1689720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B24B8E82-4BDD-416E-ADFA-0D8852916B41}"/>
              </a:ext>
            </a:extLst>
          </p:cNvPr>
          <p:cNvSpPr txBox="1">
            <a:spLocks/>
          </p:cNvSpPr>
          <p:nvPr/>
        </p:nvSpPr>
        <p:spPr>
          <a:xfrm>
            <a:off x="1641835" y="5486057"/>
            <a:ext cx="8908329" cy="725238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4.1. </a:t>
            </a:r>
            <a:r>
              <a:rPr lang="ru-RU" dirty="0"/>
              <a:t>Получение полномочий администратора, установка запуска по умолчанию текстового режима, последующая перезагрузка системы.</a:t>
            </a: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DCB92F45-ACA5-4D74-9D0A-53AEAFF0E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98" y="513312"/>
            <a:ext cx="10571998" cy="970450"/>
          </a:xfrm>
        </p:spPr>
        <p:txBody>
          <a:bodyPr/>
          <a:lstStyle/>
          <a:p>
            <a:r>
              <a:rPr lang="ru-RU" dirty="0"/>
              <a:t>Установка запуска текстового режима</a:t>
            </a:r>
          </a:p>
        </p:txBody>
      </p:sp>
      <p:pic>
        <p:nvPicPr>
          <p:cNvPr id="4" name="Image 18">
            <a:extLst>
              <a:ext uri="{FF2B5EF4-FFF2-40B4-BE49-F238E27FC236}">
                <a16:creationId xmlns:a16="http://schemas.microsoft.com/office/drawing/2014/main" id="{8125517C-FFAB-50A3-1148-AB4AED18A395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095625" y="3150394"/>
            <a:ext cx="6000750" cy="178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0072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515F1351-ECB7-4CBE-A1CA-F9B9790FB1FD}"/>
              </a:ext>
            </a:extLst>
          </p:cNvPr>
          <p:cNvSpPr txBox="1">
            <a:spLocks/>
          </p:cNvSpPr>
          <p:nvPr/>
        </p:nvSpPr>
        <p:spPr>
          <a:xfrm>
            <a:off x="1156351" y="5522902"/>
            <a:ext cx="9879291" cy="1075298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4.2. </a:t>
            </a:r>
            <a:r>
              <a:rPr lang="ru-RU" dirty="0"/>
              <a:t>Загрузка системы в текстовом режиме, получение полномочий администратора, установка запуска по умолчанию графического режима и последующая перезагрузка системы.</a:t>
            </a: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3AAD01A5-CFDA-4666-8A16-9773AE1E3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97" y="562474"/>
            <a:ext cx="10571998" cy="970450"/>
          </a:xfrm>
        </p:spPr>
        <p:txBody>
          <a:bodyPr/>
          <a:lstStyle/>
          <a:p>
            <a:r>
              <a:rPr lang="ru-RU" dirty="0"/>
              <a:t>Установка запуска графического режима</a:t>
            </a:r>
          </a:p>
        </p:txBody>
      </p:sp>
      <p:pic>
        <p:nvPicPr>
          <p:cNvPr id="5" name="Image 19">
            <a:extLst>
              <a:ext uri="{FF2B5EF4-FFF2-40B4-BE49-F238E27FC236}">
                <a16:creationId xmlns:a16="http://schemas.microsoft.com/office/drawing/2014/main" id="{03259164-D843-E384-D9CF-FD49D56F2239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505075" y="2616994"/>
            <a:ext cx="7181850" cy="284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869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515F1351-ECB7-4CBE-A1CA-F9B9790FB1FD}"/>
              </a:ext>
            </a:extLst>
          </p:cNvPr>
          <p:cNvSpPr txBox="1">
            <a:spLocks/>
          </p:cNvSpPr>
          <p:nvPr/>
        </p:nvSpPr>
        <p:spPr>
          <a:xfrm>
            <a:off x="1244841" y="5967618"/>
            <a:ext cx="9879291" cy="990263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4.3. </a:t>
            </a:r>
            <a:r>
              <a:rPr lang="ru-RU" dirty="0"/>
              <a:t>Загрузка системы в графическом режиме.</a:t>
            </a: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3AAD01A5-CFDA-4666-8A16-9773AE1E3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98" y="513312"/>
            <a:ext cx="10571998" cy="970450"/>
          </a:xfrm>
        </p:spPr>
        <p:txBody>
          <a:bodyPr/>
          <a:lstStyle/>
          <a:p>
            <a:r>
              <a:rPr lang="ru-RU" dirty="0"/>
              <a:t>Установка группы пакетов</a:t>
            </a:r>
          </a:p>
        </p:txBody>
      </p:sp>
      <p:pic>
        <p:nvPicPr>
          <p:cNvPr id="4" name="Image 20">
            <a:extLst>
              <a:ext uri="{FF2B5EF4-FFF2-40B4-BE49-F238E27FC236}">
                <a16:creationId xmlns:a16="http://schemas.microsoft.com/office/drawing/2014/main" id="{F739AF38-13E9-31E5-24CD-3A0143B89DCC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333523" y="2222500"/>
            <a:ext cx="5524954" cy="3636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5350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1DFA2F-E7A0-40CF-B898-6777106EE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1D64AC6-A604-401E-8729-373F18B34F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400" dirty="0"/>
              <a:t>В ходе выполнения лабораторной работы были получены навыки управления системными службами операционной системы посредством </a:t>
            </a:r>
            <a:r>
              <a:rPr lang="en-US" sz="2400" dirty="0" err="1"/>
              <a:t>systemd</a:t>
            </a:r>
            <a:r>
              <a:rPr lang="ru-RU" sz="2400" dirty="0"/>
              <a:t>.</a:t>
            </a:r>
            <a:endParaRPr lang="ru-RU" sz="2400" b="1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278219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37C74B4F-E931-4F60-A5AD-DB108BDAC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949669"/>
            <a:ext cx="10554574" cy="36365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4800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3351227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AAE3F2-69B3-4871-A0FB-36C4435467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8684" y="877639"/>
            <a:ext cx="8574632" cy="5102721"/>
          </a:xfrm>
        </p:spPr>
        <p:txBody>
          <a:bodyPr>
            <a:normAutofit fontScale="90000"/>
          </a:bodyPr>
          <a:lstStyle/>
          <a:p>
            <a:br>
              <a:rPr lang="en-US" sz="6000" dirty="0"/>
            </a:br>
            <a:br>
              <a:rPr lang="en-US" sz="6000" dirty="0"/>
            </a:br>
            <a:br>
              <a:rPr lang="en-US" sz="6000" dirty="0"/>
            </a:br>
            <a:r>
              <a:rPr lang="ru-RU" sz="6000" dirty="0"/>
              <a:t>Управление сервисами</a:t>
            </a:r>
            <a:br>
              <a:rPr lang="ru-RU" dirty="0"/>
            </a:br>
            <a:br>
              <a:rPr lang="ru-RU" sz="5400" dirty="0"/>
            </a:br>
            <a:br>
              <a:rPr lang="ru-RU" sz="5400" dirty="0"/>
            </a:br>
            <a:endParaRPr lang="ru-RU" sz="5400" dirty="0"/>
          </a:p>
        </p:txBody>
      </p:sp>
    </p:spTree>
    <p:extLst>
      <p:ext uri="{BB962C8B-B14F-4D97-AF65-F5344CB8AC3E}">
        <p14:creationId xmlns:p14="http://schemas.microsoft.com/office/powerpoint/2010/main" val="3577203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0616D9-A4D2-4B03-88BB-1678D400B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99" y="405939"/>
            <a:ext cx="10571998" cy="970450"/>
          </a:xfrm>
        </p:spPr>
        <p:txBody>
          <a:bodyPr/>
          <a:lstStyle/>
          <a:p>
            <a:r>
              <a:rPr lang="ru-RU" dirty="0"/>
              <a:t>Установка службы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6410CA56-958D-4631-9DCA-44EB9628BDF8}"/>
              </a:ext>
            </a:extLst>
          </p:cNvPr>
          <p:cNvSpPr txBox="1">
            <a:spLocks/>
          </p:cNvSpPr>
          <p:nvPr/>
        </p:nvSpPr>
        <p:spPr>
          <a:xfrm>
            <a:off x="1738874" y="5776651"/>
            <a:ext cx="8714247" cy="74794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1.1.</a:t>
            </a:r>
            <a:r>
              <a:rPr lang="ru-RU" dirty="0"/>
              <a:t> Установка службы </a:t>
            </a:r>
            <a:r>
              <a:rPr lang="en-US" dirty="0"/>
              <a:t>Very Secure FTP</a:t>
            </a:r>
            <a:r>
              <a:rPr lang="ru-RU" dirty="0"/>
              <a:t>.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C1AC4518-CB6B-E4D0-A289-E64F26172508}"/>
              </a:ext>
            </a:extLst>
          </p:cNvPr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114672" y="2547676"/>
            <a:ext cx="5962650" cy="322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83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0616D9-A4D2-4B03-88BB-1678D400B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99" y="383020"/>
            <a:ext cx="10571998" cy="970450"/>
          </a:xfrm>
        </p:spPr>
        <p:txBody>
          <a:bodyPr/>
          <a:lstStyle/>
          <a:p>
            <a:r>
              <a:rPr lang="ru-RU" dirty="0"/>
              <a:t>Запуск службы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6410CA56-958D-4631-9DCA-44EB9628BDF8}"/>
              </a:ext>
            </a:extLst>
          </p:cNvPr>
          <p:cNvSpPr txBox="1">
            <a:spLocks/>
          </p:cNvSpPr>
          <p:nvPr/>
        </p:nvSpPr>
        <p:spPr>
          <a:xfrm>
            <a:off x="1738874" y="3802974"/>
            <a:ext cx="8714247" cy="74794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</a:t>
            </a:r>
            <a:r>
              <a:rPr lang="en-US" b="1" dirty="0"/>
              <a:t>3</a:t>
            </a:r>
            <a:r>
              <a:rPr lang="ru-RU" b="1" dirty="0"/>
              <a:t>. </a:t>
            </a:r>
            <a:r>
              <a:rPr lang="ru-RU" dirty="0"/>
              <a:t>Запуск службы </a:t>
            </a:r>
            <a:r>
              <a:rPr lang="en-US" dirty="0"/>
              <a:t>Very Secure FTP</a:t>
            </a:r>
            <a:r>
              <a:rPr lang="ru-RU" dirty="0"/>
              <a:t>.</a:t>
            </a:r>
          </a:p>
        </p:txBody>
      </p:sp>
      <p:pic>
        <p:nvPicPr>
          <p:cNvPr id="3" name="Image 3">
            <a:extLst>
              <a:ext uri="{FF2B5EF4-FFF2-40B4-BE49-F238E27FC236}">
                <a16:creationId xmlns:a16="http://schemas.microsoft.com/office/drawing/2014/main" id="{C764A619-1B8C-FBC9-8178-23E36DFEF91E}"/>
              </a:ext>
            </a:extLst>
          </p:cNvPr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0000" y="2630000"/>
            <a:ext cx="10571997" cy="97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942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404F64-97DA-457D-8A78-316004BB7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Проверка статуса службы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E224147B-5BDF-4B0D-9A95-9E9B6D9005C7}"/>
              </a:ext>
            </a:extLst>
          </p:cNvPr>
          <p:cNvSpPr txBox="1">
            <a:spLocks/>
          </p:cNvSpPr>
          <p:nvPr/>
        </p:nvSpPr>
        <p:spPr>
          <a:xfrm>
            <a:off x="3379329" y="5271304"/>
            <a:ext cx="5433337" cy="56560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1.4.</a:t>
            </a:r>
            <a:r>
              <a:rPr lang="en-US" b="1" dirty="0"/>
              <a:t> </a:t>
            </a:r>
            <a:r>
              <a:rPr lang="ru-RU" dirty="0"/>
              <a:t>Проверка статуса службы </a:t>
            </a:r>
            <a:r>
              <a:rPr lang="en-US" dirty="0"/>
              <a:t>Very Secure FTP</a:t>
            </a:r>
            <a:r>
              <a:rPr lang="ru-RU" dirty="0"/>
              <a:t>.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FC5A05A-C38F-5224-D110-F8DF63F4C9FF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133725" y="3131344"/>
            <a:ext cx="5924550" cy="181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756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BAF1B4-260C-4563-A945-DC29D5D87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99" y="598017"/>
            <a:ext cx="10571998" cy="970450"/>
          </a:xfrm>
        </p:spPr>
        <p:txBody>
          <a:bodyPr/>
          <a:lstStyle/>
          <a:p>
            <a:r>
              <a:rPr lang="ru-RU" dirty="0"/>
              <a:t>Добавление службы в автозапуск и проверка статуса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83204044-87F2-49AA-B835-A556F6EF83EB}"/>
              </a:ext>
            </a:extLst>
          </p:cNvPr>
          <p:cNvSpPr txBox="1">
            <a:spLocks/>
          </p:cNvSpPr>
          <p:nvPr/>
        </p:nvSpPr>
        <p:spPr>
          <a:xfrm>
            <a:off x="2140873" y="5977178"/>
            <a:ext cx="7910250" cy="56560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1.5.</a:t>
            </a:r>
            <a:r>
              <a:rPr lang="ru-RU" dirty="0"/>
              <a:t> Добавление службы </a:t>
            </a:r>
            <a:r>
              <a:rPr lang="ru-RU" dirty="0" err="1"/>
              <a:t>Very</a:t>
            </a:r>
            <a:r>
              <a:rPr lang="ru-RU" dirty="0"/>
              <a:t> </a:t>
            </a:r>
            <a:r>
              <a:rPr lang="ru-RU" dirty="0" err="1"/>
              <a:t>Secure</a:t>
            </a:r>
            <a:r>
              <a:rPr lang="ru-RU" dirty="0"/>
              <a:t> FTP в автозапуск и проверка её статуса.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2ED50043-65DA-7BA7-F2CD-5D527FC478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90258" y="3088348"/>
            <a:ext cx="7411484" cy="1905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2837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7743172-17A8-4FA4-8434-B813E03B7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23">
            <a:extLst>
              <a:ext uri="{FF2B5EF4-FFF2-40B4-BE49-F238E27FC236}">
                <a16:creationId xmlns:a16="http://schemas.microsoft.com/office/drawing/2014/main" id="{4CE1233C-FD2F-489E-BFDE-086F5FED6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9437E8-1986-43E1-AF50-B054927F3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1800225"/>
            <a:ext cx="3444211" cy="424113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100"/>
              <a:t>Символические ссылки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AEFB2B92-7962-41F5-B1AE-2AED08ADF21A}"/>
              </a:ext>
            </a:extLst>
          </p:cNvPr>
          <p:cNvSpPr txBox="1">
            <a:spLocks/>
          </p:cNvSpPr>
          <p:nvPr/>
        </p:nvSpPr>
        <p:spPr>
          <a:xfrm>
            <a:off x="451514" y="457198"/>
            <a:ext cx="3444211" cy="13430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Рис. 1.6.</a:t>
            </a:r>
            <a:r>
              <a:rPr lang="en-US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Вывод на экран символических ссылок, добавление службы Very Secure FTP в автозапуск.</a:t>
            </a:r>
          </a:p>
        </p:txBody>
      </p:sp>
      <p:pic>
        <p:nvPicPr>
          <p:cNvPr id="5" name="Image 6">
            <a:extLst>
              <a:ext uri="{FF2B5EF4-FFF2-40B4-BE49-F238E27FC236}">
                <a16:creationId xmlns:a16="http://schemas.microsoft.com/office/drawing/2014/main" id="{279CF45B-AE32-24D8-83D5-DF99F54B80F2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5280472" y="1023231"/>
            <a:ext cx="6268062" cy="4638365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8602280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9437E8-1986-43E1-AF50-B054927F3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Символические ссылки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AEFB2B92-7962-41F5-B1AE-2AED08ADF21A}"/>
              </a:ext>
            </a:extLst>
          </p:cNvPr>
          <p:cNvSpPr txBox="1">
            <a:spLocks/>
          </p:cNvSpPr>
          <p:nvPr/>
        </p:nvSpPr>
        <p:spPr>
          <a:xfrm>
            <a:off x="2113482" y="5920648"/>
            <a:ext cx="7965032" cy="835368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1.7.</a:t>
            </a:r>
            <a:r>
              <a:rPr lang="ru-RU" dirty="0"/>
              <a:t> Проверка статуса службы.</a:t>
            </a:r>
          </a:p>
        </p:txBody>
      </p:sp>
      <p:pic>
        <p:nvPicPr>
          <p:cNvPr id="5" name="Image 7">
            <a:extLst>
              <a:ext uri="{FF2B5EF4-FFF2-40B4-BE49-F238E27FC236}">
                <a16:creationId xmlns:a16="http://schemas.microsoft.com/office/drawing/2014/main" id="{F439D044-173B-2394-334D-F83A75540991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128962" y="3050381"/>
            <a:ext cx="5934075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2083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Цитаты">
  <a:themeElements>
    <a:clrScheme name="Цитаты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Цитаты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Цитаты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Цитаты</Template>
  <TotalTime>271</TotalTime>
  <Words>362</Words>
  <Application>Microsoft Office PowerPoint</Application>
  <PresentationFormat>Широкоэкранный</PresentationFormat>
  <Paragraphs>47</Paragraphs>
  <Slides>25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25</vt:i4>
      </vt:variant>
    </vt:vector>
  </HeadingPairs>
  <TitlesOfParts>
    <vt:vector size="28" baseType="lpstr">
      <vt:lpstr>Century Gothic</vt:lpstr>
      <vt:lpstr>Wingdings 2</vt:lpstr>
      <vt:lpstr>Цитаты</vt:lpstr>
      <vt:lpstr>Лабораторная работа №5  Управление системными службами</vt:lpstr>
      <vt:lpstr>Цель работы:</vt:lpstr>
      <vt:lpstr>   Управление сервисами   </vt:lpstr>
      <vt:lpstr>Установка службы</vt:lpstr>
      <vt:lpstr>Запуск службы</vt:lpstr>
      <vt:lpstr>Проверка статуса службы</vt:lpstr>
      <vt:lpstr>Добавление службы в автозапуск и проверка статуса</vt:lpstr>
      <vt:lpstr>Символические ссылки</vt:lpstr>
      <vt:lpstr>Символические ссылки</vt:lpstr>
      <vt:lpstr>Список зависимостей юнита</vt:lpstr>
      <vt:lpstr>Список зависимых юнитов</vt:lpstr>
      <vt:lpstr>   Конфликты юнитов   </vt:lpstr>
      <vt:lpstr>Установка iptables</vt:lpstr>
      <vt:lpstr>Проверка статуса</vt:lpstr>
      <vt:lpstr>Попытка запуска</vt:lpstr>
      <vt:lpstr>Настройки конфликтов</vt:lpstr>
      <vt:lpstr>   Изолируемые цели   </vt:lpstr>
      <vt:lpstr>Открытие каталога, нахождение списка, переключение ОС</vt:lpstr>
      <vt:lpstr>Перезапуск ОС</vt:lpstr>
      <vt:lpstr>   Цель по умолчанию   </vt:lpstr>
      <vt:lpstr>Установка запуска текстового режима</vt:lpstr>
      <vt:lpstr>Установка запуска графического режима</vt:lpstr>
      <vt:lpstr>Установка группы пакетов</vt:lpstr>
      <vt:lpstr>Вывод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Лабораторная работа №1</dc:title>
  <dc:creator>Ivan</dc:creator>
  <cp:lastModifiedBy>Ко Антон Геннадьевич</cp:lastModifiedBy>
  <cp:revision>98</cp:revision>
  <dcterms:created xsi:type="dcterms:W3CDTF">2022-11-11T17:59:21Z</dcterms:created>
  <dcterms:modified xsi:type="dcterms:W3CDTF">2025-02-16T18:32:18Z</dcterms:modified>
</cp:coreProperties>
</file>