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300" r:id="rId3"/>
    <p:sldId id="301" r:id="rId4"/>
    <p:sldId id="302" r:id="rId5"/>
    <p:sldId id="257" r:id="rId6"/>
    <p:sldId id="303" r:id="rId7"/>
    <p:sldId id="260" r:id="rId8"/>
    <p:sldId id="258" r:id="rId9"/>
    <p:sldId id="304" r:id="rId10"/>
    <p:sldId id="307" r:id="rId11"/>
    <p:sldId id="261" r:id="rId12"/>
    <p:sldId id="262" r:id="rId13"/>
    <p:sldId id="259" r:id="rId14"/>
    <p:sldId id="263" r:id="rId15"/>
    <p:sldId id="264" r:id="rId16"/>
    <p:sldId id="265" r:id="rId17"/>
    <p:sldId id="266" r:id="rId18"/>
    <p:sldId id="308" r:id="rId19"/>
    <p:sldId id="267" r:id="rId20"/>
    <p:sldId id="309" r:id="rId21"/>
    <p:sldId id="310" r:id="rId22"/>
    <p:sldId id="311" r:id="rId23"/>
    <p:sldId id="305" r:id="rId24"/>
    <p:sldId id="268" r:id="rId25"/>
    <p:sldId id="269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06" r:id="rId34"/>
    <p:sldId id="270" r:id="rId35"/>
    <p:sldId id="278" r:id="rId36"/>
    <p:sldId id="27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8" y="2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Лабораторная работа №</a:t>
            </a:r>
            <a:r>
              <a:rPr lang="ru-RU" dirty="0"/>
              <a:t>7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Управление журналами событий в системе 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Ко Антон Геннадьевич</a:t>
            </a:r>
          </a:p>
          <a:p>
            <a:r>
              <a:rPr lang="ru-RU" dirty="0"/>
              <a:t>1132221551</a:t>
            </a:r>
          </a:p>
          <a:p>
            <a:r>
              <a:rPr lang="ru-RU" dirty="0"/>
              <a:t>НПИбд-02-23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437E8-1986-43E1-AF50-B054927F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Установка Apache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2.1. </a:t>
            </a:r>
            <a:r>
              <a:rPr lang="en-US" sz="1600"/>
              <a:t>Установка Apache.</a:t>
            </a:r>
          </a:p>
        </p:txBody>
      </p:sp>
      <p:pic>
        <p:nvPicPr>
          <p:cNvPr id="5" name="Image 7">
            <a:extLst>
              <a:ext uri="{FF2B5EF4-FFF2-40B4-BE49-F238E27FC236}">
                <a16:creationId xmlns:a16="http://schemas.microsoft.com/office/drawing/2014/main" id="{6FDCAD41-F0E7-B50E-57D4-09DCE4DBD2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903206" y="2413000"/>
            <a:ext cx="4674638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6120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Запуск веб-службы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2.2. </a:t>
            </a:r>
            <a:r>
              <a:rPr lang="en-US" sz="1600"/>
              <a:t>Запуск веб-службы.</a:t>
            </a:r>
          </a:p>
        </p:txBody>
      </p:sp>
      <p:pic>
        <p:nvPicPr>
          <p:cNvPr id="5" name="Image 8">
            <a:extLst>
              <a:ext uri="{FF2B5EF4-FFF2-40B4-BE49-F238E27FC236}">
                <a16:creationId xmlns:a16="http://schemas.microsoft.com/office/drawing/2014/main" id="{0CABE849-A058-4579-A01D-6EBD7FE2B5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3674821"/>
            <a:ext cx="6277349" cy="11926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2975B-9274-4D49-97CC-524466BE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50762"/>
            <a:ext cx="10571998" cy="970450"/>
          </a:xfrm>
        </p:spPr>
        <p:txBody>
          <a:bodyPr/>
          <a:lstStyle/>
          <a:p>
            <a:r>
              <a:rPr lang="ru-RU"/>
              <a:t>Журнал сообщений об ошибках </a:t>
            </a:r>
            <a:br>
              <a:rPr lang="ru-RU"/>
            </a:br>
            <a:r>
              <a:rPr lang="ru-RU"/>
              <a:t>веб-службы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2474728" y="5245201"/>
            <a:ext cx="7242544" cy="9848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2.3.</a:t>
            </a:r>
            <a:r>
              <a:rPr lang="ru-RU" dirty="0"/>
              <a:t> Просмотр журнала сообщений об ошибках веб-службы, закрытие трассировки файла журнала.</a:t>
            </a:r>
          </a:p>
        </p:txBody>
      </p:sp>
      <p:pic>
        <p:nvPicPr>
          <p:cNvPr id="11" name="Image 9">
            <a:extLst>
              <a:ext uri="{FF2B5EF4-FFF2-40B4-BE49-F238E27FC236}">
                <a16:creationId xmlns:a16="http://schemas.microsoft.com/office/drawing/2014/main" id="{A92B5D8A-D540-C59B-5C20-AC0E359776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19400" y="2793206"/>
            <a:ext cx="65532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437E8-1986-43E1-AF50-B054927F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Открытие файла на редактирование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2113483" y="4200719"/>
            <a:ext cx="7965032" cy="8353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2.4. </a:t>
            </a:r>
            <a:r>
              <a:rPr lang="ru-RU" dirty="0"/>
              <a:t>Получение в третьей вкладке терминала полномочия администратора, открытие файла </a:t>
            </a:r>
            <a:r>
              <a:rPr lang="en-US" dirty="0"/>
              <a:t>httpd</a:t>
            </a:r>
            <a:r>
              <a:rPr lang="ru-RU" dirty="0"/>
              <a:t>.</a:t>
            </a:r>
            <a:r>
              <a:rPr lang="en-US" dirty="0"/>
              <a:t>conf </a:t>
            </a:r>
            <a:r>
              <a:rPr lang="ru-RU" dirty="0"/>
              <a:t>на редактирование.</a:t>
            </a:r>
          </a:p>
        </p:txBody>
      </p:sp>
      <p:pic>
        <p:nvPicPr>
          <p:cNvPr id="8" name="Image 10">
            <a:extLst>
              <a:ext uri="{FF2B5EF4-FFF2-40B4-BE49-F238E27FC236}">
                <a16:creationId xmlns:a16="http://schemas.microsoft.com/office/drawing/2014/main" id="{8E6A44E9-E171-91A7-80E8-97FF67DA631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59281" y="3345850"/>
            <a:ext cx="5073435" cy="8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574BA-4288-4100-91BB-4D188CE7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строки в файл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2860369" y="5315376"/>
            <a:ext cx="6471255" cy="74877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2.5. </a:t>
            </a:r>
            <a:r>
              <a:rPr lang="ru-RU" dirty="0"/>
              <a:t>Добавление строки в файл и сохранение.</a:t>
            </a:r>
          </a:p>
        </p:txBody>
      </p:sp>
      <p:pic>
        <p:nvPicPr>
          <p:cNvPr id="5" name="Image 11">
            <a:extLst>
              <a:ext uri="{FF2B5EF4-FFF2-40B4-BE49-F238E27FC236}">
                <a16:creationId xmlns:a16="http://schemas.microsoft.com/office/drawing/2014/main" id="{36CBB9CA-0A12-A803-B644-43F170ABC17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90825" y="3550444"/>
            <a:ext cx="66103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5E261-BCD6-4C20-86FF-B2E4E34C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и открытие файла на редактирование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1284206" y="3795899"/>
            <a:ext cx="9623586" cy="14435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2.6.</a:t>
            </a:r>
            <a:r>
              <a:rPr lang="ru-RU" dirty="0"/>
              <a:t> Создание в каталоге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rsyslog.d</a:t>
            </a:r>
            <a:r>
              <a:rPr lang="ru-RU" dirty="0"/>
              <a:t> файла мониторинга событий веб-службы и открытие его на редактирование.</a:t>
            </a:r>
          </a:p>
        </p:txBody>
      </p:sp>
      <p:pic>
        <p:nvPicPr>
          <p:cNvPr id="5" name="Image 12">
            <a:extLst>
              <a:ext uri="{FF2B5EF4-FFF2-40B4-BE49-F238E27FC236}">
                <a16:creationId xmlns:a16="http://schemas.microsoft.com/office/drawing/2014/main" id="{5B78DA30-0505-B73F-B97E-2B7C5BAF095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84316" y="3158824"/>
            <a:ext cx="4223367" cy="9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27DA4-001A-4B18-AF91-BEEB16FE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Добавление строки в файл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2022AF4-279A-443F-BAE0-DCD8BE9DBDC6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2.7. </a:t>
            </a:r>
            <a:r>
              <a:rPr lang="en-US" sz="1600"/>
              <a:t>Добавление строки в файл и сохранение.</a:t>
            </a:r>
          </a:p>
          <a:p>
            <a:pPr marL="0" indent="0"/>
            <a:endParaRPr lang="en-US" sz="1600"/>
          </a:p>
        </p:txBody>
      </p:sp>
      <p:pic>
        <p:nvPicPr>
          <p:cNvPr id="5" name="Image 13">
            <a:extLst>
              <a:ext uri="{FF2B5EF4-FFF2-40B4-BE49-F238E27FC236}">
                <a16:creationId xmlns:a16="http://schemas.microsoft.com/office/drawing/2014/main" id="{E12ECB77-B80A-0397-7830-746928CC3D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3525734"/>
            <a:ext cx="6277349" cy="149087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31676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9FBA9-755D-4259-8277-135AB8F2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Перезагрузка конфигурации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2447825" y="4627958"/>
            <a:ext cx="7296347" cy="75708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2.8. </a:t>
            </a:r>
            <a:r>
              <a:rPr lang="ru-RU" dirty="0"/>
              <a:t>Открытие первой вкладки терминала и перезагрузка конфигурации </a:t>
            </a:r>
            <a:r>
              <a:rPr lang="ru-RU" dirty="0" err="1"/>
              <a:t>rsyslogd</a:t>
            </a:r>
            <a:r>
              <a:rPr lang="ru-RU" dirty="0"/>
              <a:t> и веб-службы.</a:t>
            </a:r>
          </a:p>
        </p:txBody>
      </p:sp>
      <p:pic>
        <p:nvPicPr>
          <p:cNvPr id="5" name="Image 14">
            <a:extLst>
              <a:ext uri="{FF2B5EF4-FFF2-40B4-BE49-F238E27FC236}">
                <a16:creationId xmlns:a16="http://schemas.microsoft.com/office/drawing/2014/main" id="{9432CEF0-3D21-4511-1FFC-09341A52893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17885" y="3429000"/>
            <a:ext cx="4956229" cy="75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9FBA9-755D-4259-8277-135AB8F2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Создание отдельного файла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8450E5-291C-CD0B-B556-001EC4ECE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 sz="1600" b="1"/>
              <a:t>Рис. 2.9. </a:t>
            </a:r>
            <a:r>
              <a:rPr lang="en-US" sz="1600"/>
              <a:t>Открытие третьей вкладки терминала, создание отдельного файла конфигурации для мониторинга отладочной информации, ввод заданной строки.</a:t>
            </a:r>
          </a:p>
        </p:txBody>
      </p:sp>
      <p:pic>
        <p:nvPicPr>
          <p:cNvPr id="5" name="Image 15">
            <a:extLst>
              <a:ext uri="{FF2B5EF4-FFF2-40B4-BE49-F238E27FC236}">
                <a16:creationId xmlns:a16="http://schemas.microsoft.com/office/drawing/2014/main" id="{9D47F617-5D3F-EBB6-D429-BE437013B8E8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5998" y="2413000"/>
            <a:ext cx="5309054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19095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46DDB-FE38-4154-8C5D-1296F3E7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410964"/>
            <a:ext cx="10571998" cy="970450"/>
          </a:xfrm>
        </p:spPr>
        <p:txBody>
          <a:bodyPr/>
          <a:lstStyle/>
          <a:p>
            <a:r>
              <a:rPr lang="ru-RU" dirty="0"/>
              <a:t>Перезапуск </a:t>
            </a:r>
            <a:r>
              <a:rPr lang="en-US" dirty="0" err="1"/>
              <a:t>rsyslogd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1CADC0B-1B57-4F8D-8B84-554A206AFD25}"/>
              </a:ext>
            </a:extLst>
          </p:cNvPr>
          <p:cNvSpPr txBox="1">
            <a:spLocks/>
          </p:cNvSpPr>
          <p:nvPr/>
        </p:nvSpPr>
        <p:spPr>
          <a:xfrm>
            <a:off x="2194943" y="3429000"/>
            <a:ext cx="7802109" cy="12512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2.10.</a:t>
            </a:r>
            <a:r>
              <a:rPr lang="ru-RU" dirty="0"/>
              <a:t> Открытие первой вкладки терминала и перезапуск </a:t>
            </a:r>
            <a:r>
              <a:rPr lang="ru-RU" dirty="0" err="1"/>
              <a:t>rsyslogd</a:t>
            </a:r>
            <a:r>
              <a:rPr lang="ru-RU" dirty="0"/>
              <a:t>.</a:t>
            </a:r>
          </a:p>
        </p:txBody>
      </p:sp>
      <p:pic>
        <p:nvPicPr>
          <p:cNvPr id="5" name="Image 16">
            <a:extLst>
              <a:ext uri="{FF2B5EF4-FFF2-40B4-BE49-F238E27FC236}">
                <a16:creationId xmlns:a16="http://schemas.microsoft.com/office/drawing/2014/main" id="{22DE42D0-CA4D-8EA1-2596-72FFAC52ED8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33784" y="3073225"/>
            <a:ext cx="4924425" cy="35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1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77DC1-BBC2-4C60-BD88-200AFCF0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A0F1E-4A69-4F82-A6C1-3EDD160E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Получить навыки работы с журналами мониторинга различных событий в системе.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6520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46DDB-FE38-4154-8C5D-1296F3E7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Запуск мониторинга отладочной информации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1CADC0B-1B57-4F8D-8B84-554A206AFD25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2.11.</a:t>
            </a:r>
            <a:r>
              <a:rPr lang="en-US" sz="1600"/>
              <a:t> Открытие второй вкладки терминала и запуск мониторинга отладочной информации.</a:t>
            </a:r>
          </a:p>
        </p:txBody>
      </p:sp>
      <p:pic>
        <p:nvPicPr>
          <p:cNvPr id="5" name="Image 17">
            <a:extLst>
              <a:ext uri="{FF2B5EF4-FFF2-40B4-BE49-F238E27FC236}">
                <a16:creationId xmlns:a16="http://schemas.microsoft.com/office/drawing/2014/main" id="{EA6C66B8-F48A-8577-90CB-1564DA13B3E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2913692"/>
            <a:ext cx="6277349" cy="271495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27411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46DDB-FE38-4154-8C5D-1296F3E7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332306"/>
            <a:ext cx="10571998" cy="970450"/>
          </a:xfrm>
        </p:spPr>
        <p:txBody>
          <a:bodyPr/>
          <a:lstStyle/>
          <a:p>
            <a:r>
              <a:rPr lang="ru-RU" dirty="0"/>
              <a:t>Ввод команды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1CADC0B-1B57-4F8D-8B84-554A206AFD25}"/>
              </a:ext>
            </a:extLst>
          </p:cNvPr>
          <p:cNvSpPr txBox="1">
            <a:spLocks/>
          </p:cNvSpPr>
          <p:nvPr/>
        </p:nvSpPr>
        <p:spPr>
          <a:xfrm>
            <a:off x="2194943" y="3775588"/>
            <a:ext cx="7802109" cy="12512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2.12.</a:t>
            </a:r>
            <a:r>
              <a:rPr lang="ru-RU" dirty="0"/>
              <a:t> Открытие третьей вкладки терминала и ввод команды.</a:t>
            </a:r>
          </a:p>
        </p:txBody>
      </p:sp>
      <p:pic>
        <p:nvPicPr>
          <p:cNvPr id="5" name="Image 18">
            <a:extLst>
              <a:ext uri="{FF2B5EF4-FFF2-40B4-BE49-F238E27FC236}">
                <a16:creationId xmlns:a16="http://schemas.microsoft.com/office/drawing/2014/main" id="{FE708613-4E48-4584-EAE0-A1DE6278F19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98346" y="3082412"/>
            <a:ext cx="6395308" cy="102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4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46DDB-FE38-4154-8C5D-1296F3E7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370805"/>
            <a:ext cx="10571998" cy="970450"/>
          </a:xfrm>
        </p:spPr>
        <p:txBody>
          <a:bodyPr/>
          <a:lstStyle/>
          <a:p>
            <a:r>
              <a:rPr lang="ru-RU" dirty="0"/>
              <a:t>Просмотр сообщения отладки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1CADC0B-1B57-4F8D-8B84-554A206AFD25}"/>
              </a:ext>
            </a:extLst>
          </p:cNvPr>
          <p:cNvSpPr txBox="1">
            <a:spLocks/>
          </p:cNvSpPr>
          <p:nvPr/>
        </p:nvSpPr>
        <p:spPr>
          <a:xfrm>
            <a:off x="2194943" y="4832344"/>
            <a:ext cx="7802109" cy="12512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2.13. </a:t>
            </a:r>
            <a:r>
              <a:rPr lang="ru-RU" dirty="0"/>
              <a:t>Просмотр сообщения отладки и закрытие трассировки файла журнала.</a:t>
            </a:r>
          </a:p>
        </p:txBody>
      </p:sp>
      <p:pic>
        <p:nvPicPr>
          <p:cNvPr id="5" name="Image 19">
            <a:extLst>
              <a:ext uri="{FF2B5EF4-FFF2-40B4-BE49-F238E27FC236}">
                <a16:creationId xmlns:a16="http://schemas.microsoft.com/office/drawing/2014/main" id="{86A9B42F-535C-F250-4A5B-3468E5B68B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03241" y="3427721"/>
            <a:ext cx="6185518" cy="9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4805" y="877639"/>
            <a:ext cx="6982390" cy="510272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Использование </a:t>
            </a:r>
            <a:r>
              <a:rPr lang="en-US" sz="6000" dirty="0" err="1"/>
              <a:t>journalctl</a:t>
            </a:r>
            <a:br>
              <a:rPr lang="ru-RU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017911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58528-6C91-49A8-9F29-9B340136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38971"/>
            <a:ext cx="10571998" cy="970450"/>
          </a:xfrm>
        </p:spPr>
        <p:txBody>
          <a:bodyPr/>
          <a:lstStyle/>
          <a:p>
            <a:r>
              <a:rPr lang="en-US" dirty="0" err="1"/>
              <a:t>journalctl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AC31186-5A31-42D5-B3D0-5B597F83AF36}"/>
              </a:ext>
            </a:extLst>
          </p:cNvPr>
          <p:cNvSpPr txBox="1">
            <a:spLocks/>
          </p:cNvSpPr>
          <p:nvPr/>
        </p:nvSpPr>
        <p:spPr>
          <a:xfrm>
            <a:off x="2194036" y="5323319"/>
            <a:ext cx="7803925" cy="124699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3.1. </a:t>
            </a:r>
            <a:r>
              <a:rPr lang="ru-RU" dirty="0"/>
              <a:t>Открытие второй вкладки терминала и просмотр содержимого журнала с событиями с момента последнего запуска системы.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Image 20">
            <a:extLst>
              <a:ext uri="{FF2B5EF4-FFF2-40B4-BE49-F238E27FC236}">
                <a16:creationId xmlns:a16="http://schemas.microsoft.com/office/drawing/2014/main" id="{EC846241-5C79-05FE-0B8E-B03118C432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49646" y="3429000"/>
            <a:ext cx="4292708" cy="108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03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2308222" y="5640272"/>
            <a:ext cx="7575548" cy="70441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3.2. </a:t>
            </a:r>
            <a:r>
              <a:rPr lang="ru-RU" dirty="0"/>
              <a:t>Просмотр содержимого журнала без использования пейджера.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6" y="513312"/>
            <a:ext cx="10571998" cy="970450"/>
          </a:xfrm>
        </p:spPr>
        <p:txBody>
          <a:bodyPr/>
          <a:lstStyle/>
          <a:p>
            <a:r>
              <a:rPr lang="ru-RU" dirty="0"/>
              <a:t>Содержимое журнала без использования пейджера</a:t>
            </a:r>
          </a:p>
        </p:txBody>
      </p:sp>
      <p:pic>
        <p:nvPicPr>
          <p:cNvPr id="4" name="Image 21">
            <a:extLst>
              <a:ext uri="{FF2B5EF4-FFF2-40B4-BE49-F238E27FC236}">
                <a16:creationId xmlns:a16="http://schemas.microsoft.com/office/drawing/2014/main" id="{A2BD1769-86BE-AC80-8A04-E173304FD0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20670" y="3423047"/>
            <a:ext cx="4950659" cy="143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22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Режим просмотра журнала в реальном времени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3.3. </a:t>
            </a:r>
            <a:r>
              <a:rPr lang="en-US" sz="1600"/>
              <a:t>Режим просмотра журнала в реальном времени и прерывание просмотра.</a:t>
            </a:r>
          </a:p>
        </p:txBody>
      </p:sp>
      <p:pic>
        <p:nvPicPr>
          <p:cNvPr id="4" name="Image 22">
            <a:extLst>
              <a:ext uri="{FF2B5EF4-FFF2-40B4-BE49-F238E27FC236}">
                <a16:creationId xmlns:a16="http://schemas.microsoft.com/office/drawing/2014/main" id="{CBACD384-9E51-5110-0308-449121EA2E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2803839"/>
            <a:ext cx="6277349" cy="293466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51818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2308221" y="5640272"/>
            <a:ext cx="7575548" cy="70441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3.4. </a:t>
            </a:r>
            <a:r>
              <a:rPr lang="ru-RU" dirty="0"/>
              <a:t>Просмотр событий для UID0.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События для </a:t>
            </a:r>
            <a:r>
              <a:rPr lang="en-US" dirty="0"/>
              <a:t>UID0</a:t>
            </a:r>
            <a:endParaRPr lang="ru-RU" dirty="0"/>
          </a:p>
        </p:txBody>
      </p:sp>
      <p:pic>
        <p:nvPicPr>
          <p:cNvPr id="4" name="Image 23">
            <a:extLst>
              <a:ext uri="{FF2B5EF4-FFF2-40B4-BE49-F238E27FC236}">
                <a16:creationId xmlns:a16="http://schemas.microsoft.com/office/drawing/2014/main" id="{178AB63F-2293-5395-5914-5A3A9D19646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85650" y="3429000"/>
            <a:ext cx="4820699" cy="9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45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Последние 20 строк журнала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3.5. </a:t>
            </a:r>
            <a:r>
              <a:rPr lang="en-US" sz="1600"/>
              <a:t>Отображение последних 20 строк журнала.</a:t>
            </a:r>
          </a:p>
        </p:txBody>
      </p:sp>
      <p:pic>
        <p:nvPicPr>
          <p:cNvPr id="4" name="Image 24">
            <a:extLst>
              <a:ext uri="{FF2B5EF4-FFF2-40B4-BE49-F238E27FC236}">
                <a16:creationId xmlns:a16="http://schemas.microsoft.com/office/drawing/2014/main" id="{8689BEB0-B5C7-A24E-508C-29F2761950A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2537051"/>
            <a:ext cx="6277349" cy="346823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48316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Сообщения об ошибках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3.6. </a:t>
            </a:r>
            <a:r>
              <a:rPr lang="en-US" sz="1600"/>
              <a:t>Просмотр только сообщений об ошибках.</a:t>
            </a:r>
          </a:p>
        </p:txBody>
      </p:sp>
      <p:pic>
        <p:nvPicPr>
          <p:cNvPr id="4" name="Image 25">
            <a:extLst>
              <a:ext uri="{FF2B5EF4-FFF2-40B4-BE49-F238E27FC236}">
                <a16:creationId xmlns:a16="http://schemas.microsoft.com/office/drawing/2014/main" id="{817B290D-AC3C-924B-4B9F-84AB56C8C2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79300" y="2413000"/>
            <a:ext cx="5922450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7239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4" y="1358903"/>
            <a:ext cx="8574632" cy="510272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/>
              <a:t>Мониторинг журнала </a:t>
            </a:r>
            <a:r>
              <a:rPr lang="ru-RU" sz="6000" dirty="0"/>
              <a:t>системных событий в реальном времени</a:t>
            </a:r>
            <a:br>
              <a:rPr lang="ru-RU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577203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Сообщения со вчерашнего дня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3.7. </a:t>
            </a:r>
            <a:r>
              <a:rPr lang="en-US" sz="1600"/>
              <a:t>Просмотр всех сообщений со вчерашнего дня.</a:t>
            </a:r>
          </a:p>
        </p:txBody>
      </p:sp>
      <p:pic>
        <p:nvPicPr>
          <p:cNvPr id="4" name="Image 26">
            <a:extLst>
              <a:ext uri="{FF2B5EF4-FFF2-40B4-BE49-F238E27FC236}">
                <a16:creationId xmlns:a16="http://schemas.microsoft.com/office/drawing/2014/main" id="{DC8C5690-038E-DE2E-18FE-42F40D785A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2757" y="2413000"/>
            <a:ext cx="5695537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07084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Сообщения с ошибкой приоритета, детальная информация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3.8. </a:t>
            </a:r>
            <a:r>
              <a:rPr lang="en-US" sz="1600"/>
              <a:t>Просмотр сообщений с ошибкой приоритета, которые были зафиксированы со вчерашнего дня. Просмотр детальной информации.</a:t>
            </a:r>
          </a:p>
        </p:txBody>
      </p:sp>
      <p:pic>
        <p:nvPicPr>
          <p:cNvPr id="4" name="Image 27">
            <a:extLst>
              <a:ext uri="{FF2B5EF4-FFF2-40B4-BE49-F238E27FC236}">
                <a16:creationId xmlns:a16="http://schemas.microsoft.com/office/drawing/2014/main" id="{9C7F0551-EEFA-0DE6-0599-D6F49543CF3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76484" y="2413000"/>
            <a:ext cx="5328083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19454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2305601" y="4925996"/>
            <a:ext cx="7575548" cy="70441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3.9. </a:t>
            </a:r>
            <a:r>
              <a:rPr lang="ru-RU" dirty="0"/>
              <a:t>Просмотр дополнительной информации о модуле </a:t>
            </a:r>
            <a:r>
              <a:rPr lang="ru-RU" dirty="0" err="1"/>
              <a:t>sshd</a:t>
            </a:r>
            <a:r>
              <a:rPr lang="ru-RU" dirty="0"/>
              <a:t>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Дополнительная информация о модуле </a:t>
            </a:r>
            <a:r>
              <a:rPr lang="en-US" dirty="0" err="1"/>
              <a:t>sshd</a:t>
            </a:r>
            <a:endParaRPr lang="ru-RU" dirty="0"/>
          </a:p>
        </p:txBody>
      </p:sp>
      <p:pic>
        <p:nvPicPr>
          <p:cNvPr id="4" name="Image 28">
            <a:extLst>
              <a:ext uri="{FF2B5EF4-FFF2-40B4-BE49-F238E27FC236}">
                <a16:creationId xmlns:a16="http://schemas.microsoft.com/office/drawing/2014/main" id="{17E80033-F1C2-1999-EE86-A9331B0C97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30358" y="3429000"/>
            <a:ext cx="8131283" cy="10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46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7644" y="877639"/>
            <a:ext cx="7116711" cy="510272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Постоянный журнал </a:t>
            </a:r>
            <a:r>
              <a:rPr lang="en-US" sz="6000" dirty="0" err="1"/>
              <a:t>journald</a:t>
            </a:r>
            <a:br>
              <a:rPr lang="ru-RU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68972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B24B8E82-4BDD-416E-ADFA-0D8852916B41}"/>
              </a:ext>
            </a:extLst>
          </p:cNvPr>
          <p:cNvSpPr txBox="1">
            <a:spLocks/>
          </p:cNvSpPr>
          <p:nvPr/>
        </p:nvSpPr>
        <p:spPr>
          <a:xfrm>
            <a:off x="1239011" y="5115313"/>
            <a:ext cx="9713979" cy="12293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 </a:t>
            </a:r>
            <a:r>
              <a:rPr lang="ru-RU" dirty="0"/>
              <a:t>Запуск терминала и получение полномочий администратора, создание каталог для хранения записей журнала, корректировка прав доступа для каталога /</a:t>
            </a:r>
            <a:r>
              <a:rPr lang="ru-RU" dirty="0" err="1"/>
              <a:t>var</a:t>
            </a:r>
            <a:r>
              <a:rPr lang="ru-RU" dirty="0"/>
              <a:t>/</a:t>
            </a:r>
            <a:r>
              <a:rPr lang="ru-RU" dirty="0" err="1"/>
              <a:t>log</a:t>
            </a:r>
            <a:r>
              <a:rPr lang="ru-RU" dirty="0"/>
              <a:t>/</a:t>
            </a:r>
            <a:r>
              <a:rPr lang="ru-RU" dirty="0" err="1"/>
              <a:t>journal</a:t>
            </a:r>
            <a:r>
              <a:rPr lang="ru-RU" dirty="0"/>
              <a:t>, принятия изменений, просмотр сообщения журнала с момента последней перезагрузки. 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CB92F45-ACA5-4D74-9D0A-53AEAFF0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Работа с </a:t>
            </a:r>
            <a:r>
              <a:rPr lang="en-US" dirty="0" err="1"/>
              <a:t>journald</a:t>
            </a:r>
            <a:endParaRPr lang="ru-RU" dirty="0"/>
          </a:p>
        </p:txBody>
      </p:sp>
      <p:pic>
        <p:nvPicPr>
          <p:cNvPr id="4" name="Image 29">
            <a:extLst>
              <a:ext uri="{FF2B5EF4-FFF2-40B4-BE49-F238E27FC236}">
                <a16:creationId xmlns:a16="http://schemas.microsoft.com/office/drawing/2014/main" id="{93023BD1-8347-FA85-09CE-B3E40B8B553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28667" y="2680863"/>
            <a:ext cx="6134665" cy="149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07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 ходе выполнения лабораторной работы были получены навыки работы с журналами мониторинга различных событий в системе.</a:t>
            </a:r>
            <a:endParaRPr lang="ru-RU" sz="2400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Запуск терминалов и мониторинга событий в реальном времени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1.1.</a:t>
            </a:r>
            <a:r>
              <a:rPr lang="en-US" sz="1600"/>
              <a:t> Запуск трёх вкладок терминала, получение полномочий администратора в каждой вкладке, запуск на второй вкладке терминала мониторинга системных событий в реальном времени.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A0DD65B-52A6-1199-2356-02281F72C7F3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1851" y="2748912"/>
            <a:ext cx="6277349" cy="304451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5462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Возвращение учётной записи, ошибка при вводе пароля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1.2.</a:t>
            </a:r>
            <a:r>
              <a:rPr lang="en-US" sz="1600"/>
              <a:t> Возвращение учётной записи своего пользователя в третьей вкладке терминала, попытка получения полномочий администратора.</a:t>
            </a: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48CDA206-D85B-8B19-9181-E4BD4CB52E47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1851" y="3251100"/>
            <a:ext cx="6277349" cy="20401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3020"/>
            <a:ext cx="10571998" cy="970450"/>
          </a:xfrm>
        </p:spPr>
        <p:txBody>
          <a:bodyPr/>
          <a:lstStyle/>
          <a:p>
            <a:r>
              <a:rPr lang="ru-RU" dirty="0"/>
              <a:t>Новое сообщение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738874" y="4176949"/>
            <a:ext cx="8714247" cy="7479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</a:t>
            </a:r>
            <a:r>
              <a:rPr lang="en-US" b="1" dirty="0"/>
              <a:t>3</a:t>
            </a:r>
            <a:r>
              <a:rPr lang="ru-RU" b="1" dirty="0"/>
              <a:t>. </a:t>
            </a:r>
            <a:r>
              <a:rPr lang="ru-RU" dirty="0"/>
              <a:t>Новое сообщение в мониторинге событий во второй вкладке терминала.</a:t>
            </a:r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FE22B086-0EC4-5C8E-F943-49D0AB02186F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3594" y="3117258"/>
            <a:ext cx="7424811" cy="62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4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04F64-97DA-457D-8A78-316004BB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в третьей вкладке терминала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3379328" y="5335124"/>
            <a:ext cx="5433337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</a:t>
            </a:r>
            <a:r>
              <a:rPr lang="en-US" b="1" dirty="0"/>
              <a:t> </a:t>
            </a:r>
            <a:r>
              <a:rPr lang="ru-RU" dirty="0"/>
              <a:t>Ввод в третьей вкладке терминала.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0E6B9FD9-3CDD-A148-9A4D-B0A4754AFF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22549" y="3429000"/>
            <a:ext cx="4060556" cy="8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AF1B4-260C-4563-A945-DC29D5D8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Просмотр сообщения, работа с мониторингом сообщений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1.5.</a:t>
            </a:r>
            <a:r>
              <a:rPr lang="en-US" sz="1600"/>
              <a:t> Возвращение во вторую вкладку терминала с мониторингом событий, просмотр сообщения, остановка трассировки файла сообщений мониторинга реального времени, запуск мониторинга сообщений безопасности (последние 20 строк).</a:t>
            </a:r>
          </a:p>
          <a:p>
            <a:pPr marL="0" indent="0"/>
            <a:endParaRPr lang="en-US" sz="1600"/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F448E381-B4B0-5A91-0C9B-E8AA2F8055D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43479" y="2413000"/>
            <a:ext cx="5994093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4805" y="877639"/>
            <a:ext cx="6982390" cy="510272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Изменение правил </a:t>
            </a:r>
            <a:r>
              <a:rPr lang="en-US" sz="6000" dirty="0" err="1"/>
              <a:t>rsyslog.conf</a:t>
            </a:r>
            <a:br>
              <a:rPr lang="ru-RU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632205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407</TotalTime>
  <Words>654</Words>
  <Application>Microsoft Office PowerPoint</Application>
  <PresentationFormat>Широкоэкранный</PresentationFormat>
  <Paragraphs>69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9" baseType="lpstr">
      <vt:lpstr>Century Gothic</vt:lpstr>
      <vt:lpstr>Wingdings 2</vt:lpstr>
      <vt:lpstr>Цитаты</vt:lpstr>
      <vt:lpstr>Лабораторная работа №7  Управление журналами событий в системе </vt:lpstr>
      <vt:lpstr>Цель работы:</vt:lpstr>
      <vt:lpstr>   Мониторинг журнала системных событий в реальном времени   </vt:lpstr>
      <vt:lpstr>Запуск терминалов и мониторинга событий в реальном времени</vt:lpstr>
      <vt:lpstr>Возвращение учётной записи, ошибка при вводе пароля</vt:lpstr>
      <vt:lpstr>Новое сообщение</vt:lpstr>
      <vt:lpstr>Работа в третьей вкладке терминала</vt:lpstr>
      <vt:lpstr>Просмотр сообщения, работа с мониторингом сообщений</vt:lpstr>
      <vt:lpstr>   Изменение правил rsyslog.conf   </vt:lpstr>
      <vt:lpstr>Установка Apache</vt:lpstr>
      <vt:lpstr>Запуск веб-службы</vt:lpstr>
      <vt:lpstr>Журнал сообщений об ошибках  веб-службы</vt:lpstr>
      <vt:lpstr>Открытие файла на редактирование</vt:lpstr>
      <vt:lpstr>Добавление строки в файл</vt:lpstr>
      <vt:lpstr>Создание и открытие файла на редактирование</vt:lpstr>
      <vt:lpstr>Добавление строки в файл</vt:lpstr>
      <vt:lpstr>Перезагрузка конфигурации</vt:lpstr>
      <vt:lpstr>Создание отдельного файла</vt:lpstr>
      <vt:lpstr>Перезапуск rsyslogd</vt:lpstr>
      <vt:lpstr>Запуск мониторинга отладочной информации</vt:lpstr>
      <vt:lpstr>Ввод команды</vt:lpstr>
      <vt:lpstr>Просмотр сообщения отладки</vt:lpstr>
      <vt:lpstr>   Использование journalctl   </vt:lpstr>
      <vt:lpstr>journalctl</vt:lpstr>
      <vt:lpstr>Содержимое журнала без использования пейджера</vt:lpstr>
      <vt:lpstr>Режим просмотра журнала в реальном времени</vt:lpstr>
      <vt:lpstr>События для UID0</vt:lpstr>
      <vt:lpstr>Последние 20 строк журнала</vt:lpstr>
      <vt:lpstr>Сообщения об ошибках</vt:lpstr>
      <vt:lpstr>Сообщения со вчерашнего дня</vt:lpstr>
      <vt:lpstr>Сообщения с ошибкой приоритета, детальная информация</vt:lpstr>
      <vt:lpstr>Дополнительная информация о модуле sshd</vt:lpstr>
      <vt:lpstr>   Постоянный журнал journald   </vt:lpstr>
      <vt:lpstr>Работа с journald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Ко Антон Геннадьевич</cp:lastModifiedBy>
  <cp:revision>138</cp:revision>
  <dcterms:created xsi:type="dcterms:W3CDTF">2022-11-11T17:59:21Z</dcterms:created>
  <dcterms:modified xsi:type="dcterms:W3CDTF">2025-02-16T20:37:24Z</dcterms:modified>
</cp:coreProperties>
</file>