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300" r:id="rId3"/>
    <p:sldId id="301" r:id="rId4"/>
    <p:sldId id="302" r:id="rId5"/>
    <p:sldId id="257" r:id="rId6"/>
    <p:sldId id="260" r:id="rId7"/>
    <p:sldId id="335" r:id="rId8"/>
    <p:sldId id="304" r:id="rId9"/>
    <p:sldId id="307" r:id="rId10"/>
    <p:sldId id="261" r:id="rId11"/>
    <p:sldId id="328" r:id="rId12"/>
    <p:sldId id="329" r:id="rId13"/>
    <p:sldId id="336" r:id="rId14"/>
    <p:sldId id="331" r:id="rId15"/>
    <p:sldId id="330" r:id="rId16"/>
    <p:sldId id="332" r:id="rId17"/>
    <p:sldId id="337" r:id="rId18"/>
    <p:sldId id="333" r:id="rId19"/>
    <p:sldId id="334" r:id="rId20"/>
    <p:sldId id="338" r:id="rId21"/>
    <p:sldId id="305" r:id="rId22"/>
    <p:sldId id="268" r:id="rId23"/>
    <p:sldId id="269" r:id="rId24"/>
    <p:sldId id="312" r:id="rId25"/>
    <p:sldId id="313" r:id="rId26"/>
    <p:sldId id="339" r:id="rId27"/>
    <p:sldId id="314" r:id="rId28"/>
    <p:sldId id="340" r:id="rId29"/>
    <p:sldId id="315" r:id="rId30"/>
    <p:sldId id="341" r:id="rId31"/>
    <p:sldId id="342" r:id="rId32"/>
    <p:sldId id="343" r:id="rId33"/>
    <p:sldId id="351" r:id="rId34"/>
    <p:sldId id="344" r:id="rId35"/>
    <p:sldId id="345" r:id="rId36"/>
    <p:sldId id="346" r:id="rId37"/>
    <p:sldId id="352" r:id="rId38"/>
    <p:sldId id="358" r:id="rId39"/>
    <p:sldId id="347" r:id="rId40"/>
    <p:sldId id="348" r:id="rId41"/>
    <p:sldId id="349" r:id="rId42"/>
    <p:sldId id="350" r:id="rId43"/>
    <p:sldId id="353" r:id="rId44"/>
    <p:sldId id="354" r:id="rId45"/>
    <p:sldId id="355" r:id="rId46"/>
    <p:sldId id="356" r:id="rId47"/>
    <p:sldId id="357" r:id="rId48"/>
    <p:sldId id="278" r:id="rId49"/>
    <p:sldId id="279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8" y="2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Лабораторная работа №14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 err="1"/>
              <a:t>Партиции</a:t>
            </a:r>
            <a:r>
              <a:rPr lang="ru-RU" sz="2800" dirty="0"/>
              <a:t>, файловые системы, монтирование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Ко Антон Геннадьевич</a:t>
            </a:r>
          </a:p>
          <a:p>
            <a:r>
              <a:rPr lang="ru-RU" dirty="0"/>
              <a:t>1132221551</a:t>
            </a:r>
          </a:p>
          <a:p>
            <a:r>
              <a:rPr lang="ru-RU" dirty="0"/>
              <a:t>НПИбд-02-23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по разметке диска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2391672" y="4784901"/>
            <a:ext cx="7408654" cy="8274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2.2. </a:t>
            </a:r>
            <a:r>
              <a:rPr lang="ru-RU" dirty="0"/>
              <a:t>Начало процесса по разметке диска, получение справки по командам.</a:t>
            </a: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2C51CB2D-23CD-55F9-28BC-D161CD4C9F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00386" y="2860851"/>
            <a:ext cx="59912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Добавление и запись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2.3. </a:t>
            </a:r>
            <a:r>
              <a:rPr lang="en-US" sz="1600"/>
              <a:t>Просмотр текущего распределения пространства диска, добавление нового раздела, создание основного раздела, запись изменения на диск и выход из fdisk.</a:t>
            </a:r>
          </a:p>
        </p:txBody>
      </p:sp>
      <p:pic>
        <p:nvPicPr>
          <p:cNvPr id="5" name="Image 8">
            <a:extLst>
              <a:ext uri="{FF2B5EF4-FFF2-40B4-BE49-F238E27FC236}">
                <a16:creationId xmlns:a16="http://schemas.microsoft.com/office/drawing/2014/main" id="{3B22666C-30FC-E364-7237-9640841B6A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66442" y="2413000"/>
            <a:ext cx="5748167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3401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752166" y="6250625"/>
            <a:ext cx="10687665" cy="8274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2.4. </a:t>
            </a:r>
            <a:r>
              <a:rPr lang="ru-RU" dirty="0"/>
              <a:t>Сравнение выводов команд, запись изменения в таблицу разделов ядра.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5" name="Image 9">
            <a:extLst>
              <a:ext uri="{FF2B5EF4-FFF2-40B4-BE49-F238E27FC236}">
                <a16:creationId xmlns:a16="http://schemas.microsoft.com/office/drawing/2014/main" id="{D144B349-30B1-CDC2-9E28-E30CCDE43D6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30199" y="2222500"/>
            <a:ext cx="4931602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7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4" y="1755279"/>
            <a:ext cx="8574632" cy="510272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Создание логических разделов</a:t>
            </a:r>
            <a:br>
              <a:rPr lang="ru-RU" sz="6000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907132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Запуск, добавление, создание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2227090" y="5583412"/>
            <a:ext cx="7408654" cy="8274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3.1. </a:t>
            </a:r>
            <a:r>
              <a:rPr lang="ru-RU" dirty="0"/>
              <a:t>Запуск </a:t>
            </a:r>
            <a:r>
              <a:rPr lang="ru-RU" dirty="0" err="1"/>
              <a:t>fdisk</a:t>
            </a:r>
            <a:r>
              <a:rPr lang="ru-RU" dirty="0"/>
              <a:t> /</a:t>
            </a:r>
            <a:r>
              <a:rPr lang="ru-RU" dirty="0" err="1"/>
              <a:t>dev</a:t>
            </a:r>
            <a:r>
              <a:rPr lang="ru-RU" dirty="0"/>
              <a:t>/</a:t>
            </a:r>
            <a:r>
              <a:rPr lang="ru-RU" dirty="0" err="1"/>
              <a:t>sdb</a:t>
            </a:r>
            <a:r>
              <a:rPr lang="ru-RU" dirty="0"/>
              <a:t>, добавление нового раздела, создание расширенного раздела.</a:t>
            </a: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9BDF3426-5DBD-C70E-B2BE-51C48E051A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95612" y="2569369"/>
            <a:ext cx="62007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85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Логический раздел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042218" y="5602925"/>
            <a:ext cx="10107562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3.2. </a:t>
            </a:r>
            <a:r>
              <a:rPr lang="ru-RU" dirty="0"/>
              <a:t>Создание логического раздела, запись изменения на диск и последующий выход.</a:t>
            </a:r>
          </a:p>
        </p:txBody>
      </p:sp>
      <p:pic>
        <p:nvPicPr>
          <p:cNvPr id="5" name="Image 11">
            <a:extLst>
              <a:ext uri="{FF2B5EF4-FFF2-40B4-BE49-F238E27FC236}">
                <a16:creationId xmlns:a16="http://schemas.microsoft.com/office/drawing/2014/main" id="{6A9061E9-D769-37FA-C50E-FA16A400BE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33712" y="2745581"/>
            <a:ext cx="61245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99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процедуры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62231" y="5973493"/>
            <a:ext cx="11867536" cy="8274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3.3. </a:t>
            </a:r>
            <a:r>
              <a:rPr lang="ru-RU" dirty="0"/>
              <a:t>Завершение процедуры и обновление таблицы разделов, просмотр информации о добавленных разделах.</a:t>
            </a:r>
          </a:p>
        </p:txBody>
      </p:sp>
      <p:pic>
        <p:nvPicPr>
          <p:cNvPr id="5" name="Image 12">
            <a:extLst>
              <a:ext uri="{FF2B5EF4-FFF2-40B4-BE49-F238E27FC236}">
                <a16:creationId xmlns:a16="http://schemas.microsoft.com/office/drawing/2014/main" id="{68175C5B-9054-01C4-DFF4-4CE687098D7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67137" y="2321719"/>
            <a:ext cx="46577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17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4" y="1755279"/>
            <a:ext cx="8574632" cy="510272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Создание раздела подкачки</a:t>
            </a:r>
            <a:br>
              <a:rPr lang="ru-RU" sz="6000" dirty="0"/>
            </a:br>
            <a:br>
              <a:rPr lang="ru-RU" sz="60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494337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</a:t>
            </a:r>
            <a:r>
              <a:rPr lang="en-US" dirty="0" err="1"/>
              <a:t>fdisk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2391671" y="5845521"/>
            <a:ext cx="7408654" cy="8274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4.1. </a:t>
            </a:r>
            <a:r>
              <a:rPr lang="ru-RU" dirty="0"/>
              <a:t>Запуск </a:t>
            </a:r>
            <a:r>
              <a:rPr lang="en-US" dirty="0" err="1"/>
              <a:t>fdisk</a:t>
            </a:r>
            <a:r>
              <a:rPr lang="ru-RU" dirty="0"/>
              <a:t>, добавление нового раздела, изменение типа раздела, запись изменений на диск и выход из </a:t>
            </a:r>
            <a:r>
              <a:rPr lang="ru-RU" dirty="0" err="1"/>
              <a:t>fdisk</a:t>
            </a:r>
            <a:r>
              <a:rPr lang="ru-RU" b="1" dirty="0"/>
              <a:t>.</a:t>
            </a:r>
            <a:endParaRPr lang="ru-RU" dirty="0"/>
          </a:p>
        </p:txBody>
      </p:sp>
      <p:pic>
        <p:nvPicPr>
          <p:cNvPr id="5" name="Image 13">
            <a:extLst>
              <a:ext uri="{FF2B5EF4-FFF2-40B4-BE49-F238E27FC236}">
                <a16:creationId xmlns:a16="http://schemas.microsoft.com/office/drawing/2014/main" id="{DDA28000-6D4D-F452-D450-4D6A77F858A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38475" y="2331244"/>
            <a:ext cx="61150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04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565175"/>
            <a:ext cx="10571998" cy="970450"/>
          </a:xfrm>
        </p:spPr>
        <p:txBody>
          <a:bodyPr/>
          <a:lstStyle/>
          <a:p>
            <a:r>
              <a:rPr lang="ru-RU" dirty="0"/>
              <a:t>Завершение процедуры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455174" y="5800082"/>
            <a:ext cx="9281652" cy="8274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4.2. </a:t>
            </a:r>
            <a:r>
              <a:rPr lang="ru-RU" dirty="0"/>
              <a:t>Завершение процедуры и обновление таблицы разделов ядра, просмотр информации.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5" name="Image 14">
            <a:extLst>
              <a:ext uri="{FF2B5EF4-FFF2-40B4-BE49-F238E27FC236}">
                <a16:creationId xmlns:a16="http://schemas.microsoft.com/office/drawing/2014/main" id="{226B5696-46BF-E5CC-739F-5C16D0CB12A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24312" y="2597944"/>
            <a:ext cx="41433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5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77DC1-BBC2-4C60-BD88-200AFCF0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A0F1E-4A69-4F82-A6C1-3EDD160E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Целью данной работы является получение навыков создания разделов на диске и файловых систем, а также навыков монтирования файловых систем.</a:t>
            </a:r>
          </a:p>
        </p:txBody>
      </p:sp>
    </p:spTree>
    <p:extLst>
      <p:ext uri="{BB962C8B-B14F-4D97-AF65-F5344CB8AC3E}">
        <p14:creationId xmlns:p14="http://schemas.microsoft.com/office/powerpoint/2010/main" val="3266520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565175"/>
            <a:ext cx="10571998" cy="970450"/>
          </a:xfrm>
        </p:spPr>
        <p:txBody>
          <a:bodyPr/>
          <a:lstStyle/>
          <a:p>
            <a:r>
              <a:rPr lang="ru-RU" dirty="0"/>
              <a:t>Форматирование и др.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76979" y="5860026"/>
            <a:ext cx="11838039" cy="11017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4.3. </a:t>
            </a:r>
            <a:r>
              <a:rPr lang="ru-RU" dirty="0"/>
              <a:t>Продолжение просмотра информации о добавленных разделах, форматирование раздела подкачки, включение выделенного пространства подкачки. Просмотр размера пространства подкачки, которое в настоящее время выделено.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5" name="Image 15">
            <a:extLst>
              <a:ext uri="{FF2B5EF4-FFF2-40B4-BE49-F238E27FC236}">
                <a16:creationId xmlns:a16="http://schemas.microsoft.com/office/drawing/2014/main" id="{91750F9B-13B3-686C-1DD7-99A240DCB63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18235" y="2052019"/>
            <a:ext cx="5955526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70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393" y="1339756"/>
            <a:ext cx="11769213" cy="5518244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Создание разделов GPT с помощью </a:t>
            </a:r>
            <a:r>
              <a:rPr lang="ru-RU" sz="6000" dirty="0" err="1"/>
              <a:t>gdisk</a:t>
            </a:r>
            <a:br>
              <a:rPr lang="ru-RU" sz="6000" dirty="0"/>
            </a:br>
            <a:br>
              <a:rPr lang="ru-RU" sz="60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017911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58528-6C91-49A8-9F29-9B340136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7" y="548010"/>
            <a:ext cx="10571998" cy="970450"/>
          </a:xfrm>
        </p:spPr>
        <p:txBody>
          <a:bodyPr/>
          <a:lstStyle/>
          <a:p>
            <a:r>
              <a:rPr lang="ru-RU" dirty="0"/>
              <a:t>Просмотр таблиц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AC31186-5A31-42D5-B3D0-5B597F83AF36}"/>
              </a:ext>
            </a:extLst>
          </p:cNvPr>
          <p:cNvSpPr txBox="1">
            <a:spLocks/>
          </p:cNvSpPr>
          <p:nvPr/>
        </p:nvSpPr>
        <p:spPr>
          <a:xfrm>
            <a:off x="1377233" y="5686493"/>
            <a:ext cx="9437521" cy="124699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5.1. </a:t>
            </a:r>
            <a:r>
              <a:rPr lang="ru-RU" dirty="0"/>
              <a:t>Просмотр таблиц разделов и разделы на втором добавленном ранее диске.</a:t>
            </a:r>
          </a:p>
        </p:txBody>
      </p:sp>
      <p:pic>
        <p:nvPicPr>
          <p:cNvPr id="5" name="Image 16">
            <a:extLst>
              <a:ext uri="{FF2B5EF4-FFF2-40B4-BE49-F238E27FC236}">
                <a16:creationId xmlns:a16="http://schemas.microsoft.com/office/drawing/2014/main" id="{2F644D62-1C4B-B5D6-93ED-6CFE5DA624B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19500" y="2226469"/>
            <a:ext cx="49530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03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2088167" y="5884379"/>
            <a:ext cx="8015651" cy="92061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5.2. </a:t>
            </a:r>
            <a:r>
              <a:rPr lang="ru-RU" dirty="0"/>
              <a:t>Создание раздела с помощью </a:t>
            </a:r>
            <a:r>
              <a:rPr lang="ru-RU" dirty="0" err="1"/>
              <a:t>gdisk</a:t>
            </a:r>
            <a:r>
              <a:rPr lang="ru-RU" dirty="0"/>
              <a:t>, добавление нового раздела.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6" y="513312"/>
            <a:ext cx="10571998" cy="970450"/>
          </a:xfrm>
        </p:spPr>
        <p:txBody>
          <a:bodyPr/>
          <a:lstStyle/>
          <a:p>
            <a:r>
              <a:rPr lang="en-US" dirty="0" err="1"/>
              <a:t>gdisk</a:t>
            </a:r>
            <a:endParaRPr lang="ru-RU" dirty="0"/>
          </a:p>
        </p:txBody>
      </p:sp>
      <p:pic>
        <p:nvPicPr>
          <p:cNvPr id="4" name="Image 17">
            <a:extLst>
              <a:ext uri="{FF2B5EF4-FFF2-40B4-BE49-F238E27FC236}">
                <a16:creationId xmlns:a16="http://schemas.microsoft.com/office/drawing/2014/main" id="{706CA1D5-2554-3E2E-4E7A-CDF81FF20F0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52787" y="2564606"/>
            <a:ext cx="56864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22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2308223" y="5992480"/>
            <a:ext cx="7575548" cy="70441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5.3. </a:t>
            </a:r>
            <a:r>
              <a:rPr lang="ru-RU" dirty="0"/>
              <a:t>Отображение разбиения диска, запись изменений на диск.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Отображение разбиений</a:t>
            </a:r>
          </a:p>
        </p:txBody>
      </p:sp>
      <p:pic>
        <p:nvPicPr>
          <p:cNvPr id="4" name="Image 18">
            <a:extLst>
              <a:ext uri="{FF2B5EF4-FFF2-40B4-BE49-F238E27FC236}">
                <a16:creationId xmlns:a16="http://schemas.microsoft.com/office/drawing/2014/main" id="{4748BB6B-C903-2AE0-A8E2-C7DC6EFFAE4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95333" y="2222500"/>
            <a:ext cx="5201333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18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216305" y="5887550"/>
            <a:ext cx="11759381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5.4. </a:t>
            </a:r>
            <a:r>
              <a:rPr lang="ru-RU" dirty="0"/>
              <a:t>Обновление таблицы разделов, просмотр информации о добавленных разделах.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7" y="582138"/>
            <a:ext cx="10571998" cy="970450"/>
          </a:xfrm>
        </p:spPr>
        <p:txBody>
          <a:bodyPr/>
          <a:lstStyle/>
          <a:p>
            <a:r>
              <a:rPr lang="ru-RU" dirty="0"/>
              <a:t>Обновление таблиц</a:t>
            </a:r>
          </a:p>
        </p:txBody>
      </p:sp>
      <p:pic>
        <p:nvPicPr>
          <p:cNvPr id="4" name="Image 19">
            <a:extLst>
              <a:ext uri="{FF2B5EF4-FFF2-40B4-BE49-F238E27FC236}">
                <a16:creationId xmlns:a16="http://schemas.microsoft.com/office/drawing/2014/main" id="{DA852496-1096-121E-D429-FE985B51B34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87632" y="2222500"/>
            <a:ext cx="3816736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45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393" y="1339756"/>
            <a:ext cx="11769213" cy="5518244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Форматирование файловой системы XFS</a:t>
            </a:r>
            <a:br>
              <a:rPr lang="ru-RU" sz="6000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849129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2308222" y="5514978"/>
            <a:ext cx="7575548" cy="70441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6. </a:t>
            </a:r>
            <a:r>
              <a:rPr lang="ru-RU" dirty="0"/>
              <a:t>Создание файловой системы XFS, установка метки файловой системы в </a:t>
            </a:r>
            <a:r>
              <a:rPr lang="ru-RU" dirty="0" err="1"/>
              <a:t>xfsdisk</a:t>
            </a:r>
            <a:r>
              <a:rPr lang="ru-RU" dirty="0"/>
              <a:t>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en-US" dirty="0"/>
              <a:t>XFS</a:t>
            </a:r>
            <a:endParaRPr lang="ru-RU" dirty="0"/>
          </a:p>
        </p:txBody>
      </p:sp>
      <p:pic>
        <p:nvPicPr>
          <p:cNvPr id="4" name="Image 20">
            <a:extLst>
              <a:ext uri="{FF2B5EF4-FFF2-40B4-BE49-F238E27FC236}">
                <a16:creationId xmlns:a16="http://schemas.microsoft.com/office/drawing/2014/main" id="{8D00342B-D4D2-7945-F39C-F245852AB4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90846" y="2247903"/>
            <a:ext cx="62103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16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393" y="1339756"/>
            <a:ext cx="11769213" cy="5518244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Форматирование файловой системы EXT4</a:t>
            </a:r>
            <a:br>
              <a:rPr lang="ru-RU" sz="6000" dirty="0"/>
            </a:br>
            <a:br>
              <a:rPr lang="ru-RU" sz="60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210288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1124308" y="5372482"/>
            <a:ext cx="9943375" cy="131057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7. </a:t>
            </a:r>
            <a:r>
              <a:rPr lang="ru-RU" dirty="0"/>
              <a:t>Создание файловой системы EXT4, установка метки файловой системы в ext4disk, установка параметров монтирования по умолчанию для файловой системы.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en-US" dirty="0"/>
              <a:t>EXT4</a:t>
            </a:r>
            <a:endParaRPr lang="ru-RU" dirty="0"/>
          </a:p>
        </p:txBody>
      </p:sp>
      <p:pic>
        <p:nvPicPr>
          <p:cNvPr id="4" name="Image 21">
            <a:extLst>
              <a:ext uri="{FF2B5EF4-FFF2-40B4-BE49-F238E27FC236}">
                <a16:creationId xmlns:a16="http://schemas.microsoft.com/office/drawing/2014/main" id="{1178AD6B-4700-691C-43B8-7C84DDD403F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14712" y="2717006"/>
            <a:ext cx="53625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9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4" y="1755279"/>
            <a:ext cx="8574632" cy="510272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Создание виртуальных носителей</a:t>
            </a:r>
            <a:br>
              <a:rPr lang="ru-RU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577203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393" y="1269645"/>
            <a:ext cx="11769213" cy="5518244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Ручное монтирование файловых систем</a:t>
            </a:r>
            <a:br>
              <a:rPr lang="ru-RU" sz="6000" dirty="0"/>
            </a:br>
            <a:br>
              <a:rPr lang="ru-RU" sz="60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82084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1124309" y="5689402"/>
            <a:ext cx="9943375" cy="131057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8.1. </a:t>
            </a:r>
            <a:r>
              <a:rPr lang="ru-RU" dirty="0"/>
              <a:t>Создание точки монтирования для раздела, монтирование файловой системы, проверка корректности монтирования раздела.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Точка монтирования</a:t>
            </a:r>
          </a:p>
        </p:txBody>
      </p:sp>
      <p:pic>
        <p:nvPicPr>
          <p:cNvPr id="4" name="Image 22">
            <a:extLst>
              <a:ext uri="{FF2B5EF4-FFF2-40B4-BE49-F238E27FC236}">
                <a16:creationId xmlns:a16="http://schemas.microsoft.com/office/drawing/2014/main" id="{C90386DF-A9AE-D8C5-450F-CFB2C620EF9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71800" y="2564606"/>
            <a:ext cx="62484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66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1296343" y="5791200"/>
            <a:ext cx="9943375" cy="131057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8.2. </a:t>
            </a:r>
            <a:r>
              <a:rPr lang="ru-RU" dirty="0"/>
              <a:t>Монтирование раздела, проверка.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Монтирование раздела</a:t>
            </a:r>
          </a:p>
        </p:txBody>
      </p:sp>
      <p:pic>
        <p:nvPicPr>
          <p:cNvPr id="4" name="Image 23">
            <a:extLst>
              <a:ext uri="{FF2B5EF4-FFF2-40B4-BE49-F238E27FC236}">
                <a16:creationId xmlns:a16="http://schemas.microsoft.com/office/drawing/2014/main" id="{33077BB6-6A03-0289-7715-514A813CD6A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54644" y="3769519"/>
            <a:ext cx="5796366" cy="131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61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393" y="1339756"/>
            <a:ext cx="11769213" cy="5518244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Монтирование разделов с помощью /</a:t>
            </a:r>
            <a:r>
              <a:rPr lang="ru-RU" sz="6000" dirty="0" err="1"/>
              <a:t>etc</a:t>
            </a:r>
            <a:r>
              <a:rPr lang="ru-RU" sz="6000" dirty="0"/>
              <a:t>/</a:t>
            </a:r>
            <a:r>
              <a:rPr lang="ru-RU" sz="6000" dirty="0" err="1"/>
              <a:t>fstab</a:t>
            </a:r>
            <a:br>
              <a:rPr lang="ru-RU" sz="6000" dirty="0"/>
            </a:br>
            <a:br>
              <a:rPr lang="ru-RU" sz="6000" dirty="0"/>
            </a:br>
            <a:br>
              <a:rPr lang="ru-RU" sz="6000" dirty="0"/>
            </a:b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88522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UUID</a:t>
            </a:r>
            <a:endParaRPr lang="en-US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9.1. </a:t>
            </a:r>
            <a:r>
              <a:rPr lang="en-US" sz="1600"/>
              <a:t>Создание точки монтирования для раздела XFS, просмотр информации об идентификаторах блочных устройств, копирование значения идентификатора UUID для устройства, открытие файла /etc/fstab на редактирование в текстовом редакторе mcedit.</a:t>
            </a:r>
          </a:p>
        </p:txBody>
      </p:sp>
      <p:pic>
        <p:nvPicPr>
          <p:cNvPr id="4" name="Image 24">
            <a:extLst>
              <a:ext uri="{FF2B5EF4-FFF2-40B4-BE49-F238E27FC236}">
                <a16:creationId xmlns:a16="http://schemas.microsoft.com/office/drawing/2014/main" id="{8D9EBDB2-1CED-7BE8-8E49-4934D16BB06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2458584"/>
            <a:ext cx="6277349" cy="362516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65360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Добавление строки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7. </a:t>
            </a:r>
            <a:r>
              <a:rPr lang="en-US" sz="1600"/>
              <a:t>Добавление строки в файл.</a:t>
            </a:r>
          </a:p>
        </p:txBody>
      </p:sp>
      <p:pic>
        <p:nvPicPr>
          <p:cNvPr id="4" name="Image 25">
            <a:extLst>
              <a:ext uri="{FF2B5EF4-FFF2-40B4-BE49-F238E27FC236}">
                <a16:creationId xmlns:a16="http://schemas.microsoft.com/office/drawing/2014/main" id="{F6553268-17CB-3A12-2363-8E3383946BC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50743" y="2413000"/>
            <a:ext cx="5179565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52320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1124309" y="4696344"/>
            <a:ext cx="9943375" cy="131057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9.3. </a:t>
            </a:r>
            <a:r>
              <a:rPr lang="ru-RU" dirty="0"/>
              <a:t>Монтирование всего, что указано в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fstab</a:t>
            </a:r>
            <a:r>
              <a:rPr lang="ru-RU" dirty="0"/>
              <a:t>. Проверка.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Монтирование</a:t>
            </a:r>
          </a:p>
        </p:txBody>
      </p:sp>
      <p:pic>
        <p:nvPicPr>
          <p:cNvPr id="4" name="Image 26">
            <a:extLst>
              <a:ext uri="{FF2B5EF4-FFF2-40B4-BE49-F238E27FC236}">
                <a16:creationId xmlns:a16="http://schemas.microsoft.com/office/drawing/2014/main" id="{6C36B921-1818-295B-FA8F-F25D1908968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81321" y="2562744"/>
            <a:ext cx="62293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96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393" y="1161491"/>
            <a:ext cx="11769213" cy="5518244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Самостоятельная работа</a:t>
            </a:r>
            <a:br>
              <a:rPr lang="ru-RU" sz="6000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507907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Задание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7200B0-CFC1-4FAE-A644-A66A14E7C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Добавьте две </a:t>
            </a:r>
            <a:r>
              <a:rPr lang="ru-RU" dirty="0" err="1"/>
              <a:t>партиции</a:t>
            </a:r>
            <a:r>
              <a:rPr lang="ru-RU" dirty="0"/>
              <a:t> на диск с разбиением GPT. Создайте оба раздела размером 100 </a:t>
            </a:r>
            <a:r>
              <a:rPr lang="ru-RU" dirty="0" err="1"/>
              <a:t>MiB</a:t>
            </a:r>
            <a:r>
              <a:rPr lang="ru-RU" dirty="0"/>
              <a:t>. Один из этих разделов должен быть настроен как пространство подкачки, другой раздел должен быть отформатирован файловой системой ext4. 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ru-RU" dirty="0"/>
              <a:t>Настройте сервер для автоматического монтирования этих разделов. Установите раздел ext4 на /</a:t>
            </a:r>
            <a:r>
              <a:rPr lang="ru-RU" dirty="0" err="1"/>
              <a:t>mnt</a:t>
            </a:r>
            <a:r>
              <a:rPr lang="ru-RU" dirty="0"/>
              <a:t>/</a:t>
            </a:r>
            <a:r>
              <a:rPr lang="ru-RU" dirty="0" err="1"/>
              <a:t>data-ext</a:t>
            </a:r>
            <a:r>
              <a:rPr lang="ru-RU" dirty="0"/>
              <a:t> и установите пространство подкачки в качестве области подкачки. 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ru-RU" dirty="0"/>
              <a:t>Перезагрузите вашу систему и убедитесь, что всё установлено правильно.</a:t>
            </a:r>
          </a:p>
        </p:txBody>
      </p:sp>
    </p:spTree>
    <p:extLst>
      <p:ext uri="{BB962C8B-B14F-4D97-AF65-F5344CB8AC3E}">
        <p14:creationId xmlns:p14="http://schemas.microsoft.com/office/powerpoint/2010/main" val="2855381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1198020" y="5766619"/>
            <a:ext cx="9943375" cy="131057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10.1. </a:t>
            </a:r>
            <a:r>
              <a:rPr lang="ru-RU" dirty="0"/>
              <a:t>Создание первого раздела.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Раздел 1</a:t>
            </a:r>
          </a:p>
        </p:txBody>
      </p:sp>
      <p:pic>
        <p:nvPicPr>
          <p:cNvPr id="4" name="Image 27">
            <a:extLst>
              <a:ext uri="{FF2B5EF4-FFF2-40B4-BE49-F238E27FC236}">
                <a16:creationId xmlns:a16="http://schemas.microsoft.com/office/drawing/2014/main" id="{264C82A9-AE1A-B298-137D-CEDAD860DC1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28975" y="2340769"/>
            <a:ext cx="57340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Добавление дисков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1.1.</a:t>
            </a:r>
            <a:r>
              <a:rPr lang="en-US" sz="1600"/>
              <a:t> Начало процесса добавления дисков.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C84F8F4-6B9B-7F83-57C7-44033A17C0F9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1851" y="2452661"/>
            <a:ext cx="6277349" cy="363701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54628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1045651" y="4689987"/>
            <a:ext cx="9943375" cy="131057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10.2. </a:t>
            </a:r>
            <a:r>
              <a:rPr lang="ru-RU" dirty="0"/>
              <a:t>Форматирование первого раздела.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Раздел 1</a:t>
            </a:r>
          </a:p>
        </p:txBody>
      </p:sp>
      <p:pic>
        <p:nvPicPr>
          <p:cNvPr id="4" name="Image 28">
            <a:extLst>
              <a:ext uri="{FF2B5EF4-FFF2-40B4-BE49-F238E27FC236}">
                <a16:creationId xmlns:a16="http://schemas.microsoft.com/office/drawing/2014/main" id="{141C67FE-6625-60FB-252F-0D89413F66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24250" y="3050381"/>
            <a:ext cx="51435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79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1124308" y="4774471"/>
            <a:ext cx="9943375" cy="131057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10.3. </a:t>
            </a:r>
            <a:r>
              <a:rPr lang="ru-RU" dirty="0"/>
              <a:t>Создание второго раздела.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Раздел 2</a:t>
            </a:r>
          </a:p>
        </p:txBody>
      </p:sp>
      <p:pic>
        <p:nvPicPr>
          <p:cNvPr id="4" name="Image 29">
            <a:extLst>
              <a:ext uri="{FF2B5EF4-FFF2-40B4-BE49-F238E27FC236}">
                <a16:creationId xmlns:a16="http://schemas.microsoft.com/office/drawing/2014/main" id="{AD5F98CE-EE17-EE3A-1151-EE34A60BDA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43450" y="3264694"/>
            <a:ext cx="27051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893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1124309" y="5547428"/>
            <a:ext cx="9943375" cy="131057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10.4. </a:t>
            </a:r>
            <a:r>
              <a:rPr lang="ru-RU" dirty="0"/>
              <a:t>Создание второго раздела.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Раздел 2</a:t>
            </a:r>
          </a:p>
        </p:txBody>
      </p:sp>
      <p:pic>
        <p:nvPicPr>
          <p:cNvPr id="4" name="Image 30">
            <a:extLst>
              <a:ext uri="{FF2B5EF4-FFF2-40B4-BE49-F238E27FC236}">
                <a16:creationId xmlns:a16="http://schemas.microsoft.com/office/drawing/2014/main" id="{74F6A7B1-C969-5D7E-EBA2-699B46AD77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38475" y="2688431"/>
            <a:ext cx="61150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68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1124309" y="4482980"/>
            <a:ext cx="9943375" cy="131057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10.5. </a:t>
            </a:r>
            <a:r>
              <a:rPr lang="ru-RU" dirty="0"/>
              <a:t>Настройка второго раздела как </a:t>
            </a:r>
            <a:r>
              <a:rPr lang="en-US" dirty="0"/>
              <a:t>swap</a:t>
            </a:r>
            <a:r>
              <a:rPr lang="ru-RU" dirty="0"/>
              <a:t>-пространство.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Настройка 2 раздела</a:t>
            </a:r>
          </a:p>
        </p:txBody>
      </p:sp>
      <p:pic>
        <p:nvPicPr>
          <p:cNvPr id="4" name="Image 31">
            <a:extLst>
              <a:ext uri="{FF2B5EF4-FFF2-40B4-BE49-F238E27FC236}">
                <a16:creationId xmlns:a16="http://schemas.microsoft.com/office/drawing/2014/main" id="{6D3F7E68-58B8-9ADC-9A3B-1F89858946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24187" y="3531394"/>
            <a:ext cx="61436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529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1124307" y="5414691"/>
            <a:ext cx="9943375" cy="131057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10.6. </a:t>
            </a:r>
            <a:r>
              <a:rPr lang="ru-RU" dirty="0"/>
              <a:t>Настройка сервера для автоматического монтирования разделов.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Настройка сервера</a:t>
            </a:r>
          </a:p>
        </p:txBody>
      </p:sp>
      <p:pic>
        <p:nvPicPr>
          <p:cNvPr id="5" name="Image 32">
            <a:extLst>
              <a:ext uri="{FF2B5EF4-FFF2-40B4-BE49-F238E27FC236}">
                <a16:creationId xmlns:a16="http://schemas.microsoft.com/office/drawing/2014/main" id="{0B8E01F2-8699-C8C8-E97D-91E873DA5F6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82636" y="2222500"/>
            <a:ext cx="5226728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7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Настройка сервера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451514" y="457198"/>
            <a:ext cx="3444211" cy="134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Рис. 10.7. </a:t>
            </a: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Настройка сервера для автоматического монтирования разделов.</a:t>
            </a:r>
          </a:p>
        </p:txBody>
      </p:sp>
      <p:pic>
        <p:nvPicPr>
          <p:cNvPr id="5" name="Image 33">
            <a:extLst>
              <a:ext uri="{FF2B5EF4-FFF2-40B4-BE49-F238E27FC236}">
                <a16:creationId xmlns:a16="http://schemas.microsoft.com/office/drawing/2014/main" id="{9CEDDC86-D8B7-5010-0F6C-B82DB914A5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80472" y="686322"/>
            <a:ext cx="6268062" cy="531218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56610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1124307" y="5034116"/>
            <a:ext cx="9943375" cy="131057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10.8. </a:t>
            </a:r>
            <a:r>
              <a:rPr lang="ru-RU" dirty="0"/>
              <a:t>Настройка сервера для автоматического монтирования разделов.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Настройка сервера</a:t>
            </a:r>
          </a:p>
        </p:txBody>
      </p:sp>
      <p:pic>
        <p:nvPicPr>
          <p:cNvPr id="4" name="Image 34">
            <a:extLst>
              <a:ext uri="{FF2B5EF4-FFF2-40B4-BE49-F238E27FC236}">
                <a16:creationId xmlns:a16="http://schemas.microsoft.com/office/drawing/2014/main" id="{FAB54D7C-652C-72BE-C6DC-9F824899ABA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81325" y="2778919"/>
            <a:ext cx="62293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17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1124309" y="5689402"/>
            <a:ext cx="9943375" cy="131057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10.9. </a:t>
            </a:r>
            <a:r>
              <a:rPr lang="ru-RU" dirty="0"/>
              <a:t>Перезагрузка системы и проверка.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Перезагрузка и проверка</a:t>
            </a:r>
          </a:p>
        </p:txBody>
      </p:sp>
      <p:pic>
        <p:nvPicPr>
          <p:cNvPr id="4" name="Image 35">
            <a:extLst>
              <a:ext uri="{FF2B5EF4-FFF2-40B4-BE49-F238E27FC236}">
                <a16:creationId xmlns:a16="http://schemas.microsoft.com/office/drawing/2014/main" id="{040166A8-8F0A-AB46-EFA5-9699A0561AB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01997" y="2222500"/>
            <a:ext cx="5588006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558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В ходе выполнения лабораторной работы были получены навыки создания разделов на диске и файловых систем, а также навыки монтирования файловых систем.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23926"/>
            <a:ext cx="10571998" cy="970450"/>
          </a:xfrm>
        </p:spPr>
        <p:txBody>
          <a:bodyPr/>
          <a:lstStyle/>
          <a:p>
            <a:r>
              <a:rPr lang="ru-RU" dirty="0"/>
              <a:t>Тип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625768" y="5330008"/>
            <a:ext cx="8714247" cy="11002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</a:t>
            </a:r>
            <a:r>
              <a:rPr lang="en-US" b="1" dirty="0"/>
              <a:t>2</a:t>
            </a:r>
            <a:r>
              <a:rPr lang="ru-RU" b="1" dirty="0"/>
              <a:t>.</a:t>
            </a:r>
            <a:r>
              <a:rPr lang="ru-RU" dirty="0"/>
              <a:t> Указание типа виртуального жёсткого диска.</a:t>
            </a: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30A5FDEA-E1B6-9FB0-9FD1-90E4E0CFF621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6705" y="3053714"/>
            <a:ext cx="6447295" cy="201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04F64-97DA-457D-8A78-316004BB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Имя и размер файла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3379330" y="6128007"/>
            <a:ext cx="5433337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</a:t>
            </a:r>
            <a:r>
              <a:rPr lang="en-US" b="1" dirty="0"/>
              <a:t> </a:t>
            </a:r>
            <a:r>
              <a:rPr lang="ru-RU" dirty="0"/>
              <a:t>Указание имени и размера файла.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FA4F6D-3752-9269-310E-106648F366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79330" y="3731419"/>
            <a:ext cx="5433337" cy="129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04F64-97DA-457D-8A78-316004BB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Диски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7199220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b="1"/>
              <a:t>Рис. 1.4.</a:t>
            </a:r>
            <a:r>
              <a:rPr lang="en-US" b="1" dirty="0"/>
              <a:t> </a:t>
            </a:r>
            <a:r>
              <a:rPr lang="en-US"/>
              <a:t>Выбор созданных дисков.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6FC5CC91-7D0A-605C-9803-6135092ED3D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466138" y="2532435"/>
            <a:ext cx="2913062" cy="34774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9221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813" y="1683884"/>
            <a:ext cx="11818374" cy="510272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Создание разделов</a:t>
            </a:r>
            <a:br>
              <a:rPr lang="ru-RU" sz="6000" dirty="0"/>
            </a:br>
            <a:r>
              <a:rPr lang="ru-RU" sz="6000" dirty="0"/>
              <a:t> MBR с помощью </a:t>
            </a:r>
            <a:r>
              <a:rPr lang="ru-RU" sz="6000" dirty="0" err="1"/>
              <a:t>fdisk</a:t>
            </a:r>
            <a:br>
              <a:rPr lang="ru-RU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63220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437E8-1986-43E1-AF50-B054927F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53756"/>
            <a:ext cx="10571998" cy="970450"/>
          </a:xfrm>
        </p:spPr>
        <p:txBody>
          <a:bodyPr/>
          <a:lstStyle/>
          <a:p>
            <a:r>
              <a:rPr lang="ru-RU" dirty="0"/>
              <a:t>Перечень разделов 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206474" y="5820697"/>
            <a:ext cx="11779045" cy="155349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2.1. </a:t>
            </a:r>
            <a:r>
              <a:rPr lang="ru-RU" dirty="0"/>
              <a:t>Получение полномочий администратора, просмотр перечня разделов на всех имеющихся в системе устройствах жёстких дисков.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783B778E-4531-21EC-9AA9-AB9BFD73EE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81807" y="2222500"/>
            <a:ext cx="4028385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08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597</TotalTime>
  <Words>831</Words>
  <Application>Microsoft Office PowerPoint</Application>
  <PresentationFormat>Широкоэкранный</PresentationFormat>
  <Paragraphs>91</Paragraphs>
  <Slides>49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2" baseType="lpstr">
      <vt:lpstr>Century Gothic</vt:lpstr>
      <vt:lpstr>Wingdings 2</vt:lpstr>
      <vt:lpstr>Цитаты</vt:lpstr>
      <vt:lpstr>Лабораторная работа №14  Партиции, файловые системы, монтирование</vt:lpstr>
      <vt:lpstr>Цель работы:</vt:lpstr>
      <vt:lpstr>   Создание виртуальных носителей   </vt:lpstr>
      <vt:lpstr>Добавление дисков</vt:lpstr>
      <vt:lpstr>Тип</vt:lpstr>
      <vt:lpstr>Имя и размер файла</vt:lpstr>
      <vt:lpstr>Диски</vt:lpstr>
      <vt:lpstr>   Создание разделов  MBR с помощью fdisk   </vt:lpstr>
      <vt:lpstr>Перечень разделов </vt:lpstr>
      <vt:lpstr>Процесс по разметке диска</vt:lpstr>
      <vt:lpstr>Добавление и запись</vt:lpstr>
      <vt:lpstr>Сравнение</vt:lpstr>
      <vt:lpstr>   Создание логических разделов   </vt:lpstr>
      <vt:lpstr>Запуск, добавление, создание</vt:lpstr>
      <vt:lpstr>Логический раздел</vt:lpstr>
      <vt:lpstr>Завершение процедуры</vt:lpstr>
      <vt:lpstr>   Создание раздела подкачки   </vt:lpstr>
      <vt:lpstr>Запуск fdisk</vt:lpstr>
      <vt:lpstr>Завершение процедуры</vt:lpstr>
      <vt:lpstr>Форматирование и др.</vt:lpstr>
      <vt:lpstr>   Создание разделов GPT с помощью gdisk   </vt:lpstr>
      <vt:lpstr>Просмотр таблиц</vt:lpstr>
      <vt:lpstr>gdisk</vt:lpstr>
      <vt:lpstr>Отображение разбиений</vt:lpstr>
      <vt:lpstr>Обновление таблиц</vt:lpstr>
      <vt:lpstr>   Форматирование файловой системы XFS   </vt:lpstr>
      <vt:lpstr>XFS</vt:lpstr>
      <vt:lpstr>   Форматирование файловой системы EXT4   </vt:lpstr>
      <vt:lpstr>EXT4</vt:lpstr>
      <vt:lpstr>   Ручное монтирование файловых систем   </vt:lpstr>
      <vt:lpstr>Точка монтирования</vt:lpstr>
      <vt:lpstr>Монтирование раздела</vt:lpstr>
      <vt:lpstr>   Монтирование разделов с помощью /etc/fstab   </vt:lpstr>
      <vt:lpstr>UUID</vt:lpstr>
      <vt:lpstr>Добавление строки</vt:lpstr>
      <vt:lpstr>Монтирование</vt:lpstr>
      <vt:lpstr>   Самостоятельная работа   </vt:lpstr>
      <vt:lpstr>Задание:</vt:lpstr>
      <vt:lpstr>Раздел 1</vt:lpstr>
      <vt:lpstr>Раздел 1</vt:lpstr>
      <vt:lpstr>Раздел 2</vt:lpstr>
      <vt:lpstr>Раздел 2</vt:lpstr>
      <vt:lpstr>Настройка 2 раздела</vt:lpstr>
      <vt:lpstr>Настройка сервера</vt:lpstr>
      <vt:lpstr>Настройка сервера</vt:lpstr>
      <vt:lpstr>Настройка сервера</vt:lpstr>
      <vt:lpstr>Перезагрузка и проверка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Ко Антон Геннадьевич</cp:lastModifiedBy>
  <cp:revision>253</cp:revision>
  <dcterms:created xsi:type="dcterms:W3CDTF">2022-11-11T17:59:21Z</dcterms:created>
  <dcterms:modified xsi:type="dcterms:W3CDTF">2025-02-16T19:03:18Z</dcterms:modified>
</cp:coreProperties>
</file>