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361" r:id="rId2"/>
    <p:sldId id="392" r:id="rId3"/>
    <p:sldId id="407" r:id="rId4"/>
    <p:sldId id="408" r:id="rId5"/>
    <p:sldId id="418" r:id="rId6"/>
    <p:sldId id="391" r:id="rId7"/>
    <p:sldId id="378" r:id="rId8"/>
    <p:sldId id="380" r:id="rId9"/>
    <p:sldId id="381" r:id="rId10"/>
    <p:sldId id="382" r:id="rId11"/>
    <p:sldId id="383" r:id="rId12"/>
    <p:sldId id="384" r:id="rId13"/>
    <p:sldId id="431" r:id="rId14"/>
    <p:sldId id="432" r:id="rId15"/>
    <p:sldId id="433" r:id="rId16"/>
    <p:sldId id="434" r:id="rId17"/>
    <p:sldId id="435" r:id="rId18"/>
    <p:sldId id="436" r:id="rId19"/>
    <p:sldId id="428" r:id="rId20"/>
    <p:sldId id="429" r:id="rId21"/>
    <p:sldId id="430" r:id="rId22"/>
    <p:sldId id="393" r:id="rId23"/>
    <p:sldId id="415" r:id="rId24"/>
    <p:sldId id="394" r:id="rId25"/>
    <p:sldId id="362" r:id="rId26"/>
    <p:sldId id="417" r:id="rId27"/>
    <p:sldId id="379" r:id="rId28"/>
    <p:sldId id="385" r:id="rId29"/>
    <p:sldId id="386" r:id="rId30"/>
    <p:sldId id="387" r:id="rId31"/>
    <p:sldId id="388" r:id="rId32"/>
    <p:sldId id="389" r:id="rId33"/>
    <p:sldId id="437" r:id="rId34"/>
    <p:sldId id="438" r:id="rId3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1">
          <p15:clr>
            <a:srgbClr val="A4A3A4"/>
          </p15:clr>
        </p15:guide>
        <p15:guide id="2" pos="255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nabelle Pratt"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8" autoAdjust="0"/>
    <p:restoredTop sz="92554" autoAdjust="0"/>
  </p:normalViewPr>
  <p:slideViewPr>
    <p:cSldViewPr snapToGrid="0" snapToObjects="1">
      <p:cViewPr varScale="1">
        <p:scale>
          <a:sx n="105" d="100"/>
          <a:sy n="105" d="100"/>
        </p:scale>
        <p:origin x="2070" y="114"/>
      </p:cViewPr>
      <p:guideLst>
        <p:guide orient="horz" pos="2051"/>
        <p:guide pos="255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66" d="100"/>
          <a:sy n="66" d="100"/>
        </p:scale>
        <p:origin x="-3091"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atin typeface="Arial"/>
              </a:defRPr>
            </a:lvl1pPr>
          </a:lstStyle>
          <a:p>
            <a:fld id="{B376CFEB-F550-4D62-BF2B-5D5CD8BA2F55}" type="datetimeFigureOut">
              <a:rPr lang="en-US" smtClean="0"/>
              <a:pPr/>
              <a:t>9/18/2019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atin typeface="Arial"/>
              </a:defRPr>
            </a:lvl1pPr>
          </a:lstStyle>
          <a:p>
            <a:fld id="{741BEC74-3D1D-45FD-80C7-5381F9E2D383}" type="slidenum">
              <a:rPr lang="en-US" smtClean="0"/>
              <a:pPr/>
              <a:t>‹#›</a:t>
            </a:fld>
            <a:endParaRPr lang="en-US" dirty="0"/>
          </a:p>
        </p:txBody>
      </p:sp>
    </p:spTree>
    <p:extLst>
      <p:ext uri="{BB962C8B-B14F-4D97-AF65-F5344CB8AC3E}">
        <p14:creationId xmlns:p14="http://schemas.microsoft.com/office/powerpoint/2010/main" val="97368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a:ea typeface="+mn-ea"/>
        <a:cs typeface="+mn-cs"/>
      </a:defRPr>
    </a:lvl1pPr>
    <a:lvl2pPr marL="457200" algn="l" defTabSz="914400" rtl="0" eaLnBrk="1" latinLnBrk="0" hangingPunct="1">
      <a:defRPr sz="1200" kern="1200">
        <a:solidFill>
          <a:schemeClr val="tx1"/>
        </a:solidFill>
        <a:latin typeface="Arial"/>
        <a:ea typeface="+mn-ea"/>
        <a:cs typeface="+mn-cs"/>
      </a:defRPr>
    </a:lvl2pPr>
    <a:lvl3pPr marL="914400" algn="l" defTabSz="914400" rtl="0" eaLnBrk="1" latinLnBrk="0" hangingPunct="1">
      <a:defRPr sz="1200" kern="1200">
        <a:solidFill>
          <a:schemeClr val="tx1"/>
        </a:solidFill>
        <a:latin typeface="Arial"/>
        <a:ea typeface="+mn-ea"/>
        <a:cs typeface="+mn-cs"/>
      </a:defRPr>
    </a:lvl3pPr>
    <a:lvl4pPr marL="1371600" algn="l" defTabSz="914400" rtl="0" eaLnBrk="1" latinLnBrk="0" hangingPunct="1">
      <a:defRPr sz="1200" kern="1200">
        <a:solidFill>
          <a:schemeClr val="tx1"/>
        </a:solidFill>
        <a:latin typeface="Arial"/>
        <a:ea typeface="+mn-ea"/>
        <a:cs typeface="+mn-cs"/>
      </a:defRPr>
    </a:lvl4pPr>
    <a:lvl5pPr marL="1828800" algn="l" defTabSz="914400" rtl="0" eaLnBrk="1" latinLnBrk="0" hangingPunct="1">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1</a:t>
            </a:fld>
            <a:endParaRPr lang="en-US" dirty="0"/>
          </a:p>
        </p:txBody>
      </p:sp>
    </p:spTree>
    <p:extLst>
      <p:ext uri="{BB962C8B-B14F-4D97-AF65-F5344CB8AC3E}">
        <p14:creationId xmlns:p14="http://schemas.microsoft.com/office/powerpoint/2010/main" val="1081369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13</a:t>
            </a:fld>
            <a:endParaRPr lang="en-US" dirty="0"/>
          </a:p>
        </p:txBody>
      </p:sp>
    </p:spTree>
    <p:extLst>
      <p:ext uri="{BB962C8B-B14F-4D97-AF65-F5344CB8AC3E}">
        <p14:creationId xmlns:p14="http://schemas.microsoft.com/office/powerpoint/2010/main" val="19311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Title &amp; Content - Bar Layout">
    <p:spTree>
      <p:nvGrpSpPr>
        <p:cNvPr id="1" name=""/>
        <p:cNvGrpSpPr/>
        <p:nvPr/>
      </p:nvGrpSpPr>
      <p:grpSpPr>
        <a:xfrm>
          <a:off x="0" y="0"/>
          <a:ext cx="0" cy="0"/>
          <a:chOff x="0" y="0"/>
          <a:chExt cx="0" cy="0"/>
        </a:xfrm>
      </p:grpSpPr>
      <p:pic>
        <p:nvPicPr>
          <p:cNvPr id="4" name="Picture 3" descr="cover-13.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Placeholder 1"/>
          <p:cNvSpPr>
            <a:spLocks noGrp="1"/>
          </p:cNvSpPr>
          <p:nvPr>
            <p:ph type="title" hasCustomPrompt="1"/>
          </p:nvPr>
        </p:nvSpPr>
        <p:spPr>
          <a:xfrm>
            <a:off x="2761708" y="3564061"/>
            <a:ext cx="5139372" cy="880866"/>
          </a:xfrm>
          <a:prstGeom prst="rect">
            <a:avLst/>
          </a:prstGeom>
        </p:spPr>
        <p:txBody>
          <a:bodyPr vert="horz" lIns="91440" tIns="45720" rIns="91440" bIns="45720" rtlCol="0" anchor="t">
            <a:normAutofit/>
          </a:bodyPr>
          <a:lstStyle>
            <a:lvl1pPr>
              <a:lnSpc>
                <a:spcPct val="90000"/>
              </a:lnSpc>
              <a:defRPr sz="3200" b="1">
                <a:latin typeface="+mj-lt"/>
                <a:cs typeface="Calibri"/>
              </a:defRPr>
            </a:lvl1pPr>
          </a:lstStyle>
          <a:p>
            <a:r>
              <a:rPr lang="en-US" dirty="0"/>
              <a:t>Title</a:t>
            </a:r>
            <a:br>
              <a:rPr lang="en-US" dirty="0"/>
            </a:br>
            <a:endParaRPr lang="en-US" dirty="0"/>
          </a:p>
        </p:txBody>
      </p:sp>
      <p:sp>
        <p:nvSpPr>
          <p:cNvPr id="7" name="Text Placeholder 8"/>
          <p:cNvSpPr>
            <a:spLocks noGrp="1"/>
          </p:cNvSpPr>
          <p:nvPr>
            <p:ph type="body" sz="quarter" idx="10" hasCustomPrompt="1"/>
          </p:nvPr>
        </p:nvSpPr>
        <p:spPr>
          <a:xfrm>
            <a:off x="2761708" y="4522268"/>
            <a:ext cx="5139372" cy="682929"/>
          </a:xfrm>
        </p:spPr>
        <p:txBody>
          <a:bodyPr>
            <a:noAutofit/>
          </a:bodyPr>
          <a:lstStyle>
            <a:lvl1pPr>
              <a:buNone/>
              <a:defRPr sz="2000" b="0">
                <a:latin typeface="Calibri"/>
                <a:cs typeface="Calibri"/>
              </a:defRPr>
            </a:lvl1pPr>
          </a:lstStyle>
          <a:p>
            <a:pPr lvl="0"/>
            <a:r>
              <a:rPr lang="en-US" dirty="0"/>
              <a:t>Presenter</a:t>
            </a:r>
          </a:p>
        </p:txBody>
      </p:sp>
      <p:sp>
        <p:nvSpPr>
          <p:cNvPr id="8" name="Text Placeholder 8"/>
          <p:cNvSpPr>
            <a:spLocks noGrp="1"/>
          </p:cNvSpPr>
          <p:nvPr>
            <p:ph type="body" sz="quarter" idx="11" hasCustomPrompt="1"/>
          </p:nvPr>
        </p:nvSpPr>
        <p:spPr>
          <a:xfrm>
            <a:off x="2768155" y="6097518"/>
            <a:ext cx="5144986" cy="243016"/>
          </a:xfrm>
        </p:spPr>
        <p:txBody>
          <a:bodyPr>
            <a:noAutofit/>
          </a:bodyPr>
          <a:lstStyle>
            <a:lvl1pPr>
              <a:buNone/>
              <a:defRPr sz="1100" b="0">
                <a:latin typeface="Calibri"/>
                <a:cs typeface="Calibri"/>
              </a:defRPr>
            </a:lvl1pPr>
          </a:lstStyle>
          <a:p>
            <a:pPr lvl="0"/>
            <a:r>
              <a:rPr lang="en-US" dirty="0"/>
              <a:t>Publication No. </a:t>
            </a:r>
          </a:p>
        </p:txBody>
      </p:sp>
      <p:sp>
        <p:nvSpPr>
          <p:cNvPr id="9" name="Text Placeholder 8"/>
          <p:cNvSpPr>
            <a:spLocks noGrp="1"/>
          </p:cNvSpPr>
          <p:nvPr>
            <p:ph type="body" sz="quarter" idx="12" hasCustomPrompt="1"/>
          </p:nvPr>
        </p:nvSpPr>
        <p:spPr>
          <a:xfrm>
            <a:off x="2767322" y="5261812"/>
            <a:ext cx="5139372" cy="682929"/>
          </a:xfrm>
        </p:spPr>
        <p:txBody>
          <a:bodyPr>
            <a:noAutofit/>
          </a:bodyPr>
          <a:lstStyle>
            <a:lvl1pPr>
              <a:buNone/>
              <a:defRPr sz="1400" b="0">
                <a:latin typeface="Calibri"/>
                <a:cs typeface="Calibri"/>
              </a:defRPr>
            </a:lvl1pPr>
          </a:lstStyle>
          <a:p>
            <a:pPr lvl="0"/>
            <a:r>
              <a:rPr lang="en-US" dirty="0"/>
              <a:t>Month Day, Year</a:t>
            </a:r>
          </a:p>
        </p:txBody>
      </p:sp>
    </p:spTree>
    <p:extLst>
      <p:ext uri="{BB962C8B-B14F-4D97-AF65-F5344CB8AC3E}">
        <p14:creationId xmlns:p14="http://schemas.microsoft.com/office/powerpoint/2010/main" val="25740492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2" descr="back.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993900" y="993658"/>
            <a:ext cx="5102225" cy="870181"/>
          </a:xfrm>
        </p:spPr>
        <p:txBody>
          <a:bodyPr/>
          <a:lstStyle>
            <a:lvl1pPr algn="ctr">
              <a:defRPr>
                <a:solidFill>
                  <a:srgbClr val="353A3E"/>
                </a:solidFill>
              </a:defRPr>
            </a:lvl1pPr>
          </a:lstStyle>
          <a:p>
            <a:r>
              <a:rPr lang="en-US" dirty="0"/>
              <a:t>Thank you!</a:t>
            </a:r>
          </a:p>
        </p:txBody>
      </p:sp>
      <p:pic>
        <p:nvPicPr>
          <p:cNvPr id="7" name="Picture 6" descr="ppt-blue-bk.png"/>
          <p:cNvPicPr>
            <a:picLocks noChangeAspect="1"/>
          </p:cNvPicPr>
          <p:nvPr userDrawn="1"/>
        </p:nvPicPr>
        <p:blipFill rotWithShape="1">
          <a:blip r:embed="rId3" cstate="email">
            <a:extLst>
              <a:ext uri="{28A0092B-C50C-407E-A947-70E740481C1C}">
                <a14:useLocalDpi xmlns:a14="http://schemas.microsoft.com/office/drawing/2010/main" val="0"/>
              </a:ext>
            </a:extLst>
          </a:blip>
          <a:srcRect/>
          <a:stretch/>
        </p:blipFill>
        <p:spPr>
          <a:xfrm>
            <a:off x="0" y="6564297"/>
            <a:ext cx="9144000" cy="283464"/>
          </a:xfrm>
          <a:prstGeom prst="rect">
            <a:avLst/>
          </a:prstGeom>
        </p:spPr>
      </p:pic>
    </p:spTree>
    <p:extLst>
      <p:ext uri="{BB962C8B-B14F-4D97-AF65-F5344CB8AC3E}">
        <p14:creationId xmlns:p14="http://schemas.microsoft.com/office/powerpoint/2010/main" val="3265452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mp; Content - Bar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732403"/>
          </a:xfrm>
          <a:prstGeom prst="rect">
            <a:avLst/>
          </a:prstGeom>
        </p:spPr>
      </p:pic>
      <p:sp>
        <p:nvSpPr>
          <p:cNvPr id="3" name="Content Placeholder 2"/>
          <p:cNvSpPr>
            <a:spLocks noGrp="1"/>
          </p:cNvSpPr>
          <p:nvPr>
            <p:ph idx="1" hasCustomPrompt="1"/>
          </p:nvPr>
        </p:nvSpPr>
        <p:spPr/>
        <p:txBody>
          <a:bodyPr/>
          <a:lstStyle>
            <a:lvl1pPr>
              <a:defRPr sz="2800">
                <a:solidFill>
                  <a:srgbClr val="353A3E"/>
                </a:solidFill>
              </a:defRPr>
            </a:lvl1pPr>
            <a:lvl2pPr>
              <a:buSzPct val="80000"/>
              <a:buFont typeface="Courier New" pitchFamily="49" charset="0"/>
              <a:buChar char="o"/>
              <a:defRPr sz="2600">
                <a:solidFill>
                  <a:srgbClr val="353A3E"/>
                </a:solidFill>
              </a:defRPr>
            </a:lvl2pPr>
            <a:lvl3pPr>
              <a:buFont typeface="Calibri" pitchFamily="34" charset="0"/>
              <a:buChar char="–"/>
              <a:defRPr>
                <a:solidFill>
                  <a:srgbClr val="353A3E"/>
                </a:solidFill>
              </a:defRPr>
            </a:lvl3pPr>
            <a:lvl4pPr>
              <a:buFont typeface="Wingdings" pitchFamily="2" charset="2"/>
              <a:buChar char="§"/>
              <a:defRPr>
                <a:solidFill>
                  <a:srgbClr val="353A3E"/>
                </a:solidFill>
              </a:defRPr>
            </a:lvl4pPr>
            <a:lvl5pPr>
              <a:defRPr>
                <a:solidFill>
                  <a:srgbClr val="353A3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latin typeface="Calibri"/>
                <a:cs typeface="Calibri"/>
              </a:defRPr>
            </a:lvl1pPr>
          </a:lstStyle>
          <a:p>
            <a:r>
              <a:rPr lang="en-US" dirty="0"/>
              <a:t>CLICK TO EDIT MASTER TITLE STYLE</a:t>
            </a:r>
          </a:p>
        </p:txBody>
      </p:sp>
      <p:sp>
        <p:nvSpPr>
          <p:cNvPr id="7" name="Rectangle 6"/>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pic>
        <p:nvPicPr>
          <p:cNvPr id="10" name="Picture 9" descr="white-lgo-NREL-logotype.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457200" y="6720002"/>
            <a:ext cx="2927604" cy="90678"/>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 Bar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Calibri"/>
                <a:cs typeface="Calibri"/>
              </a:defRPr>
            </a:lvl1pPr>
          </a:lstStyle>
          <a:p>
            <a:r>
              <a:rPr lang="en-US" dirty="0"/>
              <a:t>CLICK TO EDIT MASTER TITLE STYLE</a:t>
            </a:r>
          </a:p>
        </p:txBody>
      </p:sp>
      <p:sp>
        <p:nvSpPr>
          <p:cNvPr id="3" name="Content Placeholder 2"/>
          <p:cNvSpPr>
            <a:spLocks noGrp="1"/>
          </p:cNvSpPr>
          <p:nvPr>
            <p:ph sz="half" idx="1"/>
          </p:nvPr>
        </p:nvSpPr>
        <p:spPr>
          <a:xfrm>
            <a:off x="457200" y="1905000"/>
            <a:ext cx="4038600" cy="4267200"/>
          </a:xfrm>
        </p:spPr>
        <p:txBody>
          <a:bodyPr/>
          <a:lstStyle>
            <a:lvl1pPr>
              <a:defRPr sz="2000" b="0" baseline="0">
                <a:solidFill>
                  <a:srgbClr val="353A3E"/>
                </a:solidFill>
                <a:latin typeface="Calibri"/>
                <a:cs typeface="Calibri"/>
              </a:defRPr>
            </a:lvl1pPr>
            <a:lvl2pPr>
              <a:buSzPct val="80000"/>
              <a:buFont typeface="Courier New" pitchFamily="49" charset="0"/>
              <a:buChar char="o"/>
              <a:defRPr lang="en-US" sz="2000" kern="1200" dirty="0" smtClean="0">
                <a:solidFill>
                  <a:srgbClr val="353A3E"/>
                </a:solidFill>
                <a:latin typeface="Calibri"/>
                <a:ea typeface="+mn-ea"/>
                <a:cs typeface="Calibri"/>
              </a:defRPr>
            </a:lvl2pPr>
            <a:lvl3pPr>
              <a:buFont typeface="Calibri" pitchFamily="34" charset="0"/>
              <a:buChar char="–"/>
              <a:defRPr sz="1800">
                <a:solidFill>
                  <a:srgbClr val="353A3E"/>
                </a:solidFill>
                <a:latin typeface="Calibri"/>
                <a:cs typeface="Calibri"/>
              </a:defRPr>
            </a:lvl3pPr>
            <a:lvl4pPr>
              <a:buFont typeface="Wingdings" pitchFamily="2" charset="2"/>
              <a:buChar char="§"/>
              <a:defRPr sz="1600">
                <a:solidFill>
                  <a:srgbClr val="353A3E"/>
                </a:solidFill>
                <a:latin typeface="Calibri"/>
                <a:cs typeface="Calibri"/>
              </a:defRPr>
            </a:lvl4pPr>
            <a:lvl5pPr>
              <a:defRPr sz="1400">
                <a:solidFill>
                  <a:srgbClr val="353A3E"/>
                </a:solidFill>
                <a:latin typeface="Calibri"/>
                <a:cs typeface="Calibri"/>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05000"/>
            <a:ext cx="4038600" cy="4267200"/>
          </a:xfrm>
        </p:spPr>
        <p:txBody>
          <a:bodyPr/>
          <a:lstStyle>
            <a:lvl1pPr>
              <a:defRPr sz="2000" b="0">
                <a:solidFill>
                  <a:srgbClr val="353A3E"/>
                </a:solidFill>
                <a:latin typeface="Calibri"/>
                <a:cs typeface="Calibri"/>
              </a:defRPr>
            </a:lvl1pPr>
            <a:lvl2pPr>
              <a:buSzPct val="80000"/>
              <a:buFont typeface="Courier New" pitchFamily="49" charset="0"/>
              <a:buChar char="o"/>
              <a:defRPr sz="2000">
                <a:solidFill>
                  <a:srgbClr val="353A3E"/>
                </a:solidFill>
                <a:latin typeface="Calibri"/>
                <a:cs typeface="Calibri"/>
              </a:defRPr>
            </a:lvl2pPr>
            <a:lvl3pPr>
              <a:buFont typeface="Calibri" pitchFamily="34" charset="0"/>
              <a:buChar char="–"/>
              <a:defRPr sz="1800">
                <a:solidFill>
                  <a:srgbClr val="353A3E"/>
                </a:solidFill>
                <a:latin typeface="Calibri"/>
                <a:cs typeface="Calibri"/>
              </a:defRPr>
            </a:lvl3pPr>
            <a:lvl4pPr>
              <a:buFont typeface="Wingdings" pitchFamily="2" charset="2"/>
              <a:buChar char="§"/>
              <a:defRPr sz="1600">
                <a:solidFill>
                  <a:srgbClr val="353A3E"/>
                </a:solidFill>
                <a:latin typeface="Calibri"/>
                <a:cs typeface="Calibri"/>
              </a:defRPr>
            </a:lvl4pPr>
            <a:lvl5pPr>
              <a:defRPr sz="1400">
                <a:solidFill>
                  <a:srgbClr val="353A3E"/>
                </a:solidFill>
                <a:latin typeface="Calibri"/>
                <a:cs typeface="Calibri"/>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8"/>
          <p:cNvSpPr>
            <a:spLocks noGrp="1"/>
          </p:cNvSpPr>
          <p:nvPr>
            <p:ph type="body" sz="quarter" idx="10"/>
          </p:nvPr>
        </p:nvSpPr>
        <p:spPr>
          <a:xfrm>
            <a:off x="457200" y="1295400"/>
            <a:ext cx="4038600" cy="457200"/>
          </a:xfrm>
        </p:spPr>
        <p:txBody>
          <a:bodyPr>
            <a:noAutofit/>
          </a:bodyPr>
          <a:lstStyle>
            <a:lvl1pPr>
              <a:buNone/>
              <a:defRPr sz="2000" b="0">
                <a:solidFill>
                  <a:srgbClr val="353A3E"/>
                </a:solidFill>
                <a:latin typeface="Calibri"/>
                <a:cs typeface="Calibri"/>
              </a:defRPr>
            </a:lvl1pPr>
          </a:lstStyle>
          <a:p>
            <a:pPr lvl="0"/>
            <a:r>
              <a:rPr lang="en-US" dirty="0"/>
              <a:t>Click to edit Master text styles</a:t>
            </a:r>
          </a:p>
        </p:txBody>
      </p:sp>
      <p:sp>
        <p:nvSpPr>
          <p:cNvPr id="8" name="Text Placeholder 8"/>
          <p:cNvSpPr>
            <a:spLocks noGrp="1"/>
          </p:cNvSpPr>
          <p:nvPr>
            <p:ph type="body" sz="quarter" idx="11"/>
          </p:nvPr>
        </p:nvSpPr>
        <p:spPr>
          <a:xfrm>
            <a:off x="4648200" y="1295400"/>
            <a:ext cx="4038600" cy="457200"/>
          </a:xfrm>
        </p:spPr>
        <p:txBody>
          <a:bodyPr>
            <a:noAutofit/>
          </a:bodyPr>
          <a:lstStyle>
            <a:lvl1pPr>
              <a:buNone/>
              <a:defRPr sz="2000" b="0">
                <a:solidFill>
                  <a:srgbClr val="353A3E"/>
                </a:solidFill>
                <a:latin typeface="Calibri"/>
                <a:cs typeface="Calibri"/>
              </a:defRPr>
            </a:lvl1pPr>
          </a:lstStyle>
          <a:p>
            <a:pPr lvl="0"/>
            <a:r>
              <a:rPr lang="en-US"/>
              <a:t>Click to edit Master text styles</a:t>
            </a:r>
          </a:p>
        </p:txBody>
      </p:sp>
      <p:sp>
        <p:nvSpPr>
          <p:cNvPr id="10" name="Rectangle 9"/>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cs typeface="Calibri"/>
            </a:endParaRPr>
          </a:p>
        </p:txBody>
      </p:sp>
      <p:sp>
        <p:nvSpPr>
          <p:cNvPr id="12" name="TextBox 11"/>
          <p:cNvSpPr txBox="1"/>
          <p:nvPr userDrawn="1"/>
        </p:nvSpPr>
        <p:spPr>
          <a:xfrm>
            <a:off x="8465170" y="6655741"/>
            <a:ext cx="312906"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Calibri"/>
                <a:cs typeface="Calibri"/>
              </a:rPr>
              <a:t>‹#›</a:t>
            </a:fld>
            <a:endParaRPr lang="en-US" sz="850" dirty="0">
              <a:solidFill>
                <a:schemeClr val="bg1"/>
              </a:solidFill>
              <a:latin typeface="Calibri"/>
              <a:cs typeface="Calibri"/>
            </a:endParaRPr>
          </a:p>
        </p:txBody>
      </p:sp>
      <p:pic>
        <p:nvPicPr>
          <p:cNvPr id="13" name="Picture 12" descr="white-lgo-NREL-logotype.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57200" y="6720002"/>
            <a:ext cx="2927604" cy="9067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descr="Screen Shot 2016-04-26 at 5.18.34 PM.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258300" cy="6943725"/>
          </a:xfrm>
          <a:prstGeom prst="rect">
            <a:avLst/>
          </a:prstGeom>
        </p:spPr>
      </p:pic>
      <p:sp>
        <p:nvSpPr>
          <p:cNvPr id="4" name="Title 1"/>
          <p:cNvSpPr>
            <a:spLocks noGrp="1"/>
          </p:cNvSpPr>
          <p:nvPr>
            <p:ph type="title" hasCustomPrompt="1"/>
          </p:nvPr>
        </p:nvSpPr>
        <p:spPr>
          <a:xfrm>
            <a:off x="457200" y="1828800"/>
            <a:ext cx="8229600" cy="563562"/>
          </a:xfrm>
          <a:prstGeom prst="rect">
            <a:avLst/>
          </a:prstGeom>
        </p:spPr>
        <p:txBody>
          <a:bodyPr>
            <a:noAutofit/>
          </a:bodyPr>
          <a:lstStyle>
            <a:lvl1pPr algn="ctr">
              <a:defRPr sz="4000">
                <a:solidFill>
                  <a:schemeClr val="bg1"/>
                </a:solidFill>
                <a:latin typeface="Calibri"/>
                <a:cs typeface="Calibri"/>
              </a:defRPr>
            </a:lvl1pPr>
          </a:lstStyle>
          <a:p>
            <a:r>
              <a:rPr lang="en-US" dirty="0"/>
              <a:t>Transition Title</a:t>
            </a:r>
          </a:p>
        </p:txBody>
      </p:sp>
    </p:spTree>
    <p:extLst>
      <p:ext uri="{BB962C8B-B14F-4D97-AF65-F5344CB8AC3E}">
        <p14:creationId xmlns:p14="http://schemas.microsoft.com/office/powerpoint/2010/main" val="216981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9144000" cy="7607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3" name="Rectangle 2"/>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4" name="TextBox 3"/>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pic>
        <p:nvPicPr>
          <p:cNvPr id="5" name="Picture 4" descr="white-lgo-NREL-logotype.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57200" y="6720002"/>
            <a:ext cx="2927604" cy="90678"/>
          </a:xfrm>
          <a:prstGeom prst="rect">
            <a:avLst/>
          </a:prstGeom>
        </p:spPr>
      </p:pic>
      <p:sp>
        <p:nvSpPr>
          <p:cNvPr id="7"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4706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14111"/>
            <a:ext cx="4203323" cy="687211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5" name="TextBox 4"/>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
        <p:nvSpPr>
          <p:cNvPr id="7" name="Title 1"/>
          <p:cNvSpPr>
            <a:spLocks noGrp="1"/>
          </p:cNvSpPr>
          <p:nvPr>
            <p:ph type="title" hasCustomPrompt="1"/>
          </p:nvPr>
        </p:nvSpPr>
        <p:spPr>
          <a:xfrm>
            <a:off x="244979" y="309457"/>
            <a:ext cx="3855195" cy="1618198"/>
          </a:xfrm>
        </p:spPr>
        <p:txBody>
          <a:bodyPr anchor="t">
            <a:normAutofit/>
          </a:bodyPr>
          <a:lstStyle>
            <a:lvl1pPr algn="l">
              <a:defRPr sz="2800">
                <a:solidFill>
                  <a:schemeClr val="bg1"/>
                </a:solidFill>
              </a:defRPr>
            </a:lvl1pPr>
          </a:lstStyle>
          <a:p>
            <a:r>
              <a:rPr lang="en-US" dirty="0"/>
              <a:t>CLICK TO EDIT MASTER TITLE STYLE</a:t>
            </a:r>
          </a:p>
        </p:txBody>
      </p:sp>
      <p:sp>
        <p:nvSpPr>
          <p:cNvPr id="10" name="Text Placeholder 9"/>
          <p:cNvSpPr>
            <a:spLocks noGrp="1"/>
          </p:cNvSpPr>
          <p:nvPr>
            <p:ph type="body" sz="quarter" idx="10"/>
          </p:nvPr>
        </p:nvSpPr>
        <p:spPr>
          <a:xfrm>
            <a:off x="244475" y="2030806"/>
            <a:ext cx="3855699" cy="453869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015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mp; Content - Bar Layou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solidFill>
                  <a:schemeClr val="accent6">
                    <a:lumMod val="50000"/>
                  </a:schemeClr>
                </a:solidFill>
              </a:defRPr>
            </a:lvl1pPr>
            <a:lvl2pPr>
              <a:buSzPct val="80000"/>
              <a:buFont typeface="Courier New" pitchFamily="49" charset="0"/>
              <a:buChar char="o"/>
              <a:defRPr sz="2600">
                <a:solidFill>
                  <a:schemeClr val="accent6">
                    <a:lumMod val="50000"/>
                  </a:schemeClr>
                </a:solidFill>
              </a:defRPr>
            </a:lvl2pPr>
            <a:lvl3pPr>
              <a:buFont typeface="Calibri" pitchFamily="34" charset="0"/>
              <a:buChar char="–"/>
              <a:defRPr>
                <a:solidFill>
                  <a:schemeClr val="accent6">
                    <a:lumMod val="50000"/>
                  </a:schemeClr>
                </a:solidFill>
              </a:defRPr>
            </a:lvl3pPr>
            <a:lvl4pPr>
              <a:buFont typeface="Wingdings" pitchFamily="2" charset="2"/>
              <a:buChar char="§"/>
              <a:defRPr>
                <a:solidFill>
                  <a:schemeClr val="accent6">
                    <a:lumMod val="50000"/>
                  </a:schemeClr>
                </a:solidFill>
              </a:defRPr>
            </a:lvl4pPr>
            <a:lvl5pPr>
              <a:defRPr>
                <a:solidFill>
                  <a:schemeClr val="accent6">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118872"/>
            <a:ext cx="8229600" cy="566928"/>
          </a:xfrm>
        </p:spPr>
        <p:txBody>
          <a:bodyPr>
            <a:normAutofit/>
          </a:bodyPr>
          <a:lstStyle>
            <a:lvl1pPr algn="l">
              <a:defRPr sz="3000">
                <a:solidFill>
                  <a:schemeClr val="tx1"/>
                </a:solidFill>
              </a:defRPr>
            </a:lvl1pPr>
          </a:lstStyle>
          <a:p>
            <a:r>
              <a:rPr lang="en-US" dirty="0"/>
              <a:t>Click to edit Master title style</a:t>
            </a:r>
          </a:p>
        </p:txBody>
      </p:sp>
      <p:sp>
        <p:nvSpPr>
          <p:cNvPr id="6" name="Rectangle 5"/>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8" name="TextBox 7"/>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pic>
        <p:nvPicPr>
          <p:cNvPr id="9" name="Picture 8" descr="white-lgo-NREL-logotype.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57200" y="6720002"/>
            <a:ext cx="2927604" cy="90678"/>
          </a:xfrm>
          <a:prstGeom prst="rect">
            <a:avLst/>
          </a:prstGeom>
        </p:spPr>
      </p:pic>
    </p:spTree>
    <p:extLst>
      <p:ext uri="{BB962C8B-B14F-4D97-AF65-F5344CB8AC3E}">
        <p14:creationId xmlns:p14="http://schemas.microsoft.com/office/powerpoint/2010/main" val="55584891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28800"/>
            <a:ext cx="8229600" cy="563562"/>
          </a:xfrm>
        </p:spPr>
        <p:txBody>
          <a:bodyPr/>
          <a:lstStyle>
            <a:lvl1pPr algn="ctr">
              <a:defRPr/>
            </a:lvl1pPr>
          </a:lstStyle>
          <a:p>
            <a:r>
              <a:rPr lang="en-US" dirty="0"/>
              <a:t>CLICK TO EDIT MASTER TITLE STYLE</a:t>
            </a:r>
          </a:p>
        </p:txBody>
      </p:sp>
      <p:sp>
        <p:nvSpPr>
          <p:cNvPr id="3" name="Rectangle 2"/>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5" name="Text Placeholder 4"/>
          <p:cNvSpPr>
            <a:spLocks noGrp="1"/>
          </p:cNvSpPr>
          <p:nvPr>
            <p:ph type="body" sz="quarter" idx="10"/>
          </p:nvPr>
        </p:nvSpPr>
        <p:spPr>
          <a:xfrm>
            <a:off x="457200" y="2590800"/>
            <a:ext cx="8229600" cy="609600"/>
          </a:xfrm>
        </p:spPr>
        <p:txBody>
          <a:bodyPr>
            <a:normAutofit/>
          </a:bodyPr>
          <a:lstStyle>
            <a:lvl1pPr algn="ctr">
              <a:buNone/>
              <a:defRPr sz="2400">
                <a:solidFill>
                  <a:schemeClr val="accent6">
                    <a:lumMod val="50000"/>
                  </a:schemeClr>
                </a:solidFill>
              </a:defRPr>
            </a:lvl1pPr>
          </a:lstStyle>
          <a:p>
            <a:pPr lvl="0"/>
            <a:r>
              <a:rPr lang="en-US"/>
              <a:t>Click to edit Master text styles</a:t>
            </a:r>
          </a:p>
        </p:txBody>
      </p:sp>
      <p:sp>
        <p:nvSpPr>
          <p:cNvPr id="7" name="Rectangle 6"/>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pic>
        <p:nvPicPr>
          <p:cNvPr id="10" name="Picture 9" descr="white-lgo-NREL-logotype.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57200" y="6720002"/>
            <a:ext cx="2927604" cy="9067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Box 4"/>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179108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56944"/>
            <a:ext cx="8229600" cy="5635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371600"/>
            <a:ext cx="82296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50" r:id="rId2"/>
    <p:sldLayoutId id="2147483652" r:id="rId3"/>
    <p:sldLayoutId id="2147483675" r:id="rId4"/>
    <p:sldLayoutId id="2147483676" r:id="rId5"/>
    <p:sldLayoutId id="2147483677" r:id="rId6"/>
    <p:sldLayoutId id="2147483670" r:id="rId7"/>
    <p:sldLayoutId id="2147483667" r:id="rId8"/>
    <p:sldLayoutId id="2147483678" r:id="rId9"/>
    <p:sldLayoutId id="2147483674" r:id="rId10"/>
  </p:sldLayoutIdLst>
  <p:hf hdr="0" ftr="0" dt="0"/>
  <p:txStyles>
    <p:titleStyle>
      <a:lvl1pPr algn="l" defTabSz="914400" rtl="0" eaLnBrk="1" latinLnBrk="0" hangingPunct="1">
        <a:spcBef>
          <a:spcPct val="0"/>
        </a:spcBef>
        <a:buNone/>
        <a:defRPr sz="3000" b="0" kern="1200">
          <a:solidFill>
            <a:schemeClr val="tx1"/>
          </a:solidFill>
          <a:latin typeface="Calibri"/>
          <a:ea typeface="+mj-ea"/>
          <a:cs typeface="Calibri"/>
        </a:defRPr>
      </a:lvl1pPr>
    </p:titleStyle>
    <p:bodyStyle>
      <a:lvl1pPr marL="342900" indent="-342900" algn="l" defTabSz="914400" rtl="0" eaLnBrk="1" latinLnBrk="0" hangingPunct="1">
        <a:spcBef>
          <a:spcPct val="20000"/>
        </a:spcBef>
        <a:buFont typeface="Arial" pitchFamily="34" charset="0"/>
        <a:buChar char="•"/>
        <a:defRPr sz="2800" b="0" kern="1200">
          <a:solidFill>
            <a:schemeClr val="accent6">
              <a:lumMod val="50000"/>
            </a:schemeClr>
          </a:solidFill>
          <a:latin typeface="Calibri"/>
          <a:ea typeface="+mn-ea"/>
          <a:cs typeface="Calibri"/>
        </a:defRPr>
      </a:lvl1pPr>
      <a:lvl2pPr marL="742950" indent="-285750" algn="l" defTabSz="914400" rtl="0" eaLnBrk="1" latinLnBrk="0" hangingPunct="1">
        <a:spcBef>
          <a:spcPct val="20000"/>
        </a:spcBef>
        <a:buFont typeface="Arial" pitchFamily="34" charset="0"/>
        <a:buChar char="–"/>
        <a:defRPr sz="2600" kern="1200">
          <a:solidFill>
            <a:schemeClr val="accent6">
              <a:lumMod val="50000"/>
            </a:schemeClr>
          </a:solidFill>
          <a:latin typeface="Calibri"/>
          <a:ea typeface="+mn-ea"/>
          <a:cs typeface="Calibri"/>
        </a:defRPr>
      </a:lvl2pPr>
      <a:lvl3pPr marL="1143000" indent="-228600" algn="l" defTabSz="914400" rtl="0" eaLnBrk="1" latinLnBrk="0" hangingPunct="1">
        <a:spcBef>
          <a:spcPct val="20000"/>
        </a:spcBef>
        <a:buFont typeface="Arial" pitchFamily="34" charset="0"/>
        <a:buChar char="•"/>
        <a:defRPr sz="2400" kern="1200">
          <a:solidFill>
            <a:schemeClr val="accent6">
              <a:lumMod val="50000"/>
            </a:schemeClr>
          </a:solidFill>
          <a:latin typeface="Calibri"/>
          <a:ea typeface="+mn-ea"/>
          <a:cs typeface="Calibri"/>
        </a:defRPr>
      </a:lvl3pPr>
      <a:lvl4pPr marL="16002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Updates on EDC co-simulation</a:t>
            </a:r>
          </a:p>
        </p:txBody>
      </p:sp>
      <p:sp>
        <p:nvSpPr>
          <p:cNvPr id="3" name="Text Placeholder 2"/>
          <p:cNvSpPr>
            <a:spLocks noGrp="1"/>
          </p:cNvSpPr>
          <p:nvPr>
            <p:ph type="body" sz="quarter" idx="10"/>
          </p:nvPr>
        </p:nvSpPr>
        <p:spPr/>
        <p:txBody>
          <a:bodyPr/>
          <a:lstStyle/>
          <a:p>
            <a:r>
              <a:rPr lang="en-US" dirty="0"/>
              <a:t>Yashen Lin, Research Engineer, NREL</a:t>
            </a:r>
          </a:p>
          <a:p>
            <a:r>
              <a:rPr lang="en-US" dirty="0"/>
              <a:t>Annabelle Pratt, Principal Engineer, NREL</a:t>
            </a:r>
          </a:p>
          <a:p>
            <a:r>
              <a:rPr lang="en-US" dirty="0"/>
              <a:t>Dustin McLarty, Assistant Professor, WSU</a:t>
            </a:r>
          </a:p>
        </p:txBody>
      </p:sp>
      <p:sp>
        <p:nvSpPr>
          <p:cNvPr id="4" name="Text Placeholder 3"/>
          <p:cNvSpPr>
            <a:spLocks noGrp="1"/>
          </p:cNvSpPr>
          <p:nvPr>
            <p:ph type="body" sz="quarter" idx="11"/>
          </p:nvPr>
        </p:nvSpPr>
        <p:spPr/>
        <p:txBody>
          <a:bodyPr/>
          <a:lstStyle/>
          <a:p>
            <a:r>
              <a:rPr lang="en-US"/>
              <a:t>Update for DOE</a:t>
            </a:r>
          </a:p>
        </p:txBody>
      </p:sp>
      <p:sp>
        <p:nvSpPr>
          <p:cNvPr id="5" name="Text Placeholder 4"/>
          <p:cNvSpPr>
            <a:spLocks noGrp="1"/>
          </p:cNvSpPr>
          <p:nvPr>
            <p:ph type="body" sz="quarter" idx="12"/>
          </p:nvPr>
        </p:nvSpPr>
        <p:spPr>
          <a:xfrm>
            <a:off x="2767322" y="5636846"/>
            <a:ext cx="5139372" cy="307895"/>
          </a:xfrm>
        </p:spPr>
        <p:txBody>
          <a:bodyPr/>
          <a:lstStyle/>
          <a:p>
            <a:r>
              <a:rPr lang="en-US" dirty="0"/>
              <a:t>March 30, 2018</a:t>
            </a:r>
          </a:p>
        </p:txBody>
      </p:sp>
    </p:spTree>
    <p:extLst>
      <p:ext uri="{BB962C8B-B14F-4D97-AF65-F5344CB8AC3E}">
        <p14:creationId xmlns:p14="http://schemas.microsoft.com/office/powerpoint/2010/main" val="3423203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FADCAF1-C33A-4A6F-BDF2-15621C706600}"/>
              </a:ext>
            </a:extLst>
          </p:cNvPr>
          <p:cNvPicPr>
            <a:picLocks noGrp="1" noChangeAspect="1"/>
          </p:cNvPicPr>
          <p:nvPr>
            <p:ph idx="1"/>
          </p:nvPr>
        </p:nvPicPr>
        <p:blipFill>
          <a:blip r:embed="rId2"/>
          <a:stretch>
            <a:fillRect/>
          </a:stretch>
        </p:blipFill>
        <p:spPr>
          <a:xfrm>
            <a:off x="1514247" y="1501522"/>
            <a:ext cx="6197692" cy="4650558"/>
          </a:xfrm>
          <a:prstGeom prst="rect">
            <a:avLst/>
          </a:prstGeom>
        </p:spPr>
      </p:pic>
      <p:sp>
        <p:nvSpPr>
          <p:cNvPr id="3" name="Title 2">
            <a:extLst>
              <a:ext uri="{FF2B5EF4-FFF2-40B4-BE49-F238E27FC236}">
                <a16:creationId xmlns:a16="http://schemas.microsoft.com/office/drawing/2014/main" id="{41266714-2D48-4FF1-9133-EF0C1986827B}"/>
              </a:ext>
            </a:extLst>
          </p:cNvPr>
          <p:cNvSpPr>
            <a:spLocks noGrp="1"/>
          </p:cNvSpPr>
          <p:nvPr>
            <p:ph type="title"/>
          </p:nvPr>
        </p:nvSpPr>
        <p:spPr/>
        <p:txBody>
          <a:bodyPr/>
          <a:lstStyle/>
          <a:p>
            <a:r>
              <a:rPr lang="en-US" dirty="0"/>
              <a:t>Co-simulation results: Case 1, low natural gas price</a:t>
            </a:r>
          </a:p>
        </p:txBody>
      </p:sp>
    </p:spTree>
    <p:extLst>
      <p:ext uri="{BB962C8B-B14F-4D97-AF65-F5344CB8AC3E}">
        <p14:creationId xmlns:p14="http://schemas.microsoft.com/office/powerpoint/2010/main" val="1551719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3531F30-928A-43BF-BB2D-192E8E97C2D0}"/>
              </a:ext>
            </a:extLst>
          </p:cNvPr>
          <p:cNvPicPr>
            <a:picLocks noGrp="1" noChangeAspect="1"/>
          </p:cNvPicPr>
          <p:nvPr>
            <p:ph idx="1"/>
          </p:nvPr>
        </p:nvPicPr>
        <p:blipFill>
          <a:blip r:embed="rId2"/>
          <a:stretch>
            <a:fillRect/>
          </a:stretch>
        </p:blipFill>
        <p:spPr>
          <a:xfrm>
            <a:off x="1521562" y="1499696"/>
            <a:ext cx="6200125" cy="4652384"/>
          </a:xfrm>
          <a:prstGeom prst="rect">
            <a:avLst/>
          </a:prstGeom>
        </p:spPr>
      </p:pic>
      <p:sp>
        <p:nvSpPr>
          <p:cNvPr id="3" name="Title 2">
            <a:extLst>
              <a:ext uri="{FF2B5EF4-FFF2-40B4-BE49-F238E27FC236}">
                <a16:creationId xmlns:a16="http://schemas.microsoft.com/office/drawing/2014/main" id="{B4793ABF-1C41-4468-AB02-CC434E5D4584}"/>
              </a:ext>
            </a:extLst>
          </p:cNvPr>
          <p:cNvSpPr>
            <a:spLocks noGrp="1"/>
          </p:cNvSpPr>
          <p:nvPr>
            <p:ph type="title"/>
          </p:nvPr>
        </p:nvSpPr>
        <p:spPr/>
        <p:txBody>
          <a:bodyPr/>
          <a:lstStyle/>
          <a:p>
            <a:r>
              <a:rPr lang="en-US" dirty="0"/>
              <a:t>Co-simulation results: Case 1, low natural gas price</a:t>
            </a:r>
          </a:p>
        </p:txBody>
      </p:sp>
    </p:spTree>
    <p:extLst>
      <p:ext uri="{BB962C8B-B14F-4D97-AF65-F5344CB8AC3E}">
        <p14:creationId xmlns:p14="http://schemas.microsoft.com/office/powerpoint/2010/main" val="772556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E2155AA-B71A-4671-81E6-44CAE4B1F79D}"/>
              </a:ext>
            </a:extLst>
          </p:cNvPr>
          <p:cNvPicPr>
            <a:picLocks noGrp="1" noChangeAspect="1"/>
          </p:cNvPicPr>
          <p:nvPr>
            <p:ph idx="1"/>
          </p:nvPr>
        </p:nvPicPr>
        <p:blipFill>
          <a:blip r:embed="rId2"/>
          <a:stretch>
            <a:fillRect/>
          </a:stretch>
        </p:blipFill>
        <p:spPr>
          <a:xfrm>
            <a:off x="1404466" y="1389886"/>
            <a:ext cx="6356961" cy="4770069"/>
          </a:xfrm>
          <a:prstGeom prst="rect">
            <a:avLst/>
          </a:prstGeom>
        </p:spPr>
      </p:pic>
      <p:sp>
        <p:nvSpPr>
          <p:cNvPr id="3" name="Title 2">
            <a:extLst>
              <a:ext uri="{FF2B5EF4-FFF2-40B4-BE49-F238E27FC236}">
                <a16:creationId xmlns:a16="http://schemas.microsoft.com/office/drawing/2014/main" id="{23E0CE37-680D-4F90-A528-C234D1A2B5CD}"/>
              </a:ext>
            </a:extLst>
          </p:cNvPr>
          <p:cNvSpPr>
            <a:spLocks noGrp="1"/>
          </p:cNvSpPr>
          <p:nvPr>
            <p:ph type="title"/>
          </p:nvPr>
        </p:nvSpPr>
        <p:spPr/>
        <p:txBody>
          <a:bodyPr/>
          <a:lstStyle/>
          <a:p>
            <a:r>
              <a:rPr lang="en-US" dirty="0"/>
              <a:t>Co-simulation results: Case 1, low natural gas price</a:t>
            </a:r>
          </a:p>
        </p:txBody>
      </p:sp>
    </p:spTree>
    <p:extLst>
      <p:ext uri="{BB962C8B-B14F-4D97-AF65-F5344CB8AC3E}">
        <p14:creationId xmlns:p14="http://schemas.microsoft.com/office/powerpoint/2010/main" val="419604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CE9D289-0D87-4896-91A5-BBAA593CA1FB}"/>
              </a:ext>
            </a:extLst>
          </p:cNvPr>
          <p:cNvGraphicFramePr>
            <a:graphicFrameLocks noGrp="1"/>
          </p:cNvGraphicFramePr>
          <p:nvPr>
            <p:ph idx="1"/>
            <p:extLst>
              <p:ext uri="{D42A27DB-BD31-4B8C-83A1-F6EECF244321}">
                <p14:modId xmlns:p14="http://schemas.microsoft.com/office/powerpoint/2010/main" val="3495845728"/>
              </p:ext>
            </p:extLst>
          </p:nvPr>
        </p:nvGraphicFramePr>
        <p:xfrm>
          <a:off x="1485096" y="1885548"/>
          <a:ext cx="6173810" cy="2263230"/>
        </p:xfrm>
        <a:graphic>
          <a:graphicData uri="http://schemas.openxmlformats.org/drawingml/2006/table">
            <a:tbl>
              <a:tblPr firstRow="1" bandRow="1">
                <a:tableStyleId>{073A0DAA-6AF3-43AB-8588-CEC1D06C72B9}</a:tableStyleId>
              </a:tblPr>
              <a:tblGrid>
                <a:gridCol w="1234762">
                  <a:extLst>
                    <a:ext uri="{9D8B030D-6E8A-4147-A177-3AD203B41FA5}">
                      <a16:colId xmlns:a16="http://schemas.microsoft.com/office/drawing/2014/main" val="837148767"/>
                    </a:ext>
                  </a:extLst>
                </a:gridCol>
                <a:gridCol w="1234762">
                  <a:extLst>
                    <a:ext uri="{9D8B030D-6E8A-4147-A177-3AD203B41FA5}">
                      <a16:colId xmlns:a16="http://schemas.microsoft.com/office/drawing/2014/main" val="135278472"/>
                    </a:ext>
                  </a:extLst>
                </a:gridCol>
                <a:gridCol w="1234762">
                  <a:extLst>
                    <a:ext uri="{9D8B030D-6E8A-4147-A177-3AD203B41FA5}">
                      <a16:colId xmlns:a16="http://schemas.microsoft.com/office/drawing/2014/main" val="4202769230"/>
                    </a:ext>
                  </a:extLst>
                </a:gridCol>
                <a:gridCol w="1234762">
                  <a:extLst>
                    <a:ext uri="{9D8B030D-6E8A-4147-A177-3AD203B41FA5}">
                      <a16:colId xmlns:a16="http://schemas.microsoft.com/office/drawing/2014/main" val="2726091948"/>
                    </a:ext>
                  </a:extLst>
                </a:gridCol>
                <a:gridCol w="1234762">
                  <a:extLst>
                    <a:ext uri="{9D8B030D-6E8A-4147-A177-3AD203B41FA5}">
                      <a16:colId xmlns:a16="http://schemas.microsoft.com/office/drawing/2014/main" val="2503379647"/>
                    </a:ext>
                  </a:extLst>
                </a:gridCol>
              </a:tblGrid>
              <a:tr h="685979">
                <a:tc>
                  <a:txBody>
                    <a:bodyPr/>
                    <a:lstStyle/>
                    <a:p>
                      <a:endParaRPr lang="en-US" sz="1400" dirty="0"/>
                    </a:p>
                  </a:txBody>
                  <a:tcPr marL="68598" marR="68598" marT="34299" marB="34299"/>
                </a:tc>
                <a:tc>
                  <a:txBody>
                    <a:bodyPr/>
                    <a:lstStyle/>
                    <a:p>
                      <a:r>
                        <a:rPr lang="en-US" sz="1400" dirty="0"/>
                        <a:t>Total cost</a:t>
                      </a:r>
                    </a:p>
                  </a:txBody>
                  <a:tcPr marL="68598" marR="68598" marT="34299" marB="34299"/>
                </a:tc>
                <a:tc>
                  <a:txBody>
                    <a:bodyPr/>
                    <a:lstStyle/>
                    <a:p>
                      <a:r>
                        <a:rPr lang="en-US" sz="1400" dirty="0"/>
                        <a:t>Electricity cost</a:t>
                      </a:r>
                    </a:p>
                  </a:txBody>
                  <a:tcPr marL="68598" marR="68598" marT="34299" marB="34299"/>
                </a:tc>
                <a:tc>
                  <a:txBody>
                    <a:bodyPr/>
                    <a:lstStyle/>
                    <a:p>
                      <a:r>
                        <a:rPr lang="en-US" sz="1400" dirty="0"/>
                        <a:t>Natural gas cost</a:t>
                      </a:r>
                    </a:p>
                  </a:txBody>
                  <a:tcPr marL="68598" marR="68598" marT="34299" marB="34299"/>
                </a:tc>
                <a:tc>
                  <a:txBody>
                    <a:bodyPr/>
                    <a:lstStyle/>
                    <a:p>
                      <a:r>
                        <a:rPr lang="en-US" sz="1400" dirty="0"/>
                        <a:t>Ancillary services payment</a:t>
                      </a:r>
                    </a:p>
                  </a:txBody>
                  <a:tcPr marL="68598" marR="68598" marT="34299" marB="34299"/>
                </a:tc>
                <a:extLst>
                  <a:ext uri="{0D108BD9-81ED-4DB2-BD59-A6C34878D82A}">
                    <a16:rowId xmlns:a16="http://schemas.microsoft.com/office/drawing/2014/main" val="568618143"/>
                  </a:ext>
                </a:extLst>
              </a:tr>
              <a:tr h="278202">
                <a:tc>
                  <a:txBody>
                    <a:bodyPr/>
                    <a:lstStyle/>
                    <a:p>
                      <a:r>
                        <a:rPr lang="en-US" sz="1400" dirty="0">
                          <a:solidFill>
                            <a:srgbClr val="000C14"/>
                          </a:solidFill>
                        </a:rPr>
                        <a:t>EDC</a:t>
                      </a:r>
                    </a:p>
                  </a:txBody>
                  <a:tcPr marL="68598" marR="68598" marT="34299" marB="34299"/>
                </a:tc>
                <a:tc>
                  <a:txBody>
                    <a:bodyPr/>
                    <a:lstStyle/>
                    <a:p>
                      <a:r>
                        <a:rPr lang="en-US" sz="1400" dirty="0">
                          <a:solidFill>
                            <a:srgbClr val="000C14"/>
                          </a:solidFill>
                        </a:rPr>
                        <a:t>914</a:t>
                      </a:r>
                    </a:p>
                  </a:txBody>
                  <a:tcPr marL="68598" marR="68598" marT="34299" marB="34299"/>
                </a:tc>
                <a:tc>
                  <a:txBody>
                    <a:bodyPr/>
                    <a:lstStyle/>
                    <a:p>
                      <a:r>
                        <a:rPr lang="en-US" sz="1400" dirty="0">
                          <a:solidFill>
                            <a:srgbClr val="000C14"/>
                          </a:solidFill>
                        </a:rPr>
                        <a:t>182</a:t>
                      </a:r>
                    </a:p>
                  </a:txBody>
                  <a:tcPr marL="68598" marR="68598" marT="34299" marB="34299"/>
                </a:tc>
                <a:tc>
                  <a:txBody>
                    <a:bodyPr/>
                    <a:lstStyle/>
                    <a:p>
                      <a:r>
                        <a:rPr lang="en-US" sz="1400" dirty="0">
                          <a:solidFill>
                            <a:srgbClr val="000C14"/>
                          </a:solidFill>
                        </a:rPr>
                        <a:t>736</a:t>
                      </a:r>
                    </a:p>
                  </a:txBody>
                  <a:tcPr marL="68598" marR="68598" marT="34299" marB="34299"/>
                </a:tc>
                <a:tc>
                  <a:txBody>
                    <a:bodyPr/>
                    <a:lstStyle/>
                    <a:p>
                      <a:r>
                        <a:rPr lang="en-US" sz="1400" dirty="0">
                          <a:solidFill>
                            <a:srgbClr val="000C14"/>
                          </a:solidFill>
                        </a:rPr>
                        <a:t>5</a:t>
                      </a:r>
                    </a:p>
                  </a:txBody>
                  <a:tcPr marL="68598" marR="68598" marT="34299" marB="34299"/>
                </a:tc>
                <a:extLst>
                  <a:ext uri="{0D108BD9-81ED-4DB2-BD59-A6C34878D82A}">
                    <a16:rowId xmlns:a16="http://schemas.microsoft.com/office/drawing/2014/main" val="1985807592"/>
                  </a:ext>
                </a:extLst>
              </a:tr>
              <a:tr h="278202">
                <a:tc>
                  <a:txBody>
                    <a:bodyPr/>
                    <a:lstStyle/>
                    <a:p>
                      <a:r>
                        <a:rPr lang="en-US" sz="1400" dirty="0">
                          <a:solidFill>
                            <a:srgbClr val="000C14"/>
                          </a:solidFill>
                        </a:rPr>
                        <a:t>EDC, no FC</a:t>
                      </a:r>
                    </a:p>
                  </a:txBody>
                  <a:tcPr marL="68598" marR="68598" marT="34299" marB="34299"/>
                </a:tc>
                <a:tc>
                  <a:txBody>
                    <a:bodyPr/>
                    <a:lstStyle/>
                    <a:p>
                      <a:r>
                        <a:rPr lang="en-US" sz="1400" dirty="0">
                          <a:solidFill>
                            <a:srgbClr val="000C14"/>
                          </a:solidFill>
                        </a:rPr>
                        <a:t>946</a:t>
                      </a:r>
                    </a:p>
                  </a:txBody>
                  <a:tcPr marL="68598" marR="68598" marT="34299" marB="34299"/>
                </a:tc>
                <a:tc>
                  <a:txBody>
                    <a:bodyPr/>
                    <a:lstStyle/>
                    <a:p>
                      <a:r>
                        <a:rPr lang="en-US" sz="1400" dirty="0">
                          <a:solidFill>
                            <a:srgbClr val="000C14"/>
                          </a:solidFill>
                        </a:rPr>
                        <a:t>612</a:t>
                      </a:r>
                    </a:p>
                  </a:txBody>
                  <a:tcPr marL="68598" marR="68598" marT="34299" marB="34299"/>
                </a:tc>
                <a:tc>
                  <a:txBody>
                    <a:bodyPr/>
                    <a:lstStyle/>
                    <a:p>
                      <a:r>
                        <a:rPr lang="en-US" sz="1400" dirty="0">
                          <a:solidFill>
                            <a:srgbClr val="000C14"/>
                          </a:solidFill>
                        </a:rPr>
                        <a:t>338</a:t>
                      </a:r>
                    </a:p>
                  </a:txBody>
                  <a:tcPr marL="68598" marR="68598" marT="34299" marB="34299"/>
                </a:tc>
                <a:tc>
                  <a:txBody>
                    <a:bodyPr/>
                    <a:lstStyle/>
                    <a:p>
                      <a:r>
                        <a:rPr lang="en-US" sz="1400" dirty="0">
                          <a:solidFill>
                            <a:srgbClr val="000C14"/>
                          </a:solidFill>
                        </a:rPr>
                        <a:t>5</a:t>
                      </a:r>
                    </a:p>
                  </a:txBody>
                  <a:tcPr marL="68598" marR="68598" marT="34299" marB="34299"/>
                </a:tc>
                <a:extLst>
                  <a:ext uri="{0D108BD9-81ED-4DB2-BD59-A6C34878D82A}">
                    <a16:rowId xmlns:a16="http://schemas.microsoft.com/office/drawing/2014/main" val="2585817860"/>
                  </a:ext>
                </a:extLst>
              </a:tr>
              <a:tr h="480185">
                <a:tc>
                  <a:txBody>
                    <a:bodyPr/>
                    <a:lstStyle/>
                    <a:p>
                      <a:r>
                        <a:rPr lang="en-US" sz="1400" dirty="0">
                          <a:solidFill>
                            <a:srgbClr val="000C14"/>
                          </a:solidFill>
                        </a:rPr>
                        <a:t>No EDC, no FC, 1 set-point</a:t>
                      </a:r>
                    </a:p>
                  </a:txBody>
                  <a:tcPr marL="68598" marR="68598" marT="34299" marB="34299"/>
                </a:tc>
                <a:tc>
                  <a:txBody>
                    <a:bodyPr/>
                    <a:lstStyle/>
                    <a:p>
                      <a:r>
                        <a:rPr lang="en-US" sz="1400" dirty="0">
                          <a:solidFill>
                            <a:srgbClr val="000C14"/>
                          </a:solidFill>
                        </a:rPr>
                        <a:t>1003</a:t>
                      </a:r>
                    </a:p>
                  </a:txBody>
                  <a:tcPr marL="68598" marR="68598" marT="34299" marB="34299"/>
                </a:tc>
                <a:tc>
                  <a:txBody>
                    <a:bodyPr/>
                    <a:lstStyle/>
                    <a:p>
                      <a:r>
                        <a:rPr lang="en-US" sz="1400" dirty="0">
                          <a:solidFill>
                            <a:srgbClr val="000C14"/>
                          </a:solidFill>
                        </a:rPr>
                        <a:t>594</a:t>
                      </a:r>
                    </a:p>
                  </a:txBody>
                  <a:tcPr marL="68598" marR="68598" marT="34299" marB="34299"/>
                </a:tc>
                <a:tc>
                  <a:txBody>
                    <a:bodyPr/>
                    <a:lstStyle/>
                    <a:p>
                      <a:r>
                        <a:rPr lang="en-US" sz="1400" dirty="0">
                          <a:solidFill>
                            <a:srgbClr val="000C14"/>
                          </a:solidFill>
                        </a:rPr>
                        <a:t>409</a:t>
                      </a:r>
                    </a:p>
                  </a:txBody>
                  <a:tcPr marL="68598" marR="68598" marT="34299" marB="34299"/>
                </a:tc>
                <a:tc>
                  <a:txBody>
                    <a:bodyPr/>
                    <a:lstStyle/>
                    <a:p>
                      <a:endParaRPr lang="en-US" sz="1400" dirty="0">
                        <a:solidFill>
                          <a:srgbClr val="000C14"/>
                        </a:solidFill>
                      </a:endParaRPr>
                    </a:p>
                  </a:txBody>
                  <a:tcPr marL="68598" marR="68598" marT="34299" marB="34299"/>
                </a:tc>
                <a:extLst>
                  <a:ext uri="{0D108BD9-81ED-4DB2-BD59-A6C34878D82A}">
                    <a16:rowId xmlns:a16="http://schemas.microsoft.com/office/drawing/2014/main" val="2484021202"/>
                  </a:ext>
                </a:extLst>
              </a:tr>
              <a:tr h="480185">
                <a:tc>
                  <a:txBody>
                    <a:bodyPr/>
                    <a:lstStyle/>
                    <a:p>
                      <a:r>
                        <a:rPr lang="en-US" sz="1400" dirty="0">
                          <a:solidFill>
                            <a:srgbClr val="000C14"/>
                          </a:solidFill>
                        </a:rPr>
                        <a:t>No EDC, no FC, 2 set-points</a:t>
                      </a:r>
                    </a:p>
                  </a:txBody>
                  <a:tcPr marL="68598" marR="68598" marT="34299" marB="34299"/>
                </a:tc>
                <a:tc>
                  <a:txBody>
                    <a:bodyPr/>
                    <a:lstStyle/>
                    <a:p>
                      <a:r>
                        <a:rPr lang="en-US" sz="1400" dirty="0">
                          <a:solidFill>
                            <a:srgbClr val="000C14"/>
                          </a:solidFill>
                        </a:rPr>
                        <a:t>890</a:t>
                      </a:r>
                    </a:p>
                  </a:txBody>
                  <a:tcPr marL="68598" marR="68598" marT="34299" marB="34299"/>
                </a:tc>
                <a:tc>
                  <a:txBody>
                    <a:bodyPr/>
                    <a:lstStyle/>
                    <a:p>
                      <a:r>
                        <a:rPr lang="en-US" sz="1400" dirty="0">
                          <a:solidFill>
                            <a:srgbClr val="000C14"/>
                          </a:solidFill>
                        </a:rPr>
                        <a:t>572</a:t>
                      </a:r>
                    </a:p>
                  </a:txBody>
                  <a:tcPr marL="68598" marR="68598" marT="34299" marB="34299"/>
                </a:tc>
                <a:tc>
                  <a:txBody>
                    <a:bodyPr/>
                    <a:lstStyle/>
                    <a:p>
                      <a:r>
                        <a:rPr lang="en-US" sz="1400" dirty="0">
                          <a:solidFill>
                            <a:srgbClr val="000C14"/>
                          </a:solidFill>
                        </a:rPr>
                        <a:t>318</a:t>
                      </a:r>
                    </a:p>
                  </a:txBody>
                  <a:tcPr marL="68598" marR="68598" marT="34299" marB="34299"/>
                </a:tc>
                <a:tc>
                  <a:txBody>
                    <a:bodyPr/>
                    <a:lstStyle/>
                    <a:p>
                      <a:endParaRPr lang="en-US" sz="1400" dirty="0">
                        <a:solidFill>
                          <a:srgbClr val="000C14"/>
                        </a:solidFill>
                      </a:endParaRPr>
                    </a:p>
                  </a:txBody>
                  <a:tcPr marL="68598" marR="68598" marT="34299" marB="34299"/>
                </a:tc>
                <a:extLst>
                  <a:ext uri="{0D108BD9-81ED-4DB2-BD59-A6C34878D82A}">
                    <a16:rowId xmlns:a16="http://schemas.microsoft.com/office/drawing/2014/main" val="1523361203"/>
                  </a:ext>
                </a:extLst>
              </a:tr>
            </a:tbl>
          </a:graphicData>
        </a:graphic>
      </p:graphicFrame>
      <p:sp>
        <p:nvSpPr>
          <p:cNvPr id="3" name="Title 2">
            <a:extLst>
              <a:ext uri="{FF2B5EF4-FFF2-40B4-BE49-F238E27FC236}">
                <a16:creationId xmlns:a16="http://schemas.microsoft.com/office/drawing/2014/main" id="{70CE0C11-6B79-4C78-B494-909117D120AE}"/>
              </a:ext>
            </a:extLst>
          </p:cNvPr>
          <p:cNvSpPr>
            <a:spLocks noGrp="1"/>
          </p:cNvSpPr>
          <p:nvPr>
            <p:ph type="title"/>
          </p:nvPr>
        </p:nvSpPr>
        <p:spPr/>
        <p:txBody>
          <a:bodyPr>
            <a:normAutofit/>
          </a:bodyPr>
          <a:lstStyle/>
          <a:p>
            <a:r>
              <a:rPr lang="en-US" dirty="0"/>
              <a:t>Co-simulation results: Case 2, high natural gas price</a:t>
            </a:r>
          </a:p>
        </p:txBody>
      </p:sp>
      <p:sp>
        <p:nvSpPr>
          <p:cNvPr id="6" name="Content Placeholder 1">
            <a:extLst>
              <a:ext uri="{FF2B5EF4-FFF2-40B4-BE49-F238E27FC236}">
                <a16:creationId xmlns:a16="http://schemas.microsoft.com/office/drawing/2014/main" id="{2D1B822F-AC67-45A9-9231-45D232E37DB9}"/>
              </a:ext>
            </a:extLst>
          </p:cNvPr>
          <p:cNvSpPr txBox="1">
            <a:spLocks/>
          </p:cNvSpPr>
          <p:nvPr/>
        </p:nvSpPr>
        <p:spPr>
          <a:xfrm>
            <a:off x="1485096" y="4465763"/>
            <a:ext cx="6173808" cy="1280832"/>
          </a:xfrm>
          <a:prstGeom prst="rect">
            <a:avLst/>
          </a:prstGeom>
        </p:spPr>
        <p:txBody>
          <a:bodyPr vert="horz" lIns="68598" tIns="34299" rIns="68598" bIns="34299" rtlCol="0">
            <a:normAutofit/>
          </a:bodyPr>
          <a:lstStyle>
            <a:lvl1pPr marL="342900" indent="-342900" algn="l" defTabSz="914400" rtl="0" eaLnBrk="1" latinLnBrk="0" hangingPunct="1">
              <a:spcBef>
                <a:spcPct val="20000"/>
              </a:spcBef>
              <a:buFont typeface="Arial" pitchFamily="34" charset="0"/>
              <a:buChar char="•"/>
              <a:defRPr sz="2800" b="0" kern="1200">
                <a:solidFill>
                  <a:srgbClr val="353A3E"/>
                </a:solidFill>
                <a:latin typeface="Calibri"/>
                <a:ea typeface="+mn-ea"/>
                <a:cs typeface="Calibri"/>
              </a:defRPr>
            </a:lvl1pPr>
            <a:lvl2pPr marL="742950" indent="-285750" algn="l" defTabSz="914400" rtl="0" eaLnBrk="1" latinLnBrk="0" hangingPunct="1">
              <a:spcBef>
                <a:spcPct val="20000"/>
              </a:spcBef>
              <a:buSzPct val="80000"/>
              <a:buFont typeface="Courier New" pitchFamily="49" charset="0"/>
              <a:buChar char="o"/>
              <a:defRPr sz="2600" kern="1200">
                <a:solidFill>
                  <a:srgbClr val="353A3E"/>
                </a:solidFill>
                <a:latin typeface="Calibri"/>
                <a:ea typeface="+mn-ea"/>
                <a:cs typeface="Calibri"/>
              </a:defRPr>
            </a:lvl2pPr>
            <a:lvl3pPr marL="1143000" indent="-228600" algn="l" defTabSz="914400" rtl="0" eaLnBrk="1" latinLnBrk="0" hangingPunct="1">
              <a:spcBef>
                <a:spcPct val="20000"/>
              </a:spcBef>
              <a:buFont typeface="Calibri" pitchFamily="34" charset="0"/>
              <a:buChar char="–"/>
              <a:defRPr sz="2400" kern="1200">
                <a:solidFill>
                  <a:srgbClr val="353A3E"/>
                </a:solidFill>
                <a:latin typeface="Calibri"/>
                <a:ea typeface="+mn-ea"/>
                <a:cs typeface="Calibri"/>
              </a:defRPr>
            </a:lvl3pPr>
            <a:lvl4pPr marL="1600200" indent="-228600" algn="l" defTabSz="914400" rtl="0" eaLnBrk="1" latinLnBrk="0" hangingPunct="1">
              <a:spcBef>
                <a:spcPct val="20000"/>
              </a:spcBef>
              <a:buFont typeface="Wingdings" pitchFamily="2" charset="2"/>
              <a:buChar char="§"/>
              <a:defRPr sz="2000" kern="1200">
                <a:solidFill>
                  <a:srgbClr val="353A3E"/>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rgbClr val="353A3E"/>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a:t>Cost saving of EDC vs. EDC no FC is 3.4%</a:t>
            </a:r>
          </a:p>
          <a:p>
            <a:r>
              <a:rPr lang="en-US" sz="1500" dirty="0"/>
              <a:t>Cost saving of EDC vs. No EDC no FC 1 set-point is 8.9%</a:t>
            </a:r>
          </a:p>
          <a:p>
            <a:r>
              <a:rPr lang="en-US" sz="1500" dirty="0"/>
              <a:t>Cost saving of EDC vs. No EDC no FC 2 set-point is -2.7%</a:t>
            </a:r>
          </a:p>
          <a:p>
            <a:endParaRPr lang="en-US" sz="1500" dirty="0"/>
          </a:p>
          <a:p>
            <a:endParaRPr lang="en-US" sz="1500" dirty="0"/>
          </a:p>
        </p:txBody>
      </p:sp>
    </p:spTree>
    <p:extLst>
      <p:ext uri="{BB962C8B-B14F-4D97-AF65-F5344CB8AC3E}">
        <p14:creationId xmlns:p14="http://schemas.microsoft.com/office/powerpoint/2010/main" val="303164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3784B92-51C8-4033-82CB-09F96B8560A9}"/>
              </a:ext>
            </a:extLst>
          </p:cNvPr>
          <p:cNvPicPr>
            <a:picLocks noGrp="1" noChangeAspect="1"/>
          </p:cNvPicPr>
          <p:nvPr>
            <p:ph idx="1"/>
          </p:nvPr>
        </p:nvPicPr>
        <p:blipFill>
          <a:blip r:embed="rId2"/>
          <a:stretch>
            <a:fillRect/>
          </a:stretch>
        </p:blipFill>
        <p:spPr>
          <a:xfrm>
            <a:off x="1373175" y="1371600"/>
            <a:ext cx="6397649" cy="4800600"/>
          </a:xfrm>
          <a:prstGeom prst="rect">
            <a:avLst/>
          </a:prstGeom>
        </p:spPr>
      </p:pic>
      <p:sp>
        <p:nvSpPr>
          <p:cNvPr id="3" name="Title 2">
            <a:extLst>
              <a:ext uri="{FF2B5EF4-FFF2-40B4-BE49-F238E27FC236}">
                <a16:creationId xmlns:a16="http://schemas.microsoft.com/office/drawing/2014/main" id="{BCD2108B-6373-43E2-B2D7-77FB7A81CFCF}"/>
              </a:ext>
            </a:extLst>
          </p:cNvPr>
          <p:cNvSpPr>
            <a:spLocks noGrp="1"/>
          </p:cNvSpPr>
          <p:nvPr>
            <p:ph type="title"/>
          </p:nvPr>
        </p:nvSpPr>
        <p:spPr/>
        <p:txBody>
          <a:bodyPr/>
          <a:lstStyle/>
          <a:p>
            <a:r>
              <a:rPr lang="en-US" dirty="0"/>
              <a:t>Co-simulation results: Case 2, high natural gas price</a:t>
            </a:r>
          </a:p>
        </p:txBody>
      </p:sp>
    </p:spTree>
    <p:extLst>
      <p:ext uri="{BB962C8B-B14F-4D97-AF65-F5344CB8AC3E}">
        <p14:creationId xmlns:p14="http://schemas.microsoft.com/office/powerpoint/2010/main" val="1025193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9AB1B5-0D46-4520-9056-996458264662}"/>
              </a:ext>
            </a:extLst>
          </p:cNvPr>
          <p:cNvPicPr>
            <a:picLocks noGrp="1" noChangeAspect="1"/>
          </p:cNvPicPr>
          <p:nvPr>
            <p:ph idx="1"/>
          </p:nvPr>
        </p:nvPicPr>
        <p:blipFill>
          <a:blip r:embed="rId2"/>
          <a:stretch>
            <a:fillRect/>
          </a:stretch>
        </p:blipFill>
        <p:spPr>
          <a:xfrm>
            <a:off x="1373175" y="1371600"/>
            <a:ext cx="6397649" cy="4800600"/>
          </a:xfrm>
          <a:prstGeom prst="rect">
            <a:avLst/>
          </a:prstGeom>
        </p:spPr>
      </p:pic>
      <p:sp>
        <p:nvSpPr>
          <p:cNvPr id="3" name="Title 2">
            <a:extLst>
              <a:ext uri="{FF2B5EF4-FFF2-40B4-BE49-F238E27FC236}">
                <a16:creationId xmlns:a16="http://schemas.microsoft.com/office/drawing/2014/main" id="{C13AD955-7B44-4C46-9C75-7AA4F2F0B9A6}"/>
              </a:ext>
            </a:extLst>
          </p:cNvPr>
          <p:cNvSpPr>
            <a:spLocks noGrp="1"/>
          </p:cNvSpPr>
          <p:nvPr>
            <p:ph type="title"/>
          </p:nvPr>
        </p:nvSpPr>
        <p:spPr/>
        <p:txBody>
          <a:bodyPr/>
          <a:lstStyle/>
          <a:p>
            <a:r>
              <a:rPr lang="en-US" dirty="0"/>
              <a:t>Co-simulation results: Case 2, high natural gas price</a:t>
            </a:r>
          </a:p>
        </p:txBody>
      </p:sp>
    </p:spTree>
    <p:extLst>
      <p:ext uri="{BB962C8B-B14F-4D97-AF65-F5344CB8AC3E}">
        <p14:creationId xmlns:p14="http://schemas.microsoft.com/office/powerpoint/2010/main" val="377780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711C4A-24B3-449B-B300-44EEF2514671}"/>
              </a:ext>
            </a:extLst>
          </p:cNvPr>
          <p:cNvPicPr>
            <a:picLocks noGrp="1" noChangeAspect="1"/>
          </p:cNvPicPr>
          <p:nvPr>
            <p:ph idx="1"/>
          </p:nvPr>
        </p:nvPicPr>
        <p:blipFill>
          <a:blip r:embed="rId2"/>
          <a:stretch>
            <a:fillRect/>
          </a:stretch>
        </p:blipFill>
        <p:spPr>
          <a:xfrm>
            <a:off x="1373175" y="1371600"/>
            <a:ext cx="6397649" cy="4800600"/>
          </a:xfrm>
          <a:prstGeom prst="rect">
            <a:avLst/>
          </a:prstGeom>
        </p:spPr>
      </p:pic>
      <p:sp>
        <p:nvSpPr>
          <p:cNvPr id="3" name="Title 2">
            <a:extLst>
              <a:ext uri="{FF2B5EF4-FFF2-40B4-BE49-F238E27FC236}">
                <a16:creationId xmlns:a16="http://schemas.microsoft.com/office/drawing/2014/main" id="{90EA3ED5-BDDD-4BB4-A8BE-6768499ADFF7}"/>
              </a:ext>
            </a:extLst>
          </p:cNvPr>
          <p:cNvSpPr>
            <a:spLocks noGrp="1"/>
          </p:cNvSpPr>
          <p:nvPr>
            <p:ph type="title"/>
          </p:nvPr>
        </p:nvSpPr>
        <p:spPr/>
        <p:txBody>
          <a:bodyPr/>
          <a:lstStyle/>
          <a:p>
            <a:r>
              <a:rPr lang="en-US" dirty="0"/>
              <a:t>Co-simulation results: Case 2, high natural gas price</a:t>
            </a:r>
          </a:p>
        </p:txBody>
      </p:sp>
    </p:spTree>
    <p:extLst>
      <p:ext uri="{BB962C8B-B14F-4D97-AF65-F5344CB8AC3E}">
        <p14:creationId xmlns:p14="http://schemas.microsoft.com/office/powerpoint/2010/main" val="3786554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5F741C-712C-4AEF-BFB0-A173827B856A}"/>
              </a:ext>
            </a:extLst>
          </p:cNvPr>
          <p:cNvSpPr>
            <a:spLocks noGrp="1"/>
          </p:cNvSpPr>
          <p:nvPr>
            <p:ph type="title"/>
          </p:nvPr>
        </p:nvSpPr>
        <p:spPr/>
        <p:txBody>
          <a:bodyPr/>
          <a:lstStyle/>
          <a:p>
            <a:r>
              <a:rPr lang="en-US" dirty="0"/>
              <a:t>Co-simulation results: Case 2, high natural gas price</a:t>
            </a:r>
          </a:p>
        </p:txBody>
      </p:sp>
      <p:pic>
        <p:nvPicPr>
          <p:cNvPr id="8" name="Content Placeholder 7">
            <a:extLst>
              <a:ext uri="{FF2B5EF4-FFF2-40B4-BE49-F238E27FC236}">
                <a16:creationId xmlns:a16="http://schemas.microsoft.com/office/drawing/2014/main" id="{B78BD2EA-4B24-4C1F-8311-48FEC3346318}"/>
              </a:ext>
            </a:extLst>
          </p:cNvPr>
          <p:cNvPicPr>
            <a:picLocks noGrp="1" noChangeAspect="1"/>
          </p:cNvPicPr>
          <p:nvPr>
            <p:ph idx="1"/>
          </p:nvPr>
        </p:nvPicPr>
        <p:blipFill>
          <a:blip r:embed="rId2"/>
          <a:stretch>
            <a:fillRect/>
          </a:stretch>
        </p:blipFill>
        <p:spPr>
          <a:xfrm>
            <a:off x="1373175" y="1371600"/>
            <a:ext cx="6397649" cy="4800600"/>
          </a:xfrm>
          <a:prstGeom prst="rect">
            <a:avLst/>
          </a:prstGeom>
        </p:spPr>
      </p:pic>
    </p:spTree>
    <p:extLst>
      <p:ext uri="{BB962C8B-B14F-4D97-AF65-F5344CB8AC3E}">
        <p14:creationId xmlns:p14="http://schemas.microsoft.com/office/powerpoint/2010/main" val="266551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8C00A0-5740-4990-843D-AE1CC7D750EF}"/>
              </a:ext>
            </a:extLst>
          </p:cNvPr>
          <p:cNvPicPr>
            <a:picLocks noGrp="1" noChangeAspect="1"/>
          </p:cNvPicPr>
          <p:nvPr>
            <p:ph idx="1"/>
          </p:nvPr>
        </p:nvPicPr>
        <p:blipFill>
          <a:blip r:embed="rId2"/>
          <a:stretch>
            <a:fillRect/>
          </a:stretch>
        </p:blipFill>
        <p:spPr>
          <a:xfrm>
            <a:off x="1373175" y="1371600"/>
            <a:ext cx="6397649" cy="4800600"/>
          </a:xfrm>
          <a:prstGeom prst="rect">
            <a:avLst/>
          </a:prstGeom>
        </p:spPr>
      </p:pic>
      <p:sp>
        <p:nvSpPr>
          <p:cNvPr id="3" name="Title 2">
            <a:extLst>
              <a:ext uri="{FF2B5EF4-FFF2-40B4-BE49-F238E27FC236}">
                <a16:creationId xmlns:a16="http://schemas.microsoft.com/office/drawing/2014/main" id="{0DA2DD9B-02EC-4ECB-8882-23BA9813256E}"/>
              </a:ext>
            </a:extLst>
          </p:cNvPr>
          <p:cNvSpPr>
            <a:spLocks noGrp="1"/>
          </p:cNvSpPr>
          <p:nvPr>
            <p:ph type="title"/>
          </p:nvPr>
        </p:nvSpPr>
        <p:spPr/>
        <p:txBody>
          <a:bodyPr/>
          <a:lstStyle/>
          <a:p>
            <a:r>
              <a:rPr lang="en-US" dirty="0"/>
              <a:t>Co-sim with </a:t>
            </a:r>
            <a:r>
              <a:rPr lang="en-US" dirty="0" err="1"/>
              <a:t>EnergyPlus</a:t>
            </a:r>
            <a:r>
              <a:rPr lang="en-US" dirty="0"/>
              <a:t>, with high natural gas price</a:t>
            </a:r>
          </a:p>
        </p:txBody>
      </p:sp>
    </p:spTree>
    <p:extLst>
      <p:ext uri="{BB962C8B-B14F-4D97-AF65-F5344CB8AC3E}">
        <p14:creationId xmlns:p14="http://schemas.microsoft.com/office/powerpoint/2010/main" val="3223750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3109AC-A0F3-4F97-BD99-878EDF88D2E3}"/>
              </a:ext>
            </a:extLst>
          </p:cNvPr>
          <p:cNvPicPr>
            <a:picLocks noGrp="1" noChangeAspect="1"/>
          </p:cNvPicPr>
          <p:nvPr>
            <p:ph idx="1"/>
          </p:nvPr>
        </p:nvPicPr>
        <p:blipFill>
          <a:blip r:embed="rId2"/>
          <a:stretch>
            <a:fillRect/>
          </a:stretch>
        </p:blipFill>
        <p:spPr>
          <a:xfrm>
            <a:off x="1373175" y="1371600"/>
            <a:ext cx="6397649" cy="4800600"/>
          </a:xfrm>
          <a:prstGeom prst="rect">
            <a:avLst/>
          </a:prstGeom>
        </p:spPr>
      </p:pic>
      <p:sp>
        <p:nvSpPr>
          <p:cNvPr id="3" name="Title 2">
            <a:extLst>
              <a:ext uri="{FF2B5EF4-FFF2-40B4-BE49-F238E27FC236}">
                <a16:creationId xmlns:a16="http://schemas.microsoft.com/office/drawing/2014/main" id="{F003A372-D3A0-46B4-8F5B-DED964E1E577}"/>
              </a:ext>
            </a:extLst>
          </p:cNvPr>
          <p:cNvSpPr>
            <a:spLocks noGrp="1"/>
          </p:cNvSpPr>
          <p:nvPr>
            <p:ph type="title"/>
          </p:nvPr>
        </p:nvSpPr>
        <p:spPr/>
        <p:txBody>
          <a:bodyPr/>
          <a:lstStyle/>
          <a:p>
            <a:r>
              <a:rPr lang="en-US" dirty="0"/>
              <a:t>Impact of ROM mismatch, Day 11</a:t>
            </a:r>
          </a:p>
        </p:txBody>
      </p:sp>
    </p:spTree>
    <p:extLst>
      <p:ext uri="{BB962C8B-B14F-4D97-AF65-F5344CB8AC3E}">
        <p14:creationId xmlns:p14="http://schemas.microsoft.com/office/powerpoint/2010/main" val="3812305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6959566" y="1490046"/>
            <a:ext cx="1657249" cy="1149607"/>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n-US" dirty="0"/>
              <a:t>EDC co-simulation with Energy+</a:t>
            </a:r>
          </a:p>
        </p:txBody>
      </p:sp>
      <p:sp>
        <p:nvSpPr>
          <p:cNvPr id="4" name="Rounded Rectangle 3"/>
          <p:cNvSpPr/>
          <p:nvPr/>
        </p:nvSpPr>
        <p:spPr>
          <a:xfrm>
            <a:off x="3193344" y="1331942"/>
            <a:ext cx="1170774" cy="6157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Model</a:t>
            </a:r>
          </a:p>
        </p:txBody>
      </p:sp>
      <p:sp>
        <p:nvSpPr>
          <p:cNvPr id="5" name="Rounded Rectangle 4"/>
          <p:cNvSpPr/>
          <p:nvPr/>
        </p:nvSpPr>
        <p:spPr>
          <a:xfrm>
            <a:off x="3193344" y="2224555"/>
            <a:ext cx="1170774" cy="4956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MPC</a:t>
            </a:r>
          </a:p>
        </p:txBody>
      </p:sp>
      <p:sp>
        <p:nvSpPr>
          <p:cNvPr id="6" name="Rounded Rectangle 5"/>
          <p:cNvSpPr/>
          <p:nvPr/>
        </p:nvSpPr>
        <p:spPr>
          <a:xfrm>
            <a:off x="2313841" y="1222519"/>
            <a:ext cx="6525356" cy="16154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3701818" y="1936061"/>
            <a:ext cx="0" cy="276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859202" y="1947718"/>
            <a:ext cx="0" cy="276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17527" y="1296152"/>
            <a:ext cx="562975" cy="369332"/>
          </a:xfrm>
          <a:prstGeom prst="rect">
            <a:avLst/>
          </a:prstGeom>
          <a:noFill/>
        </p:spPr>
        <p:txBody>
          <a:bodyPr wrap="none" rtlCol="0">
            <a:spAutoFit/>
          </a:bodyPr>
          <a:lstStyle/>
          <a:p>
            <a:r>
              <a:rPr lang="en-US" dirty="0"/>
              <a:t>EDC</a:t>
            </a:r>
          </a:p>
        </p:txBody>
      </p:sp>
      <p:sp>
        <p:nvSpPr>
          <p:cNvPr id="15" name="Rounded Rectangle 14"/>
          <p:cNvSpPr/>
          <p:nvPr/>
        </p:nvSpPr>
        <p:spPr>
          <a:xfrm>
            <a:off x="568699" y="2772234"/>
            <a:ext cx="1170774" cy="1182835"/>
          </a:xfrm>
          <a:prstGeom prst="roundRect">
            <a:avLst/>
          </a:prstGeom>
          <a:solidFill>
            <a:schemeClr val="bg1"/>
          </a:solidFill>
          <a:ln>
            <a:solidFill>
              <a:srgbClr val="000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Weather</a:t>
            </a:r>
          </a:p>
          <a:p>
            <a:pPr algn="ctr"/>
            <a:r>
              <a:rPr lang="en-US" dirty="0">
                <a:solidFill>
                  <a:schemeClr val="accent6">
                    <a:lumMod val="50000"/>
                  </a:schemeClr>
                </a:solidFill>
              </a:rPr>
              <a:t>+</a:t>
            </a:r>
          </a:p>
          <a:p>
            <a:pPr algn="ctr"/>
            <a:r>
              <a:rPr lang="en-US" dirty="0">
                <a:solidFill>
                  <a:schemeClr val="accent6">
                    <a:lumMod val="50000"/>
                  </a:schemeClr>
                </a:solidFill>
              </a:rPr>
              <a:t>Market</a:t>
            </a:r>
          </a:p>
        </p:txBody>
      </p:sp>
      <p:cxnSp>
        <p:nvCxnSpPr>
          <p:cNvPr id="24" name="Elbow Connector 23"/>
          <p:cNvCxnSpPr>
            <a:cxnSpLocks/>
          </p:cNvCxnSpPr>
          <p:nvPr/>
        </p:nvCxnSpPr>
        <p:spPr>
          <a:xfrm flipV="1">
            <a:off x="4684340" y="2669312"/>
            <a:ext cx="3103851" cy="2374621"/>
          </a:xfrm>
          <a:prstGeom prst="bentConnector2">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973772" y="2837959"/>
            <a:ext cx="0" cy="192848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131156" y="2837960"/>
            <a:ext cx="0" cy="192848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5" idx="2"/>
            <a:endCxn id="30" idx="1"/>
          </p:cNvCxnSpPr>
          <p:nvPr/>
        </p:nvCxnSpPr>
        <p:spPr>
          <a:xfrm rot="16200000" flipH="1">
            <a:off x="1804224" y="3304931"/>
            <a:ext cx="1059205" cy="2359480"/>
          </a:xfrm>
          <a:prstGeom prst="bentConnector2">
            <a:avLst/>
          </a:prstGeom>
          <a:ln w="12700">
            <a:solidFill>
              <a:srgbClr val="000C14"/>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55997" y="3624101"/>
            <a:ext cx="2085866" cy="923330"/>
          </a:xfrm>
          <a:prstGeom prst="rect">
            <a:avLst/>
          </a:prstGeom>
          <a:noFill/>
        </p:spPr>
        <p:txBody>
          <a:bodyPr wrap="square" rtlCol="0">
            <a:spAutoFit/>
          </a:bodyPr>
          <a:lstStyle/>
          <a:p>
            <a:pPr algn="r"/>
            <a:r>
              <a:rPr lang="en-US" dirty="0"/>
              <a:t>Set points for thermostat, fuel cell, etc.</a:t>
            </a:r>
          </a:p>
        </p:txBody>
      </p:sp>
      <p:sp>
        <p:nvSpPr>
          <p:cNvPr id="40" name="TextBox 39"/>
          <p:cNvSpPr txBox="1"/>
          <p:nvPr/>
        </p:nvSpPr>
        <p:spPr>
          <a:xfrm>
            <a:off x="4190104" y="3641657"/>
            <a:ext cx="2293251" cy="923330"/>
          </a:xfrm>
          <a:prstGeom prst="rect">
            <a:avLst/>
          </a:prstGeom>
          <a:noFill/>
        </p:spPr>
        <p:txBody>
          <a:bodyPr wrap="square" rtlCol="0">
            <a:spAutoFit/>
          </a:bodyPr>
          <a:lstStyle/>
          <a:p>
            <a:r>
              <a:rPr lang="en-US" dirty="0"/>
              <a:t>Measurements of temperature, equipment states, etc.</a:t>
            </a:r>
          </a:p>
        </p:txBody>
      </p:sp>
      <p:sp>
        <p:nvSpPr>
          <p:cNvPr id="48" name="TextBox 47"/>
          <p:cNvSpPr txBox="1"/>
          <p:nvPr/>
        </p:nvSpPr>
        <p:spPr>
          <a:xfrm>
            <a:off x="6913857" y="1751313"/>
            <a:ext cx="1748665" cy="646331"/>
          </a:xfrm>
          <a:prstGeom prst="rect">
            <a:avLst/>
          </a:prstGeom>
          <a:noFill/>
        </p:spPr>
        <p:txBody>
          <a:bodyPr wrap="square" rtlCol="0">
            <a:spAutoFit/>
          </a:bodyPr>
          <a:lstStyle/>
          <a:p>
            <a:pPr algn="ctr"/>
            <a:r>
              <a:rPr lang="en-US" dirty="0">
                <a:solidFill>
                  <a:schemeClr val="accent5"/>
                </a:solidFill>
              </a:rPr>
              <a:t>Forecasting</a:t>
            </a:r>
          </a:p>
          <a:p>
            <a:pPr algn="ctr"/>
            <a:r>
              <a:rPr lang="en-US" dirty="0">
                <a:solidFill>
                  <a:schemeClr val="accent5"/>
                </a:solidFill>
              </a:rPr>
              <a:t>Module</a:t>
            </a:r>
          </a:p>
        </p:txBody>
      </p:sp>
      <p:sp>
        <p:nvSpPr>
          <p:cNvPr id="51" name="TextBox 50"/>
          <p:cNvSpPr txBox="1"/>
          <p:nvPr/>
        </p:nvSpPr>
        <p:spPr>
          <a:xfrm>
            <a:off x="4598647" y="1474314"/>
            <a:ext cx="1954606" cy="923330"/>
          </a:xfrm>
          <a:prstGeom prst="rect">
            <a:avLst/>
          </a:prstGeom>
          <a:noFill/>
        </p:spPr>
        <p:txBody>
          <a:bodyPr wrap="square" rtlCol="0">
            <a:spAutoFit/>
          </a:bodyPr>
          <a:lstStyle/>
          <a:p>
            <a:pPr algn="ctr"/>
            <a:r>
              <a:rPr lang="en-US" dirty="0"/>
              <a:t>Uncontrollable load and internal heat gain</a:t>
            </a:r>
          </a:p>
        </p:txBody>
      </p:sp>
      <p:sp>
        <p:nvSpPr>
          <p:cNvPr id="52" name="TextBox 51"/>
          <p:cNvSpPr txBox="1"/>
          <p:nvPr/>
        </p:nvSpPr>
        <p:spPr>
          <a:xfrm>
            <a:off x="4970778" y="5010170"/>
            <a:ext cx="3646036" cy="923330"/>
          </a:xfrm>
          <a:prstGeom prst="rect">
            <a:avLst/>
          </a:prstGeom>
          <a:noFill/>
        </p:spPr>
        <p:txBody>
          <a:bodyPr wrap="square" rtlCol="0">
            <a:spAutoFit/>
          </a:bodyPr>
          <a:lstStyle/>
          <a:p>
            <a:pPr algn="ctr"/>
            <a:r>
              <a:rPr lang="en-US" dirty="0"/>
              <a:t>Measurements of building electrical loads, heating and cooling loads, HVAC consumption, etc. </a:t>
            </a:r>
          </a:p>
        </p:txBody>
      </p:sp>
      <p:sp>
        <p:nvSpPr>
          <p:cNvPr id="53" name="TextBox 52"/>
          <p:cNvSpPr txBox="1"/>
          <p:nvPr/>
        </p:nvSpPr>
        <p:spPr>
          <a:xfrm>
            <a:off x="2292209" y="809193"/>
            <a:ext cx="728368" cy="362037"/>
          </a:xfrm>
          <a:prstGeom prst="rect">
            <a:avLst/>
          </a:prstGeom>
          <a:solidFill>
            <a:srgbClr val="FFC000"/>
          </a:solidFill>
        </p:spPr>
        <p:txBody>
          <a:bodyPr wrap="square" lIns="84216" tIns="42108" rIns="84216" bIns="42108" rtlCol="0">
            <a:spAutoFit/>
          </a:bodyPr>
          <a:lstStyle/>
          <a:p>
            <a:r>
              <a:rPr lang="en-US" dirty="0"/>
              <a:t>24hr</a:t>
            </a:r>
          </a:p>
        </p:txBody>
      </p:sp>
      <p:sp>
        <p:nvSpPr>
          <p:cNvPr id="55" name="TextBox 54"/>
          <p:cNvSpPr txBox="1"/>
          <p:nvPr/>
        </p:nvSpPr>
        <p:spPr>
          <a:xfrm>
            <a:off x="1231946" y="1648879"/>
            <a:ext cx="728368" cy="362037"/>
          </a:xfrm>
          <a:prstGeom prst="rect">
            <a:avLst/>
          </a:prstGeom>
          <a:solidFill>
            <a:srgbClr val="FFC000"/>
          </a:solidFill>
        </p:spPr>
        <p:txBody>
          <a:bodyPr wrap="square" lIns="84216" tIns="42108" rIns="84216" bIns="42108" rtlCol="0">
            <a:spAutoFit/>
          </a:bodyPr>
          <a:lstStyle/>
          <a:p>
            <a:r>
              <a:rPr lang="en-US" dirty="0"/>
              <a:t>24hr</a:t>
            </a:r>
          </a:p>
        </p:txBody>
      </p:sp>
      <p:sp>
        <p:nvSpPr>
          <p:cNvPr id="56" name="TextBox 55"/>
          <p:cNvSpPr txBox="1"/>
          <p:nvPr/>
        </p:nvSpPr>
        <p:spPr>
          <a:xfrm>
            <a:off x="4875614" y="4564987"/>
            <a:ext cx="728368" cy="362037"/>
          </a:xfrm>
          <a:prstGeom prst="rect">
            <a:avLst/>
          </a:prstGeom>
          <a:solidFill>
            <a:srgbClr val="00FF99"/>
          </a:solidFill>
        </p:spPr>
        <p:txBody>
          <a:bodyPr wrap="square" lIns="84216" tIns="42108" rIns="84216" bIns="42108" rtlCol="0">
            <a:spAutoFit/>
          </a:bodyPr>
          <a:lstStyle/>
          <a:p>
            <a:r>
              <a:rPr lang="en-US" dirty="0"/>
              <a:t>1hr</a:t>
            </a:r>
          </a:p>
        </p:txBody>
      </p:sp>
      <p:sp>
        <p:nvSpPr>
          <p:cNvPr id="57" name="TextBox 56"/>
          <p:cNvSpPr txBox="1"/>
          <p:nvPr/>
        </p:nvSpPr>
        <p:spPr>
          <a:xfrm>
            <a:off x="3181585" y="2900658"/>
            <a:ext cx="728368" cy="362037"/>
          </a:xfrm>
          <a:prstGeom prst="rect">
            <a:avLst/>
          </a:prstGeom>
          <a:solidFill>
            <a:srgbClr val="00FF99"/>
          </a:solidFill>
        </p:spPr>
        <p:txBody>
          <a:bodyPr wrap="square" lIns="84216" tIns="42108" rIns="84216" bIns="42108" rtlCol="0">
            <a:spAutoFit/>
          </a:bodyPr>
          <a:lstStyle/>
          <a:p>
            <a:r>
              <a:rPr lang="en-US" dirty="0"/>
              <a:t>1hr</a:t>
            </a:r>
          </a:p>
        </p:txBody>
      </p:sp>
      <p:sp>
        <p:nvSpPr>
          <p:cNvPr id="58" name="TextBox 57"/>
          <p:cNvSpPr txBox="1"/>
          <p:nvPr/>
        </p:nvSpPr>
        <p:spPr>
          <a:xfrm>
            <a:off x="2644634" y="4566659"/>
            <a:ext cx="728368" cy="362037"/>
          </a:xfrm>
          <a:prstGeom prst="rect">
            <a:avLst/>
          </a:prstGeom>
          <a:solidFill>
            <a:srgbClr val="00FF99"/>
          </a:solidFill>
        </p:spPr>
        <p:txBody>
          <a:bodyPr wrap="square" lIns="84216" tIns="42108" rIns="84216" bIns="42108" rtlCol="0">
            <a:spAutoFit/>
          </a:bodyPr>
          <a:lstStyle/>
          <a:p>
            <a:r>
              <a:rPr lang="en-US" dirty="0"/>
              <a:t>1hr</a:t>
            </a:r>
          </a:p>
        </p:txBody>
      </p:sp>
      <p:sp>
        <p:nvSpPr>
          <p:cNvPr id="30" name="Rounded Rectangle 29"/>
          <p:cNvSpPr/>
          <p:nvPr/>
        </p:nvSpPr>
        <p:spPr>
          <a:xfrm>
            <a:off x="3513566" y="4766446"/>
            <a:ext cx="1170774" cy="4956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MLE+</a:t>
            </a:r>
          </a:p>
        </p:txBody>
      </p:sp>
      <p:sp>
        <p:nvSpPr>
          <p:cNvPr id="31" name="Rounded Rectangle 30"/>
          <p:cNvSpPr/>
          <p:nvPr/>
        </p:nvSpPr>
        <p:spPr>
          <a:xfrm>
            <a:off x="3332927" y="5570591"/>
            <a:ext cx="1637851" cy="9583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p:cNvCxnSpPr/>
          <p:nvPr/>
        </p:nvCxnSpPr>
        <p:spPr>
          <a:xfrm>
            <a:off x="3973772" y="5277796"/>
            <a:ext cx="0" cy="27683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131156" y="5289453"/>
            <a:ext cx="0" cy="27683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24495" y="5604775"/>
            <a:ext cx="939744" cy="369332"/>
          </a:xfrm>
          <a:prstGeom prst="rect">
            <a:avLst/>
          </a:prstGeom>
          <a:noFill/>
        </p:spPr>
        <p:txBody>
          <a:bodyPr wrap="none" rtlCol="0">
            <a:spAutoFit/>
          </a:bodyPr>
          <a:lstStyle/>
          <a:p>
            <a:r>
              <a:rPr lang="en-US" dirty="0"/>
              <a:t>Energy+</a:t>
            </a:r>
          </a:p>
        </p:txBody>
      </p:sp>
      <p:sp>
        <p:nvSpPr>
          <p:cNvPr id="37" name="Rounded Rectangle 36"/>
          <p:cNvSpPr/>
          <p:nvPr/>
        </p:nvSpPr>
        <p:spPr>
          <a:xfrm>
            <a:off x="3683237" y="6049789"/>
            <a:ext cx="1200187" cy="3480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Schedules</a:t>
            </a:r>
          </a:p>
        </p:txBody>
      </p:sp>
      <p:cxnSp>
        <p:nvCxnSpPr>
          <p:cNvPr id="44" name="Elbow Connector 43">
            <a:extLst>
              <a:ext uri="{FF2B5EF4-FFF2-40B4-BE49-F238E27FC236}">
                <a16:creationId xmlns:a16="http://schemas.microsoft.com/office/drawing/2014/main" id="{365D77A3-03F1-FA4A-8A8A-EAC9B6F1010D}"/>
              </a:ext>
            </a:extLst>
          </p:cNvPr>
          <p:cNvCxnSpPr>
            <a:cxnSpLocks/>
            <a:stCxn id="15" idx="0"/>
            <a:endCxn id="6" idx="1"/>
          </p:cNvCxnSpPr>
          <p:nvPr/>
        </p:nvCxnSpPr>
        <p:spPr>
          <a:xfrm rot="5400000" flipH="1" flipV="1">
            <a:off x="1362966" y="1821360"/>
            <a:ext cx="741995" cy="1159755"/>
          </a:xfrm>
          <a:prstGeom prst="bentConnector2">
            <a:avLst/>
          </a:prstGeom>
          <a:ln w="12700">
            <a:solidFill>
              <a:srgbClr val="000C14"/>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31BA93F-9E75-4BB0-943B-FE75E4AC9290}"/>
              </a:ext>
            </a:extLst>
          </p:cNvPr>
          <p:cNvCxnSpPr>
            <a:cxnSpLocks/>
            <a:endCxn id="5" idx="3"/>
          </p:cNvCxnSpPr>
          <p:nvPr/>
        </p:nvCxnSpPr>
        <p:spPr>
          <a:xfrm flipH="1" flipV="1">
            <a:off x="4364118" y="2472383"/>
            <a:ext cx="2595448" cy="8407"/>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7ACE236D-C87A-419A-8AD9-327D13EEF27E}"/>
              </a:ext>
            </a:extLst>
          </p:cNvPr>
          <p:cNvCxnSpPr>
            <a:stCxn id="15" idx="3"/>
            <a:endCxn id="41" idx="2"/>
          </p:cNvCxnSpPr>
          <p:nvPr/>
        </p:nvCxnSpPr>
        <p:spPr>
          <a:xfrm flipV="1">
            <a:off x="1739473" y="2639653"/>
            <a:ext cx="5760720" cy="723999"/>
          </a:xfrm>
          <a:prstGeom prst="bentConnector2">
            <a:avLst/>
          </a:prstGeom>
          <a:ln w="127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49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2ACF01D-483A-413C-82A5-019902724B29}"/>
              </a:ext>
            </a:extLst>
          </p:cNvPr>
          <p:cNvPicPr>
            <a:picLocks noGrp="1" noChangeAspect="1"/>
          </p:cNvPicPr>
          <p:nvPr>
            <p:ph idx="1"/>
          </p:nvPr>
        </p:nvPicPr>
        <p:blipFill>
          <a:blip r:embed="rId2"/>
          <a:stretch>
            <a:fillRect/>
          </a:stretch>
        </p:blipFill>
        <p:spPr>
          <a:xfrm>
            <a:off x="1373175" y="1371600"/>
            <a:ext cx="6397649" cy="4800600"/>
          </a:xfrm>
          <a:prstGeom prst="rect">
            <a:avLst/>
          </a:prstGeom>
        </p:spPr>
      </p:pic>
      <p:sp>
        <p:nvSpPr>
          <p:cNvPr id="3" name="Title 2">
            <a:extLst>
              <a:ext uri="{FF2B5EF4-FFF2-40B4-BE49-F238E27FC236}">
                <a16:creationId xmlns:a16="http://schemas.microsoft.com/office/drawing/2014/main" id="{08526BAE-094B-44D6-9387-1330C464DF20}"/>
              </a:ext>
            </a:extLst>
          </p:cNvPr>
          <p:cNvSpPr>
            <a:spLocks noGrp="1"/>
          </p:cNvSpPr>
          <p:nvPr>
            <p:ph type="title"/>
          </p:nvPr>
        </p:nvSpPr>
        <p:spPr/>
        <p:txBody>
          <a:bodyPr/>
          <a:lstStyle/>
          <a:p>
            <a:r>
              <a:rPr lang="en-US" dirty="0"/>
              <a:t>Impact of ROM mismatch, Day 11</a:t>
            </a:r>
          </a:p>
        </p:txBody>
      </p:sp>
    </p:spTree>
    <p:extLst>
      <p:ext uri="{BB962C8B-B14F-4D97-AF65-F5344CB8AC3E}">
        <p14:creationId xmlns:p14="http://schemas.microsoft.com/office/powerpoint/2010/main" val="3450067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4F0EB1A-339E-4BD1-B0E9-4D9A294ABA2C}"/>
              </a:ext>
            </a:extLst>
          </p:cNvPr>
          <p:cNvPicPr>
            <a:picLocks noGrp="1" noChangeAspect="1"/>
          </p:cNvPicPr>
          <p:nvPr>
            <p:ph idx="1"/>
          </p:nvPr>
        </p:nvPicPr>
        <p:blipFill>
          <a:blip r:embed="rId2"/>
          <a:stretch>
            <a:fillRect/>
          </a:stretch>
        </p:blipFill>
        <p:spPr>
          <a:xfrm>
            <a:off x="1373175" y="1371600"/>
            <a:ext cx="6397649" cy="4800600"/>
          </a:xfrm>
          <a:prstGeom prst="rect">
            <a:avLst/>
          </a:prstGeom>
        </p:spPr>
      </p:pic>
      <p:sp>
        <p:nvSpPr>
          <p:cNvPr id="3" name="Title 2">
            <a:extLst>
              <a:ext uri="{FF2B5EF4-FFF2-40B4-BE49-F238E27FC236}">
                <a16:creationId xmlns:a16="http://schemas.microsoft.com/office/drawing/2014/main" id="{DA6BA2BD-8B93-46C2-8EE8-DDA0B4B693AC}"/>
              </a:ext>
            </a:extLst>
          </p:cNvPr>
          <p:cNvSpPr>
            <a:spLocks noGrp="1"/>
          </p:cNvSpPr>
          <p:nvPr>
            <p:ph type="title"/>
          </p:nvPr>
        </p:nvSpPr>
        <p:spPr/>
        <p:txBody>
          <a:bodyPr/>
          <a:lstStyle/>
          <a:p>
            <a:r>
              <a:rPr lang="en-US" dirty="0"/>
              <a:t>Impact of ROM mismatch, Day 11</a:t>
            </a:r>
          </a:p>
        </p:txBody>
      </p:sp>
    </p:spTree>
    <p:extLst>
      <p:ext uri="{BB962C8B-B14F-4D97-AF65-F5344CB8AC3E}">
        <p14:creationId xmlns:p14="http://schemas.microsoft.com/office/powerpoint/2010/main" val="3928391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CCCE-3B13-D242-A991-64DBABDA27C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1C973DF-699F-2743-86BF-9BB4571EF499}"/>
              </a:ext>
            </a:extLst>
          </p:cNvPr>
          <p:cNvSpPr>
            <a:spLocks noGrp="1"/>
          </p:cNvSpPr>
          <p:nvPr>
            <p:ph idx="1"/>
          </p:nvPr>
        </p:nvSpPr>
        <p:spPr/>
        <p:txBody>
          <a:bodyPr>
            <a:normAutofit/>
          </a:bodyPr>
          <a:lstStyle/>
          <a:p>
            <a:r>
              <a:rPr lang="en-US" dirty="0"/>
              <a:t>ROM is overestimating the heating load</a:t>
            </a:r>
          </a:p>
          <a:p>
            <a:pPr lvl="1"/>
            <a:r>
              <a:rPr lang="en-US" dirty="0"/>
              <a:t>This could result in higher cooling power use </a:t>
            </a:r>
          </a:p>
          <a:p>
            <a:pPr lvl="2"/>
            <a:r>
              <a:rPr lang="en-US" dirty="0"/>
              <a:t>by setting lower temperature set point because EDC does not estimate that any cooling power would be required</a:t>
            </a:r>
          </a:p>
          <a:p>
            <a:pPr lvl="1"/>
            <a:r>
              <a:rPr lang="en-US" dirty="0"/>
              <a:t>This could result in dumping of heat from fuel cell and/or unnecessarily turning on the FC</a:t>
            </a:r>
          </a:p>
          <a:p>
            <a:pPr marL="0" indent="0">
              <a:buNone/>
            </a:pPr>
            <a:endParaRPr lang="en-US" dirty="0"/>
          </a:p>
        </p:txBody>
      </p:sp>
    </p:spTree>
    <p:extLst>
      <p:ext uri="{BB962C8B-B14F-4D97-AF65-F5344CB8AC3E}">
        <p14:creationId xmlns:p14="http://schemas.microsoft.com/office/powerpoint/2010/main" val="979495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8312-EBB4-AB43-A073-C75BE0932156}"/>
              </a:ext>
            </a:extLst>
          </p:cNvPr>
          <p:cNvSpPr>
            <a:spLocks noGrp="1"/>
          </p:cNvSpPr>
          <p:nvPr>
            <p:ph type="title"/>
          </p:nvPr>
        </p:nvSpPr>
        <p:spPr/>
        <p:txBody>
          <a:bodyPr/>
          <a:lstStyle/>
          <a:p>
            <a:r>
              <a:rPr lang="en-US" dirty="0"/>
              <a:t>Conclusions from co-simulation </a:t>
            </a:r>
          </a:p>
        </p:txBody>
      </p:sp>
      <p:sp>
        <p:nvSpPr>
          <p:cNvPr id="3" name="Content Placeholder 2">
            <a:extLst>
              <a:ext uri="{FF2B5EF4-FFF2-40B4-BE49-F238E27FC236}">
                <a16:creationId xmlns:a16="http://schemas.microsoft.com/office/drawing/2014/main" id="{AF76A59B-3610-B342-9EC3-6B1246CA3290}"/>
              </a:ext>
            </a:extLst>
          </p:cNvPr>
          <p:cNvSpPr>
            <a:spLocks noGrp="1"/>
          </p:cNvSpPr>
          <p:nvPr>
            <p:ph idx="1"/>
          </p:nvPr>
        </p:nvSpPr>
        <p:spPr>
          <a:xfrm>
            <a:off x="205795" y="1119226"/>
            <a:ext cx="7752828" cy="4333174"/>
          </a:xfrm>
        </p:spPr>
        <p:txBody>
          <a:bodyPr>
            <a:normAutofit fontScale="92500" lnSpcReduction="20000"/>
          </a:bodyPr>
          <a:lstStyle/>
          <a:p>
            <a:r>
              <a:rPr lang="en-US" dirty="0"/>
              <a:t>Have achieved working co-simulation with </a:t>
            </a:r>
            <a:r>
              <a:rPr lang="en-US" dirty="0" err="1"/>
              <a:t>EnergyPlus</a:t>
            </a:r>
            <a:r>
              <a:rPr lang="en-US" dirty="0"/>
              <a:t> and EDC using ROM based on E+ model</a:t>
            </a:r>
          </a:p>
          <a:p>
            <a:r>
              <a:rPr lang="en-US" dirty="0"/>
              <a:t>In the lower natural gas price case, FC is economical even if it’s only used for electricity, so FC will operate at full capacity almost all the time, achieving cost savings from lower fuel cost</a:t>
            </a:r>
          </a:p>
          <a:p>
            <a:r>
              <a:rPr lang="en-US" dirty="0"/>
              <a:t>In the higher natural gas price case, FC is economical when both electricity and heat are used by the building, so the FC operates according to the load of the building</a:t>
            </a:r>
          </a:p>
          <a:p>
            <a:r>
              <a:rPr lang="en-US" dirty="0"/>
              <a:t>Due to the ROM mismatch, the cost saving from scheduling the temperature is insignificant </a:t>
            </a:r>
          </a:p>
          <a:p>
            <a:endParaRPr lang="en-US" dirty="0"/>
          </a:p>
        </p:txBody>
      </p:sp>
    </p:spTree>
    <p:extLst>
      <p:ext uri="{BB962C8B-B14F-4D97-AF65-F5344CB8AC3E}">
        <p14:creationId xmlns:p14="http://schemas.microsoft.com/office/powerpoint/2010/main" val="1952907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BF20-F68E-614D-A0E5-4F8C16D620E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0240D15-CCA4-4046-8395-036AF76D26E2}"/>
              </a:ext>
            </a:extLst>
          </p:cNvPr>
          <p:cNvSpPr>
            <a:spLocks noGrp="1"/>
          </p:cNvSpPr>
          <p:nvPr>
            <p:ph idx="1"/>
          </p:nvPr>
        </p:nvSpPr>
        <p:spPr/>
        <p:txBody>
          <a:bodyPr>
            <a:normAutofit fontScale="92500" lnSpcReduction="10000"/>
          </a:bodyPr>
          <a:lstStyle/>
          <a:p>
            <a:r>
              <a:rPr lang="en-US" dirty="0"/>
              <a:t>Include forecast module from WSU in co-simulation</a:t>
            </a:r>
          </a:p>
          <a:p>
            <a:pPr lvl="1"/>
            <a:r>
              <a:rPr lang="en-US" dirty="0"/>
              <a:t>Expected to improve performance of ROM by using on-line learning</a:t>
            </a:r>
          </a:p>
          <a:p>
            <a:r>
              <a:rPr lang="en-US" dirty="0"/>
              <a:t>Continue effort to improve ROM</a:t>
            </a:r>
          </a:p>
          <a:p>
            <a:pPr lvl="1"/>
            <a:r>
              <a:rPr lang="en-US" dirty="0"/>
              <a:t>PNNL resources also deployed for this</a:t>
            </a:r>
          </a:p>
          <a:p>
            <a:pPr lvl="1"/>
            <a:r>
              <a:rPr lang="en-US" dirty="0"/>
              <a:t>Will direct to use different approach from WSU</a:t>
            </a:r>
          </a:p>
          <a:p>
            <a:r>
              <a:rPr lang="en-US" dirty="0"/>
              <a:t>Switch to using </a:t>
            </a:r>
            <a:r>
              <a:rPr lang="en-US" dirty="0" err="1"/>
              <a:t>EnergyPlus</a:t>
            </a:r>
            <a:r>
              <a:rPr lang="en-US" dirty="0"/>
              <a:t> fuel cell model when available</a:t>
            </a:r>
          </a:p>
          <a:p>
            <a:r>
              <a:rPr lang="en-US" dirty="0"/>
              <a:t>Run co-simulation with full </a:t>
            </a:r>
            <a:r>
              <a:rPr lang="en-US" dirty="0" err="1"/>
              <a:t>EnergyPlus</a:t>
            </a:r>
            <a:r>
              <a:rPr lang="en-US" dirty="0"/>
              <a:t> model of commercial building</a:t>
            </a:r>
          </a:p>
          <a:p>
            <a:r>
              <a:rPr lang="en-US" dirty="0"/>
              <a:t>Prepare and submit final paper for High Performance Building conference</a:t>
            </a:r>
          </a:p>
        </p:txBody>
      </p:sp>
    </p:spTree>
    <p:extLst>
      <p:ext uri="{BB962C8B-B14F-4D97-AF65-F5344CB8AC3E}">
        <p14:creationId xmlns:p14="http://schemas.microsoft.com/office/powerpoint/2010/main" val="1669654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slides</a:t>
            </a:r>
          </a:p>
        </p:txBody>
      </p:sp>
    </p:spTree>
    <p:extLst>
      <p:ext uri="{BB962C8B-B14F-4D97-AF65-F5344CB8AC3E}">
        <p14:creationId xmlns:p14="http://schemas.microsoft.com/office/powerpoint/2010/main" val="1867626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EADCD6A-EF57-DF48-88C3-325DBB0B5649}"/>
              </a:ext>
            </a:extLst>
          </p:cNvPr>
          <p:cNvSpPr>
            <a:spLocks noGrp="1"/>
          </p:cNvSpPr>
          <p:nvPr>
            <p:ph idx="1"/>
          </p:nvPr>
        </p:nvSpPr>
        <p:spPr/>
        <p:txBody>
          <a:bodyPr/>
          <a:lstStyle/>
          <a:p>
            <a:r>
              <a:rPr lang="en-US" dirty="0"/>
              <a:t>Can evaluate impact of imperfect model on results by using </a:t>
            </a:r>
            <a:r>
              <a:rPr lang="en-US" dirty="0" err="1"/>
              <a:t>Matlab</a:t>
            </a:r>
            <a:r>
              <a:rPr lang="en-US" dirty="0"/>
              <a:t> model for building in co-simulation</a:t>
            </a:r>
          </a:p>
          <a:p>
            <a:pPr lvl="1"/>
            <a:r>
              <a:rPr lang="en-US" dirty="0"/>
              <a:t>Allows us to introduce errors in model and evaluate impact</a:t>
            </a:r>
          </a:p>
          <a:p>
            <a:pPr lvl="1"/>
            <a:r>
              <a:rPr lang="en-US" dirty="0"/>
              <a:t>Next few slides shows use of </a:t>
            </a:r>
            <a:r>
              <a:rPr lang="en-US" dirty="0" err="1"/>
              <a:t>Matlab</a:t>
            </a:r>
            <a:r>
              <a:rPr lang="en-US" dirty="0"/>
              <a:t> model</a:t>
            </a:r>
          </a:p>
          <a:p>
            <a:endParaRPr lang="en-US" dirty="0"/>
          </a:p>
        </p:txBody>
      </p:sp>
      <p:sp>
        <p:nvSpPr>
          <p:cNvPr id="3" name="Title 2">
            <a:extLst>
              <a:ext uri="{FF2B5EF4-FFF2-40B4-BE49-F238E27FC236}">
                <a16:creationId xmlns:a16="http://schemas.microsoft.com/office/drawing/2014/main" id="{26AC4AB7-FA85-4D45-8C7A-0C1417D87F51}"/>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912059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CE9D289-0D87-4896-91A5-BBAA593CA1FB}"/>
              </a:ext>
            </a:extLst>
          </p:cNvPr>
          <p:cNvGraphicFramePr>
            <a:graphicFrameLocks noGrp="1"/>
          </p:cNvGraphicFramePr>
          <p:nvPr>
            <p:ph idx="1"/>
          </p:nvPr>
        </p:nvGraphicFramePr>
        <p:xfrm>
          <a:off x="1485096" y="1885548"/>
          <a:ext cx="6173810" cy="2263230"/>
        </p:xfrm>
        <a:graphic>
          <a:graphicData uri="http://schemas.openxmlformats.org/drawingml/2006/table">
            <a:tbl>
              <a:tblPr firstRow="1" bandRow="1">
                <a:tableStyleId>{073A0DAA-6AF3-43AB-8588-CEC1D06C72B9}</a:tableStyleId>
              </a:tblPr>
              <a:tblGrid>
                <a:gridCol w="1234762">
                  <a:extLst>
                    <a:ext uri="{9D8B030D-6E8A-4147-A177-3AD203B41FA5}">
                      <a16:colId xmlns:a16="http://schemas.microsoft.com/office/drawing/2014/main" val="837148767"/>
                    </a:ext>
                  </a:extLst>
                </a:gridCol>
                <a:gridCol w="1234762">
                  <a:extLst>
                    <a:ext uri="{9D8B030D-6E8A-4147-A177-3AD203B41FA5}">
                      <a16:colId xmlns:a16="http://schemas.microsoft.com/office/drawing/2014/main" val="135278472"/>
                    </a:ext>
                  </a:extLst>
                </a:gridCol>
                <a:gridCol w="1234762">
                  <a:extLst>
                    <a:ext uri="{9D8B030D-6E8A-4147-A177-3AD203B41FA5}">
                      <a16:colId xmlns:a16="http://schemas.microsoft.com/office/drawing/2014/main" val="4202769230"/>
                    </a:ext>
                  </a:extLst>
                </a:gridCol>
                <a:gridCol w="1234762">
                  <a:extLst>
                    <a:ext uri="{9D8B030D-6E8A-4147-A177-3AD203B41FA5}">
                      <a16:colId xmlns:a16="http://schemas.microsoft.com/office/drawing/2014/main" val="2726091948"/>
                    </a:ext>
                  </a:extLst>
                </a:gridCol>
                <a:gridCol w="1234762">
                  <a:extLst>
                    <a:ext uri="{9D8B030D-6E8A-4147-A177-3AD203B41FA5}">
                      <a16:colId xmlns:a16="http://schemas.microsoft.com/office/drawing/2014/main" val="2503379647"/>
                    </a:ext>
                  </a:extLst>
                </a:gridCol>
              </a:tblGrid>
              <a:tr h="685979">
                <a:tc>
                  <a:txBody>
                    <a:bodyPr/>
                    <a:lstStyle/>
                    <a:p>
                      <a:endParaRPr lang="en-US" sz="1400" dirty="0"/>
                    </a:p>
                  </a:txBody>
                  <a:tcPr marL="68598" marR="68598" marT="34299" marB="34299"/>
                </a:tc>
                <a:tc>
                  <a:txBody>
                    <a:bodyPr/>
                    <a:lstStyle/>
                    <a:p>
                      <a:r>
                        <a:rPr lang="en-US" sz="1400" dirty="0"/>
                        <a:t>Total cost</a:t>
                      </a:r>
                    </a:p>
                  </a:txBody>
                  <a:tcPr marL="68598" marR="68598" marT="34299" marB="34299"/>
                </a:tc>
                <a:tc>
                  <a:txBody>
                    <a:bodyPr/>
                    <a:lstStyle/>
                    <a:p>
                      <a:r>
                        <a:rPr lang="en-US" sz="1400" dirty="0"/>
                        <a:t>Electricity cost</a:t>
                      </a:r>
                    </a:p>
                  </a:txBody>
                  <a:tcPr marL="68598" marR="68598" marT="34299" marB="34299"/>
                </a:tc>
                <a:tc>
                  <a:txBody>
                    <a:bodyPr/>
                    <a:lstStyle/>
                    <a:p>
                      <a:r>
                        <a:rPr lang="en-US" sz="1400" dirty="0"/>
                        <a:t>Natural gas cost</a:t>
                      </a:r>
                    </a:p>
                  </a:txBody>
                  <a:tcPr marL="68598" marR="68598" marT="34299" marB="34299"/>
                </a:tc>
                <a:tc>
                  <a:txBody>
                    <a:bodyPr/>
                    <a:lstStyle/>
                    <a:p>
                      <a:r>
                        <a:rPr lang="en-US" sz="1400" dirty="0"/>
                        <a:t>Ancillary services payment</a:t>
                      </a:r>
                    </a:p>
                  </a:txBody>
                  <a:tcPr marL="68598" marR="68598" marT="34299" marB="34299"/>
                </a:tc>
                <a:extLst>
                  <a:ext uri="{0D108BD9-81ED-4DB2-BD59-A6C34878D82A}">
                    <a16:rowId xmlns:a16="http://schemas.microsoft.com/office/drawing/2014/main" val="568618143"/>
                  </a:ext>
                </a:extLst>
              </a:tr>
              <a:tr h="278202">
                <a:tc>
                  <a:txBody>
                    <a:bodyPr/>
                    <a:lstStyle/>
                    <a:p>
                      <a:r>
                        <a:rPr lang="en-US" sz="1400" dirty="0">
                          <a:solidFill>
                            <a:srgbClr val="000C14"/>
                          </a:solidFill>
                        </a:rPr>
                        <a:t>EDC</a:t>
                      </a:r>
                    </a:p>
                  </a:txBody>
                  <a:tcPr marL="68598" marR="68598" marT="34299" marB="34299"/>
                </a:tc>
                <a:tc>
                  <a:txBody>
                    <a:bodyPr/>
                    <a:lstStyle/>
                    <a:p>
                      <a:r>
                        <a:rPr lang="en-US" sz="1400" dirty="0">
                          <a:solidFill>
                            <a:srgbClr val="000C14"/>
                          </a:solidFill>
                        </a:rPr>
                        <a:t>493</a:t>
                      </a:r>
                    </a:p>
                  </a:txBody>
                  <a:tcPr marL="68598" marR="68598" marT="34299" marB="34299"/>
                </a:tc>
                <a:tc>
                  <a:txBody>
                    <a:bodyPr/>
                    <a:lstStyle/>
                    <a:p>
                      <a:r>
                        <a:rPr lang="en-US" sz="1400" dirty="0">
                          <a:solidFill>
                            <a:srgbClr val="000C14"/>
                          </a:solidFill>
                        </a:rPr>
                        <a:t>145</a:t>
                      </a:r>
                    </a:p>
                  </a:txBody>
                  <a:tcPr marL="68598" marR="68598" marT="34299" marB="34299"/>
                </a:tc>
                <a:tc>
                  <a:txBody>
                    <a:bodyPr/>
                    <a:lstStyle/>
                    <a:p>
                      <a:r>
                        <a:rPr lang="en-US" sz="1400" dirty="0">
                          <a:solidFill>
                            <a:srgbClr val="000C14"/>
                          </a:solidFill>
                        </a:rPr>
                        <a:t>351</a:t>
                      </a:r>
                    </a:p>
                  </a:txBody>
                  <a:tcPr marL="68598" marR="68598" marT="34299" marB="34299"/>
                </a:tc>
                <a:tc>
                  <a:txBody>
                    <a:bodyPr/>
                    <a:lstStyle/>
                    <a:p>
                      <a:r>
                        <a:rPr lang="en-US" sz="1400" dirty="0">
                          <a:solidFill>
                            <a:srgbClr val="000C14"/>
                          </a:solidFill>
                        </a:rPr>
                        <a:t>5</a:t>
                      </a:r>
                    </a:p>
                  </a:txBody>
                  <a:tcPr marL="68598" marR="68598" marT="34299" marB="34299"/>
                </a:tc>
                <a:extLst>
                  <a:ext uri="{0D108BD9-81ED-4DB2-BD59-A6C34878D82A}">
                    <a16:rowId xmlns:a16="http://schemas.microsoft.com/office/drawing/2014/main" val="1985807592"/>
                  </a:ext>
                </a:extLst>
              </a:tr>
              <a:tr h="278202">
                <a:tc>
                  <a:txBody>
                    <a:bodyPr/>
                    <a:lstStyle/>
                    <a:p>
                      <a:r>
                        <a:rPr lang="en-US" sz="1400" dirty="0">
                          <a:solidFill>
                            <a:srgbClr val="000C14"/>
                          </a:solidFill>
                        </a:rPr>
                        <a:t>EDC, no FC</a:t>
                      </a:r>
                    </a:p>
                  </a:txBody>
                  <a:tcPr marL="68598" marR="68598" marT="34299" marB="34299"/>
                </a:tc>
                <a:tc>
                  <a:txBody>
                    <a:bodyPr/>
                    <a:lstStyle/>
                    <a:p>
                      <a:r>
                        <a:rPr lang="en-US" sz="1400" dirty="0">
                          <a:solidFill>
                            <a:srgbClr val="000C14"/>
                          </a:solidFill>
                        </a:rPr>
                        <a:t>834</a:t>
                      </a:r>
                    </a:p>
                  </a:txBody>
                  <a:tcPr marL="68598" marR="68598" marT="34299" marB="34299"/>
                </a:tc>
                <a:tc>
                  <a:txBody>
                    <a:bodyPr/>
                    <a:lstStyle/>
                    <a:p>
                      <a:r>
                        <a:rPr lang="en-US" sz="1400" dirty="0">
                          <a:solidFill>
                            <a:srgbClr val="000C14"/>
                          </a:solidFill>
                        </a:rPr>
                        <a:t>657</a:t>
                      </a:r>
                    </a:p>
                  </a:txBody>
                  <a:tcPr marL="68598" marR="68598" marT="34299" marB="34299"/>
                </a:tc>
                <a:tc>
                  <a:txBody>
                    <a:bodyPr/>
                    <a:lstStyle/>
                    <a:p>
                      <a:r>
                        <a:rPr lang="en-US" sz="1400" dirty="0">
                          <a:solidFill>
                            <a:srgbClr val="000C14"/>
                          </a:solidFill>
                        </a:rPr>
                        <a:t>181</a:t>
                      </a:r>
                    </a:p>
                  </a:txBody>
                  <a:tcPr marL="68598" marR="68598" marT="34299" marB="34299"/>
                </a:tc>
                <a:tc>
                  <a:txBody>
                    <a:bodyPr/>
                    <a:lstStyle/>
                    <a:p>
                      <a:r>
                        <a:rPr lang="en-US" sz="1400" dirty="0">
                          <a:solidFill>
                            <a:srgbClr val="000C14"/>
                          </a:solidFill>
                        </a:rPr>
                        <a:t>5</a:t>
                      </a:r>
                    </a:p>
                  </a:txBody>
                  <a:tcPr marL="68598" marR="68598" marT="34299" marB="34299"/>
                </a:tc>
                <a:extLst>
                  <a:ext uri="{0D108BD9-81ED-4DB2-BD59-A6C34878D82A}">
                    <a16:rowId xmlns:a16="http://schemas.microsoft.com/office/drawing/2014/main" val="2585817860"/>
                  </a:ext>
                </a:extLst>
              </a:tr>
              <a:tr h="480185">
                <a:tc>
                  <a:txBody>
                    <a:bodyPr/>
                    <a:lstStyle/>
                    <a:p>
                      <a:r>
                        <a:rPr lang="en-US" sz="1400" dirty="0">
                          <a:solidFill>
                            <a:srgbClr val="000C14"/>
                          </a:solidFill>
                        </a:rPr>
                        <a:t>No EDC, no FC, 1 set-point</a:t>
                      </a:r>
                    </a:p>
                  </a:txBody>
                  <a:tcPr marL="68598" marR="68598" marT="34299" marB="34299"/>
                </a:tc>
                <a:tc>
                  <a:txBody>
                    <a:bodyPr/>
                    <a:lstStyle/>
                    <a:p>
                      <a:r>
                        <a:rPr lang="en-US" sz="1400" dirty="0">
                          <a:solidFill>
                            <a:srgbClr val="000C14"/>
                          </a:solidFill>
                        </a:rPr>
                        <a:t>895</a:t>
                      </a:r>
                    </a:p>
                  </a:txBody>
                  <a:tcPr marL="68598" marR="68598" marT="34299" marB="34299"/>
                </a:tc>
                <a:tc>
                  <a:txBody>
                    <a:bodyPr/>
                    <a:lstStyle/>
                    <a:p>
                      <a:r>
                        <a:rPr lang="en-US" sz="1400" dirty="0">
                          <a:solidFill>
                            <a:srgbClr val="000C14"/>
                          </a:solidFill>
                        </a:rPr>
                        <a:t>683</a:t>
                      </a:r>
                    </a:p>
                  </a:txBody>
                  <a:tcPr marL="68598" marR="68598" marT="34299" marB="34299"/>
                </a:tc>
                <a:tc>
                  <a:txBody>
                    <a:bodyPr/>
                    <a:lstStyle/>
                    <a:p>
                      <a:r>
                        <a:rPr lang="en-US" sz="1400" dirty="0">
                          <a:solidFill>
                            <a:srgbClr val="000C14"/>
                          </a:solidFill>
                        </a:rPr>
                        <a:t>212</a:t>
                      </a:r>
                    </a:p>
                  </a:txBody>
                  <a:tcPr marL="68598" marR="68598" marT="34299" marB="34299"/>
                </a:tc>
                <a:tc>
                  <a:txBody>
                    <a:bodyPr/>
                    <a:lstStyle/>
                    <a:p>
                      <a:endParaRPr lang="en-US" sz="1400" dirty="0">
                        <a:solidFill>
                          <a:srgbClr val="000C14"/>
                        </a:solidFill>
                      </a:endParaRPr>
                    </a:p>
                  </a:txBody>
                  <a:tcPr marL="68598" marR="68598" marT="34299" marB="34299"/>
                </a:tc>
                <a:extLst>
                  <a:ext uri="{0D108BD9-81ED-4DB2-BD59-A6C34878D82A}">
                    <a16:rowId xmlns:a16="http://schemas.microsoft.com/office/drawing/2014/main" val="2484021202"/>
                  </a:ext>
                </a:extLst>
              </a:tr>
              <a:tr h="480185">
                <a:tc>
                  <a:txBody>
                    <a:bodyPr/>
                    <a:lstStyle/>
                    <a:p>
                      <a:r>
                        <a:rPr lang="en-US" sz="1400" dirty="0">
                          <a:solidFill>
                            <a:srgbClr val="000C14"/>
                          </a:solidFill>
                        </a:rPr>
                        <a:t>No EDC, no FC, 2 set-points</a:t>
                      </a:r>
                    </a:p>
                  </a:txBody>
                  <a:tcPr marL="68598" marR="68598" marT="34299" marB="34299"/>
                </a:tc>
                <a:tc>
                  <a:txBody>
                    <a:bodyPr/>
                    <a:lstStyle/>
                    <a:p>
                      <a:endParaRPr lang="en-US" sz="1400" dirty="0">
                        <a:solidFill>
                          <a:srgbClr val="000C14"/>
                        </a:solidFill>
                      </a:endParaRPr>
                    </a:p>
                  </a:txBody>
                  <a:tcPr marL="68598" marR="68598" marT="34299" marB="34299"/>
                </a:tc>
                <a:tc>
                  <a:txBody>
                    <a:bodyPr/>
                    <a:lstStyle/>
                    <a:p>
                      <a:endParaRPr lang="en-US" sz="1400" dirty="0">
                        <a:solidFill>
                          <a:srgbClr val="000C14"/>
                        </a:solidFill>
                      </a:endParaRPr>
                    </a:p>
                  </a:txBody>
                  <a:tcPr marL="68598" marR="68598" marT="34299" marB="34299"/>
                </a:tc>
                <a:tc>
                  <a:txBody>
                    <a:bodyPr/>
                    <a:lstStyle/>
                    <a:p>
                      <a:endParaRPr lang="en-US" sz="1400" dirty="0">
                        <a:solidFill>
                          <a:srgbClr val="000C14"/>
                        </a:solidFill>
                      </a:endParaRPr>
                    </a:p>
                  </a:txBody>
                  <a:tcPr marL="68598" marR="68598" marT="34299" marB="34299"/>
                </a:tc>
                <a:tc>
                  <a:txBody>
                    <a:bodyPr/>
                    <a:lstStyle/>
                    <a:p>
                      <a:endParaRPr lang="en-US" sz="1400" dirty="0">
                        <a:solidFill>
                          <a:srgbClr val="000C14"/>
                        </a:solidFill>
                      </a:endParaRPr>
                    </a:p>
                  </a:txBody>
                  <a:tcPr marL="68598" marR="68598" marT="34299" marB="34299"/>
                </a:tc>
                <a:extLst>
                  <a:ext uri="{0D108BD9-81ED-4DB2-BD59-A6C34878D82A}">
                    <a16:rowId xmlns:a16="http://schemas.microsoft.com/office/drawing/2014/main" val="1523361203"/>
                  </a:ext>
                </a:extLst>
              </a:tr>
            </a:tbl>
          </a:graphicData>
        </a:graphic>
      </p:graphicFrame>
      <p:sp>
        <p:nvSpPr>
          <p:cNvPr id="3" name="Title 2">
            <a:extLst>
              <a:ext uri="{FF2B5EF4-FFF2-40B4-BE49-F238E27FC236}">
                <a16:creationId xmlns:a16="http://schemas.microsoft.com/office/drawing/2014/main" id="{70CE0C11-6B79-4C78-B494-909117D120AE}"/>
              </a:ext>
            </a:extLst>
          </p:cNvPr>
          <p:cNvSpPr>
            <a:spLocks noGrp="1"/>
          </p:cNvSpPr>
          <p:nvPr>
            <p:ph type="title"/>
          </p:nvPr>
        </p:nvSpPr>
        <p:spPr/>
        <p:txBody>
          <a:bodyPr>
            <a:normAutofit/>
          </a:bodyPr>
          <a:lstStyle/>
          <a:p>
            <a:r>
              <a:rPr lang="en-US" dirty="0"/>
              <a:t>Co-sim with perfect model and forecast in </a:t>
            </a:r>
            <a:r>
              <a:rPr lang="en-US" dirty="0" err="1"/>
              <a:t>Matlab</a:t>
            </a:r>
            <a:endParaRPr lang="en-US" dirty="0"/>
          </a:p>
        </p:txBody>
      </p:sp>
      <p:sp>
        <p:nvSpPr>
          <p:cNvPr id="6" name="Content Placeholder 1">
            <a:extLst>
              <a:ext uri="{FF2B5EF4-FFF2-40B4-BE49-F238E27FC236}">
                <a16:creationId xmlns:a16="http://schemas.microsoft.com/office/drawing/2014/main" id="{2D1B822F-AC67-45A9-9231-45D232E37DB9}"/>
              </a:ext>
            </a:extLst>
          </p:cNvPr>
          <p:cNvSpPr txBox="1">
            <a:spLocks/>
          </p:cNvSpPr>
          <p:nvPr/>
        </p:nvSpPr>
        <p:spPr>
          <a:xfrm>
            <a:off x="1485096" y="4465763"/>
            <a:ext cx="6173808" cy="1021173"/>
          </a:xfrm>
          <a:prstGeom prst="rect">
            <a:avLst/>
          </a:prstGeom>
        </p:spPr>
        <p:txBody>
          <a:bodyPr vert="horz" lIns="68598" tIns="34299" rIns="68598" bIns="34299" rtlCol="0">
            <a:normAutofit/>
          </a:bodyPr>
          <a:lstStyle>
            <a:lvl1pPr marL="342900" indent="-342900" algn="l" defTabSz="914400" rtl="0" eaLnBrk="1" latinLnBrk="0" hangingPunct="1">
              <a:spcBef>
                <a:spcPct val="20000"/>
              </a:spcBef>
              <a:buFont typeface="Arial" pitchFamily="34" charset="0"/>
              <a:buChar char="•"/>
              <a:defRPr sz="2800" b="0" kern="1200">
                <a:solidFill>
                  <a:srgbClr val="353A3E"/>
                </a:solidFill>
                <a:latin typeface="Calibri"/>
                <a:ea typeface="+mn-ea"/>
                <a:cs typeface="Calibri"/>
              </a:defRPr>
            </a:lvl1pPr>
            <a:lvl2pPr marL="742950" indent="-285750" algn="l" defTabSz="914400" rtl="0" eaLnBrk="1" latinLnBrk="0" hangingPunct="1">
              <a:spcBef>
                <a:spcPct val="20000"/>
              </a:spcBef>
              <a:buSzPct val="80000"/>
              <a:buFont typeface="Courier New" pitchFamily="49" charset="0"/>
              <a:buChar char="o"/>
              <a:defRPr sz="2600" kern="1200">
                <a:solidFill>
                  <a:srgbClr val="353A3E"/>
                </a:solidFill>
                <a:latin typeface="Calibri"/>
                <a:ea typeface="+mn-ea"/>
                <a:cs typeface="Calibri"/>
              </a:defRPr>
            </a:lvl2pPr>
            <a:lvl3pPr marL="1143000" indent="-228600" algn="l" defTabSz="914400" rtl="0" eaLnBrk="1" latinLnBrk="0" hangingPunct="1">
              <a:spcBef>
                <a:spcPct val="20000"/>
              </a:spcBef>
              <a:buFont typeface="Calibri" pitchFamily="34" charset="0"/>
              <a:buChar char="–"/>
              <a:defRPr sz="2400" kern="1200">
                <a:solidFill>
                  <a:srgbClr val="353A3E"/>
                </a:solidFill>
                <a:latin typeface="Calibri"/>
                <a:ea typeface="+mn-ea"/>
                <a:cs typeface="Calibri"/>
              </a:defRPr>
            </a:lvl3pPr>
            <a:lvl4pPr marL="1600200" indent="-228600" algn="l" defTabSz="914400" rtl="0" eaLnBrk="1" latinLnBrk="0" hangingPunct="1">
              <a:spcBef>
                <a:spcPct val="20000"/>
              </a:spcBef>
              <a:buFont typeface="Wingdings" pitchFamily="2" charset="2"/>
              <a:buChar char="§"/>
              <a:defRPr sz="2000" kern="1200">
                <a:solidFill>
                  <a:srgbClr val="353A3E"/>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rgbClr val="353A3E"/>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a:t>Cost saving of EDC vs. EDC no FC is 40.9%</a:t>
            </a:r>
          </a:p>
          <a:p>
            <a:r>
              <a:rPr lang="en-US" sz="1500" dirty="0"/>
              <a:t>Cost saving of EDC vs. No EDC no FC 1 set-point is 44.9%</a:t>
            </a:r>
          </a:p>
          <a:p>
            <a:endParaRPr lang="en-US" sz="1500" dirty="0"/>
          </a:p>
        </p:txBody>
      </p:sp>
    </p:spTree>
    <p:extLst>
      <p:ext uri="{BB962C8B-B14F-4D97-AF65-F5344CB8AC3E}">
        <p14:creationId xmlns:p14="http://schemas.microsoft.com/office/powerpoint/2010/main" val="2806694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3EA8342-7746-4397-90BE-9EAF5DFA5CFB}"/>
              </a:ext>
            </a:extLst>
          </p:cNvPr>
          <p:cNvPicPr>
            <a:picLocks noGrp="1" noChangeAspect="1"/>
          </p:cNvPicPr>
          <p:nvPr>
            <p:ph idx="1"/>
          </p:nvPr>
        </p:nvPicPr>
        <p:blipFill>
          <a:blip r:embed="rId2"/>
          <a:stretch>
            <a:fillRect/>
          </a:stretch>
        </p:blipFill>
        <p:spPr>
          <a:xfrm>
            <a:off x="2172257" y="1885548"/>
            <a:ext cx="4799487" cy="3601388"/>
          </a:xfrm>
          <a:prstGeom prst="rect">
            <a:avLst/>
          </a:prstGeom>
        </p:spPr>
      </p:pic>
      <p:sp>
        <p:nvSpPr>
          <p:cNvPr id="3" name="Title 2">
            <a:extLst>
              <a:ext uri="{FF2B5EF4-FFF2-40B4-BE49-F238E27FC236}">
                <a16:creationId xmlns:a16="http://schemas.microsoft.com/office/drawing/2014/main" id="{96E31D5F-E36B-45B4-AE0F-578565A93CAA}"/>
              </a:ext>
            </a:extLst>
          </p:cNvPr>
          <p:cNvSpPr>
            <a:spLocks noGrp="1"/>
          </p:cNvSpPr>
          <p:nvPr>
            <p:ph type="title"/>
          </p:nvPr>
        </p:nvSpPr>
        <p:spPr/>
        <p:txBody>
          <a:bodyPr/>
          <a:lstStyle/>
          <a:p>
            <a:r>
              <a:rPr lang="en-US" dirty="0"/>
              <a:t>Co-sim with perfect MATLAB model</a:t>
            </a:r>
          </a:p>
        </p:txBody>
      </p:sp>
    </p:spTree>
    <p:extLst>
      <p:ext uri="{BB962C8B-B14F-4D97-AF65-F5344CB8AC3E}">
        <p14:creationId xmlns:p14="http://schemas.microsoft.com/office/powerpoint/2010/main" val="3964107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A68E10D-8AD7-4F76-98EE-AEEE4FA4B41C}"/>
              </a:ext>
            </a:extLst>
          </p:cNvPr>
          <p:cNvPicPr>
            <a:picLocks noGrp="1" noChangeAspect="1"/>
          </p:cNvPicPr>
          <p:nvPr>
            <p:ph idx="1"/>
          </p:nvPr>
        </p:nvPicPr>
        <p:blipFill>
          <a:blip r:embed="rId2"/>
          <a:stretch>
            <a:fillRect/>
          </a:stretch>
        </p:blipFill>
        <p:spPr>
          <a:xfrm>
            <a:off x="2172257" y="1885548"/>
            <a:ext cx="4799487" cy="3601388"/>
          </a:xfrm>
          <a:prstGeom prst="rect">
            <a:avLst/>
          </a:prstGeom>
        </p:spPr>
      </p:pic>
      <p:sp>
        <p:nvSpPr>
          <p:cNvPr id="3" name="Title 2">
            <a:extLst>
              <a:ext uri="{FF2B5EF4-FFF2-40B4-BE49-F238E27FC236}">
                <a16:creationId xmlns:a16="http://schemas.microsoft.com/office/drawing/2014/main" id="{9BE71388-11DB-44DA-963B-B7368A86D168}"/>
              </a:ext>
            </a:extLst>
          </p:cNvPr>
          <p:cNvSpPr>
            <a:spLocks noGrp="1"/>
          </p:cNvSpPr>
          <p:nvPr>
            <p:ph type="title"/>
          </p:nvPr>
        </p:nvSpPr>
        <p:spPr/>
        <p:txBody>
          <a:bodyPr/>
          <a:lstStyle/>
          <a:p>
            <a:r>
              <a:rPr lang="en-US" dirty="0"/>
              <a:t>Co-sim with perfect MATLAB model</a:t>
            </a:r>
          </a:p>
        </p:txBody>
      </p:sp>
    </p:spTree>
    <p:extLst>
      <p:ext uri="{BB962C8B-B14F-4D97-AF65-F5344CB8AC3E}">
        <p14:creationId xmlns:p14="http://schemas.microsoft.com/office/powerpoint/2010/main" val="158936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Co-simulation timeline</a:t>
            </a:r>
          </a:p>
        </p:txBody>
      </p:sp>
      <p:cxnSp>
        <p:nvCxnSpPr>
          <p:cNvPr id="5" name="Straight Arrow Connector 4"/>
          <p:cNvCxnSpPr/>
          <p:nvPr/>
        </p:nvCxnSpPr>
        <p:spPr>
          <a:xfrm>
            <a:off x="1623719" y="1256220"/>
            <a:ext cx="15665" cy="5230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559625" y="1119487"/>
            <a:ext cx="145279" cy="136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42548" y="922932"/>
            <a:ext cx="3153398" cy="4956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E+ Simulation</a:t>
            </a:r>
          </a:p>
        </p:txBody>
      </p:sp>
      <p:sp>
        <p:nvSpPr>
          <p:cNvPr id="13" name="Oval 12"/>
          <p:cNvSpPr/>
          <p:nvPr/>
        </p:nvSpPr>
        <p:spPr>
          <a:xfrm>
            <a:off x="1559624" y="3230298"/>
            <a:ext cx="145279" cy="136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566745" y="5126040"/>
            <a:ext cx="145279" cy="1367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57200" y="1955117"/>
            <a:ext cx="1053494" cy="369332"/>
          </a:xfrm>
          <a:prstGeom prst="rect">
            <a:avLst/>
          </a:prstGeom>
          <a:noFill/>
        </p:spPr>
        <p:txBody>
          <a:bodyPr wrap="none" rtlCol="0">
            <a:spAutoFit/>
          </a:bodyPr>
          <a:lstStyle/>
          <a:p>
            <a:r>
              <a:rPr lang="en-US" dirty="0"/>
              <a:t>Warm up</a:t>
            </a:r>
          </a:p>
        </p:txBody>
      </p:sp>
      <p:cxnSp>
        <p:nvCxnSpPr>
          <p:cNvPr id="18" name="Straight Arrow Connector 17"/>
          <p:cNvCxnSpPr/>
          <p:nvPr/>
        </p:nvCxnSpPr>
        <p:spPr>
          <a:xfrm>
            <a:off x="1754752" y="3230298"/>
            <a:ext cx="15695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1754752" y="3367031"/>
            <a:ext cx="15695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54752" y="2843875"/>
            <a:ext cx="1508426" cy="369332"/>
          </a:xfrm>
          <a:prstGeom prst="rect">
            <a:avLst/>
          </a:prstGeom>
          <a:noFill/>
        </p:spPr>
        <p:txBody>
          <a:bodyPr wrap="none" rtlCol="0">
            <a:spAutoFit/>
          </a:bodyPr>
          <a:lstStyle/>
          <a:p>
            <a:r>
              <a:rPr lang="en-US" dirty="0"/>
              <a:t>Measurement</a:t>
            </a:r>
          </a:p>
        </p:txBody>
      </p:sp>
      <p:sp>
        <p:nvSpPr>
          <p:cNvPr id="25" name="TextBox 24"/>
          <p:cNvSpPr txBox="1"/>
          <p:nvPr/>
        </p:nvSpPr>
        <p:spPr>
          <a:xfrm>
            <a:off x="1907151" y="3367031"/>
            <a:ext cx="1135119" cy="369332"/>
          </a:xfrm>
          <a:prstGeom prst="rect">
            <a:avLst/>
          </a:prstGeom>
          <a:noFill/>
        </p:spPr>
        <p:txBody>
          <a:bodyPr wrap="none" rtlCol="0">
            <a:spAutoFit/>
          </a:bodyPr>
          <a:lstStyle/>
          <a:p>
            <a:r>
              <a:rPr lang="en-US" dirty="0"/>
              <a:t>Set-points</a:t>
            </a:r>
          </a:p>
        </p:txBody>
      </p:sp>
      <p:sp>
        <p:nvSpPr>
          <p:cNvPr id="26" name="Rounded Rectangle 25"/>
          <p:cNvSpPr/>
          <p:nvPr/>
        </p:nvSpPr>
        <p:spPr>
          <a:xfrm>
            <a:off x="3442548" y="2623546"/>
            <a:ext cx="4761433" cy="13502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measurement from E+ </a:t>
            </a:r>
          </a:p>
          <a:p>
            <a:pPr algn="ctr"/>
            <a:r>
              <a:rPr lang="en-US" dirty="0"/>
              <a:t>Update forecast</a:t>
            </a:r>
          </a:p>
          <a:p>
            <a:pPr algn="ctr"/>
            <a:r>
              <a:rPr lang="en-US" dirty="0"/>
              <a:t>Run optimization for 24-hour</a:t>
            </a:r>
          </a:p>
          <a:p>
            <a:pPr algn="ctr"/>
            <a:r>
              <a:rPr lang="en-US" dirty="0"/>
              <a:t>Send set-points to E+</a:t>
            </a:r>
          </a:p>
        </p:txBody>
      </p:sp>
      <p:cxnSp>
        <p:nvCxnSpPr>
          <p:cNvPr id="27" name="Straight Arrow Connector 26"/>
          <p:cNvCxnSpPr/>
          <p:nvPr/>
        </p:nvCxnSpPr>
        <p:spPr>
          <a:xfrm flipH="1">
            <a:off x="1796006" y="1169335"/>
            <a:ext cx="15695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7413" y="3973782"/>
            <a:ext cx="1213281" cy="646331"/>
          </a:xfrm>
          <a:prstGeom prst="rect">
            <a:avLst/>
          </a:prstGeom>
          <a:noFill/>
        </p:spPr>
        <p:txBody>
          <a:bodyPr wrap="none" rtlCol="0">
            <a:spAutoFit/>
          </a:bodyPr>
          <a:lstStyle/>
          <a:p>
            <a:pPr algn="ctr"/>
            <a:r>
              <a:rPr lang="en-US" dirty="0"/>
              <a:t>Implement</a:t>
            </a:r>
          </a:p>
          <a:p>
            <a:pPr algn="ctr"/>
            <a:r>
              <a:rPr lang="en-US" dirty="0"/>
              <a:t>1-hour</a:t>
            </a:r>
          </a:p>
        </p:txBody>
      </p:sp>
      <p:cxnSp>
        <p:nvCxnSpPr>
          <p:cNvPr id="29" name="Straight Arrow Connector 28"/>
          <p:cNvCxnSpPr/>
          <p:nvPr/>
        </p:nvCxnSpPr>
        <p:spPr>
          <a:xfrm>
            <a:off x="1788936" y="5134589"/>
            <a:ext cx="15695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788936" y="5271322"/>
            <a:ext cx="15695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88936" y="4748166"/>
            <a:ext cx="1508426" cy="369332"/>
          </a:xfrm>
          <a:prstGeom prst="rect">
            <a:avLst/>
          </a:prstGeom>
          <a:noFill/>
        </p:spPr>
        <p:txBody>
          <a:bodyPr wrap="none" rtlCol="0">
            <a:spAutoFit/>
          </a:bodyPr>
          <a:lstStyle/>
          <a:p>
            <a:r>
              <a:rPr lang="en-US" dirty="0"/>
              <a:t>Measurement</a:t>
            </a:r>
          </a:p>
        </p:txBody>
      </p:sp>
      <p:sp>
        <p:nvSpPr>
          <p:cNvPr id="32" name="TextBox 31"/>
          <p:cNvSpPr txBox="1"/>
          <p:nvPr/>
        </p:nvSpPr>
        <p:spPr>
          <a:xfrm>
            <a:off x="1941335" y="5271322"/>
            <a:ext cx="1135119" cy="369332"/>
          </a:xfrm>
          <a:prstGeom prst="rect">
            <a:avLst/>
          </a:prstGeom>
          <a:noFill/>
        </p:spPr>
        <p:txBody>
          <a:bodyPr wrap="none" rtlCol="0">
            <a:spAutoFit/>
          </a:bodyPr>
          <a:lstStyle/>
          <a:p>
            <a:r>
              <a:rPr lang="en-US" dirty="0"/>
              <a:t>Set-points</a:t>
            </a:r>
          </a:p>
        </p:txBody>
      </p:sp>
      <p:sp>
        <p:nvSpPr>
          <p:cNvPr id="33" name="Rounded Rectangle 32"/>
          <p:cNvSpPr/>
          <p:nvPr/>
        </p:nvSpPr>
        <p:spPr>
          <a:xfrm>
            <a:off x="3476732" y="4527837"/>
            <a:ext cx="4761433" cy="13502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measurement from E+ </a:t>
            </a:r>
          </a:p>
          <a:p>
            <a:pPr algn="ctr"/>
            <a:r>
              <a:rPr lang="en-US" dirty="0"/>
              <a:t>Update forecast</a:t>
            </a:r>
          </a:p>
          <a:p>
            <a:pPr algn="ctr"/>
            <a:r>
              <a:rPr lang="en-US" dirty="0"/>
              <a:t>Run optimization for 24-hour</a:t>
            </a:r>
          </a:p>
          <a:p>
            <a:pPr algn="ctr"/>
            <a:r>
              <a:rPr lang="en-US" dirty="0"/>
              <a:t>Send set-points to E+</a:t>
            </a:r>
          </a:p>
        </p:txBody>
      </p:sp>
      <p:sp>
        <p:nvSpPr>
          <p:cNvPr id="35" name="TextBox 34"/>
          <p:cNvSpPr txBox="1"/>
          <p:nvPr/>
        </p:nvSpPr>
        <p:spPr>
          <a:xfrm>
            <a:off x="482174" y="5966922"/>
            <a:ext cx="843757" cy="369332"/>
          </a:xfrm>
          <a:prstGeom prst="rect">
            <a:avLst/>
          </a:prstGeom>
          <a:noFill/>
        </p:spPr>
        <p:txBody>
          <a:bodyPr wrap="none" rtlCol="0">
            <a:spAutoFit/>
          </a:bodyPr>
          <a:lstStyle/>
          <a:p>
            <a:r>
              <a:rPr lang="en-US" dirty="0"/>
              <a:t>Repeat</a:t>
            </a:r>
          </a:p>
        </p:txBody>
      </p:sp>
    </p:spTree>
    <p:extLst>
      <p:ext uri="{BB962C8B-B14F-4D97-AF65-F5344CB8AC3E}">
        <p14:creationId xmlns:p14="http://schemas.microsoft.com/office/powerpoint/2010/main" val="237093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P spid="22" grpId="0"/>
      <p:bldP spid="25" grpId="0"/>
      <p:bldP spid="26" grpId="0" animBg="1"/>
      <p:bldP spid="28" grpId="0"/>
      <p:bldP spid="31" grpId="0"/>
      <p:bldP spid="32" grpId="0"/>
      <p:bldP spid="33" grpId="0" animBg="1"/>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95EEB8A-B879-4327-AFD9-E3FFE847B77B}"/>
              </a:ext>
            </a:extLst>
          </p:cNvPr>
          <p:cNvPicPr>
            <a:picLocks noGrp="1" noChangeAspect="1"/>
          </p:cNvPicPr>
          <p:nvPr>
            <p:ph idx="1"/>
          </p:nvPr>
        </p:nvPicPr>
        <p:blipFill>
          <a:blip r:embed="rId2"/>
          <a:stretch>
            <a:fillRect/>
          </a:stretch>
        </p:blipFill>
        <p:spPr>
          <a:xfrm>
            <a:off x="2172257" y="1885548"/>
            <a:ext cx="4799487" cy="3601388"/>
          </a:xfrm>
          <a:prstGeom prst="rect">
            <a:avLst/>
          </a:prstGeom>
        </p:spPr>
      </p:pic>
      <p:sp>
        <p:nvSpPr>
          <p:cNvPr id="3" name="Title 2">
            <a:extLst>
              <a:ext uri="{FF2B5EF4-FFF2-40B4-BE49-F238E27FC236}">
                <a16:creationId xmlns:a16="http://schemas.microsoft.com/office/drawing/2014/main" id="{3AD64689-2A42-448B-83FB-1968CDD39F6E}"/>
              </a:ext>
            </a:extLst>
          </p:cNvPr>
          <p:cNvSpPr>
            <a:spLocks noGrp="1"/>
          </p:cNvSpPr>
          <p:nvPr>
            <p:ph type="title"/>
          </p:nvPr>
        </p:nvSpPr>
        <p:spPr/>
        <p:txBody>
          <a:bodyPr/>
          <a:lstStyle/>
          <a:p>
            <a:r>
              <a:rPr lang="en-US" dirty="0"/>
              <a:t>Co-sim with perfect MATLAB model</a:t>
            </a:r>
          </a:p>
        </p:txBody>
      </p:sp>
    </p:spTree>
    <p:extLst>
      <p:ext uri="{BB962C8B-B14F-4D97-AF65-F5344CB8AC3E}">
        <p14:creationId xmlns:p14="http://schemas.microsoft.com/office/powerpoint/2010/main" val="586025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5BD86FB-59CD-4094-83EE-6028FDA32DFB}"/>
              </a:ext>
            </a:extLst>
          </p:cNvPr>
          <p:cNvPicPr>
            <a:picLocks noGrp="1" noChangeAspect="1"/>
          </p:cNvPicPr>
          <p:nvPr>
            <p:ph idx="1"/>
          </p:nvPr>
        </p:nvPicPr>
        <p:blipFill>
          <a:blip r:embed="rId2"/>
          <a:stretch>
            <a:fillRect/>
          </a:stretch>
        </p:blipFill>
        <p:spPr>
          <a:xfrm>
            <a:off x="2172257" y="1885548"/>
            <a:ext cx="4799487" cy="3601388"/>
          </a:xfrm>
          <a:prstGeom prst="rect">
            <a:avLst/>
          </a:prstGeom>
        </p:spPr>
      </p:pic>
      <p:sp>
        <p:nvSpPr>
          <p:cNvPr id="3" name="Title 2">
            <a:extLst>
              <a:ext uri="{FF2B5EF4-FFF2-40B4-BE49-F238E27FC236}">
                <a16:creationId xmlns:a16="http://schemas.microsoft.com/office/drawing/2014/main" id="{96717094-A396-458D-AA98-33C95199470D}"/>
              </a:ext>
            </a:extLst>
          </p:cNvPr>
          <p:cNvSpPr>
            <a:spLocks noGrp="1"/>
          </p:cNvSpPr>
          <p:nvPr>
            <p:ph type="title"/>
          </p:nvPr>
        </p:nvSpPr>
        <p:spPr/>
        <p:txBody>
          <a:bodyPr/>
          <a:lstStyle/>
          <a:p>
            <a:r>
              <a:rPr lang="en-US" dirty="0"/>
              <a:t>Co-sim with perfect MATLAB model</a:t>
            </a:r>
          </a:p>
        </p:txBody>
      </p:sp>
    </p:spTree>
    <p:extLst>
      <p:ext uri="{BB962C8B-B14F-4D97-AF65-F5344CB8AC3E}">
        <p14:creationId xmlns:p14="http://schemas.microsoft.com/office/powerpoint/2010/main" val="3106382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A6332CC-2F0D-4210-8D9A-7A8A664BDB49}"/>
              </a:ext>
            </a:extLst>
          </p:cNvPr>
          <p:cNvPicPr>
            <a:picLocks noGrp="1" noChangeAspect="1"/>
          </p:cNvPicPr>
          <p:nvPr>
            <p:ph idx="1"/>
          </p:nvPr>
        </p:nvPicPr>
        <p:blipFill>
          <a:blip r:embed="rId2"/>
          <a:stretch>
            <a:fillRect/>
          </a:stretch>
        </p:blipFill>
        <p:spPr>
          <a:xfrm>
            <a:off x="2172257" y="1885548"/>
            <a:ext cx="4799487" cy="3601388"/>
          </a:xfrm>
          <a:prstGeom prst="rect">
            <a:avLst/>
          </a:prstGeom>
        </p:spPr>
      </p:pic>
      <p:sp>
        <p:nvSpPr>
          <p:cNvPr id="3" name="Title 2">
            <a:extLst>
              <a:ext uri="{FF2B5EF4-FFF2-40B4-BE49-F238E27FC236}">
                <a16:creationId xmlns:a16="http://schemas.microsoft.com/office/drawing/2014/main" id="{DB16B387-3D03-4943-BA40-B5CC7752A39B}"/>
              </a:ext>
            </a:extLst>
          </p:cNvPr>
          <p:cNvSpPr>
            <a:spLocks noGrp="1"/>
          </p:cNvSpPr>
          <p:nvPr>
            <p:ph type="title"/>
          </p:nvPr>
        </p:nvSpPr>
        <p:spPr/>
        <p:txBody>
          <a:bodyPr/>
          <a:lstStyle/>
          <a:p>
            <a:r>
              <a:rPr lang="en-US" dirty="0"/>
              <a:t>Co-sim with perfect MATLAB model</a:t>
            </a:r>
          </a:p>
        </p:txBody>
      </p:sp>
    </p:spTree>
    <p:extLst>
      <p:ext uri="{BB962C8B-B14F-4D97-AF65-F5344CB8AC3E}">
        <p14:creationId xmlns:p14="http://schemas.microsoft.com/office/powerpoint/2010/main" val="3314196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EDC co-simulation with Energy+</a:t>
            </a:r>
          </a:p>
        </p:txBody>
      </p:sp>
      <p:sp>
        <p:nvSpPr>
          <p:cNvPr id="4" name="Rounded Rectangle 3"/>
          <p:cNvSpPr/>
          <p:nvPr/>
        </p:nvSpPr>
        <p:spPr>
          <a:xfrm>
            <a:off x="3193344" y="1331942"/>
            <a:ext cx="1170774" cy="6157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Model</a:t>
            </a:r>
          </a:p>
        </p:txBody>
      </p:sp>
      <p:sp>
        <p:nvSpPr>
          <p:cNvPr id="5" name="Rounded Rectangle 4"/>
          <p:cNvSpPr/>
          <p:nvPr/>
        </p:nvSpPr>
        <p:spPr>
          <a:xfrm>
            <a:off x="3193344" y="2224555"/>
            <a:ext cx="1170774" cy="4956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MPC</a:t>
            </a:r>
          </a:p>
        </p:txBody>
      </p:sp>
      <p:sp>
        <p:nvSpPr>
          <p:cNvPr id="6" name="Rounded Rectangle 5"/>
          <p:cNvSpPr/>
          <p:nvPr/>
        </p:nvSpPr>
        <p:spPr>
          <a:xfrm>
            <a:off x="2313841" y="1222519"/>
            <a:ext cx="6525356" cy="16154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3701818" y="1936061"/>
            <a:ext cx="0" cy="276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859202" y="1947718"/>
            <a:ext cx="0" cy="276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68699" y="3236976"/>
            <a:ext cx="1170774" cy="718093"/>
          </a:xfrm>
          <a:prstGeom prst="roundRect">
            <a:avLst/>
          </a:prstGeom>
          <a:solidFill>
            <a:schemeClr val="bg1"/>
          </a:solidFill>
          <a:ln>
            <a:solidFill>
              <a:srgbClr val="000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Weather</a:t>
            </a:r>
          </a:p>
        </p:txBody>
      </p:sp>
      <p:cxnSp>
        <p:nvCxnSpPr>
          <p:cNvPr id="27" name="Straight Arrow Connector 26"/>
          <p:cNvCxnSpPr/>
          <p:nvPr/>
        </p:nvCxnSpPr>
        <p:spPr>
          <a:xfrm>
            <a:off x="3973772" y="2837959"/>
            <a:ext cx="0" cy="192848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131156" y="2837960"/>
            <a:ext cx="0" cy="192848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55997" y="3624101"/>
            <a:ext cx="2085866" cy="646331"/>
          </a:xfrm>
          <a:prstGeom prst="rect">
            <a:avLst/>
          </a:prstGeom>
          <a:noFill/>
        </p:spPr>
        <p:txBody>
          <a:bodyPr wrap="square" rtlCol="0">
            <a:spAutoFit/>
          </a:bodyPr>
          <a:lstStyle/>
          <a:p>
            <a:pPr algn="r"/>
            <a:r>
              <a:rPr lang="en-US" dirty="0"/>
              <a:t>Set points for thermostat.</a:t>
            </a:r>
          </a:p>
        </p:txBody>
      </p:sp>
      <p:sp>
        <p:nvSpPr>
          <p:cNvPr id="40" name="TextBox 39"/>
          <p:cNvSpPr txBox="1"/>
          <p:nvPr/>
        </p:nvSpPr>
        <p:spPr>
          <a:xfrm>
            <a:off x="4190104" y="3641657"/>
            <a:ext cx="2293251" cy="923330"/>
          </a:xfrm>
          <a:prstGeom prst="rect">
            <a:avLst/>
          </a:prstGeom>
          <a:noFill/>
        </p:spPr>
        <p:txBody>
          <a:bodyPr wrap="square" rtlCol="0">
            <a:spAutoFit/>
          </a:bodyPr>
          <a:lstStyle/>
          <a:p>
            <a:r>
              <a:rPr lang="en-US" dirty="0"/>
              <a:t>Measurements of temperature, equipment states, etc.</a:t>
            </a:r>
          </a:p>
        </p:txBody>
      </p:sp>
      <p:sp>
        <p:nvSpPr>
          <p:cNvPr id="51" name="TextBox 50"/>
          <p:cNvSpPr txBox="1"/>
          <p:nvPr/>
        </p:nvSpPr>
        <p:spPr>
          <a:xfrm>
            <a:off x="5131982" y="1872366"/>
            <a:ext cx="1954606" cy="923330"/>
          </a:xfrm>
          <a:prstGeom prst="rect">
            <a:avLst/>
          </a:prstGeom>
          <a:noFill/>
        </p:spPr>
        <p:txBody>
          <a:bodyPr wrap="square" rtlCol="0">
            <a:spAutoFit/>
          </a:bodyPr>
          <a:lstStyle/>
          <a:p>
            <a:pPr algn="ctr"/>
            <a:r>
              <a:rPr lang="en-US" dirty="0"/>
              <a:t>Uncontrollable load and internal heat gain</a:t>
            </a:r>
          </a:p>
        </p:txBody>
      </p:sp>
      <p:sp>
        <p:nvSpPr>
          <p:cNvPr id="30" name="Rounded Rectangle 29"/>
          <p:cNvSpPr/>
          <p:nvPr/>
        </p:nvSpPr>
        <p:spPr>
          <a:xfrm>
            <a:off x="3513566" y="4766446"/>
            <a:ext cx="1170774" cy="4956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MLE+</a:t>
            </a:r>
          </a:p>
        </p:txBody>
      </p:sp>
      <p:sp>
        <p:nvSpPr>
          <p:cNvPr id="31" name="Rounded Rectangle 30"/>
          <p:cNvSpPr/>
          <p:nvPr/>
        </p:nvSpPr>
        <p:spPr>
          <a:xfrm>
            <a:off x="3332927" y="5570591"/>
            <a:ext cx="1637851" cy="9583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p:cNvCxnSpPr/>
          <p:nvPr/>
        </p:nvCxnSpPr>
        <p:spPr>
          <a:xfrm>
            <a:off x="3973772" y="5277796"/>
            <a:ext cx="0" cy="27683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131156" y="5289453"/>
            <a:ext cx="0" cy="27683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332928" y="5720283"/>
            <a:ext cx="1637850" cy="646331"/>
          </a:xfrm>
          <a:prstGeom prst="rect">
            <a:avLst/>
          </a:prstGeom>
          <a:noFill/>
        </p:spPr>
        <p:txBody>
          <a:bodyPr wrap="square" rtlCol="0">
            <a:spAutoFit/>
          </a:bodyPr>
          <a:lstStyle/>
          <a:p>
            <a:pPr algn="ctr"/>
            <a:r>
              <a:rPr lang="en-US" dirty="0"/>
              <a:t>Virtual Building</a:t>
            </a:r>
          </a:p>
          <a:p>
            <a:pPr algn="ctr"/>
            <a:r>
              <a:rPr lang="en-US" dirty="0"/>
              <a:t> Model</a:t>
            </a:r>
          </a:p>
        </p:txBody>
      </p:sp>
      <p:cxnSp>
        <p:nvCxnSpPr>
          <p:cNvPr id="44" name="Elbow Connector 43">
            <a:extLst>
              <a:ext uri="{FF2B5EF4-FFF2-40B4-BE49-F238E27FC236}">
                <a16:creationId xmlns:a16="http://schemas.microsoft.com/office/drawing/2014/main" id="{365D77A3-03F1-FA4A-8A8A-EAC9B6F1010D}"/>
              </a:ext>
            </a:extLst>
          </p:cNvPr>
          <p:cNvCxnSpPr>
            <a:cxnSpLocks/>
            <a:stCxn id="15" idx="0"/>
            <a:endCxn id="6" idx="1"/>
          </p:cNvCxnSpPr>
          <p:nvPr/>
        </p:nvCxnSpPr>
        <p:spPr>
          <a:xfrm rot="5400000" flipH="1" flipV="1">
            <a:off x="1130595" y="2053731"/>
            <a:ext cx="1206737" cy="1159755"/>
          </a:xfrm>
          <a:prstGeom prst="bentConnector2">
            <a:avLst/>
          </a:prstGeom>
          <a:ln w="12700">
            <a:solidFill>
              <a:srgbClr val="000C14"/>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31BA93F-9E75-4BB0-943B-FE75E4AC9290}"/>
              </a:ext>
            </a:extLst>
          </p:cNvPr>
          <p:cNvCxnSpPr>
            <a:cxnSpLocks/>
            <a:endCxn id="5" idx="3"/>
          </p:cNvCxnSpPr>
          <p:nvPr/>
        </p:nvCxnSpPr>
        <p:spPr>
          <a:xfrm flipH="1">
            <a:off x="4364118" y="2467853"/>
            <a:ext cx="3424073" cy="4530"/>
          </a:xfrm>
          <a:prstGeom prst="straightConnector1">
            <a:avLst/>
          </a:prstGeom>
          <a:ln w="12700">
            <a:solidFill>
              <a:srgbClr val="000C14"/>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43">
            <a:extLst>
              <a:ext uri="{FF2B5EF4-FFF2-40B4-BE49-F238E27FC236}">
                <a16:creationId xmlns:a16="http://schemas.microsoft.com/office/drawing/2014/main" id="{E3A7C5E7-450A-45BE-B44A-C4EF1E06BD6F}"/>
              </a:ext>
            </a:extLst>
          </p:cNvPr>
          <p:cNvCxnSpPr>
            <a:cxnSpLocks/>
            <a:stCxn id="42" idx="3"/>
          </p:cNvCxnSpPr>
          <p:nvPr/>
        </p:nvCxnSpPr>
        <p:spPr>
          <a:xfrm flipV="1">
            <a:off x="1278090" y="1548564"/>
            <a:ext cx="1035751" cy="1"/>
          </a:xfrm>
          <a:prstGeom prst="bentConnector3">
            <a:avLst>
              <a:gd name="adj1" fmla="val 50000"/>
            </a:avLst>
          </a:prstGeom>
          <a:ln w="12700">
            <a:solidFill>
              <a:srgbClr val="000C14"/>
            </a:solidFill>
            <a:tailEnd type="arrow"/>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1D9883B2-F6BD-490C-B22F-E0CB9B42482F}"/>
              </a:ext>
            </a:extLst>
          </p:cNvPr>
          <p:cNvSpPr/>
          <p:nvPr/>
        </p:nvSpPr>
        <p:spPr>
          <a:xfrm>
            <a:off x="107316" y="1189518"/>
            <a:ext cx="1170774" cy="718093"/>
          </a:xfrm>
          <a:prstGeom prst="roundRect">
            <a:avLst/>
          </a:prstGeom>
          <a:solidFill>
            <a:schemeClr val="bg1"/>
          </a:solidFill>
          <a:ln>
            <a:solidFill>
              <a:srgbClr val="000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Market</a:t>
            </a:r>
          </a:p>
        </p:txBody>
      </p:sp>
      <p:cxnSp>
        <p:nvCxnSpPr>
          <p:cNvPr id="19" name="Connector: Elbow 18">
            <a:extLst>
              <a:ext uri="{FF2B5EF4-FFF2-40B4-BE49-F238E27FC236}">
                <a16:creationId xmlns:a16="http://schemas.microsoft.com/office/drawing/2014/main" id="{AD2DA645-6598-44DE-BE05-759B1D77F590}"/>
              </a:ext>
            </a:extLst>
          </p:cNvPr>
          <p:cNvCxnSpPr>
            <a:cxnSpLocks/>
          </p:cNvCxnSpPr>
          <p:nvPr/>
        </p:nvCxnSpPr>
        <p:spPr>
          <a:xfrm flipV="1">
            <a:off x="4684340" y="2467853"/>
            <a:ext cx="3103851" cy="2534339"/>
          </a:xfrm>
          <a:prstGeom prst="bentConnector3">
            <a:avLst>
              <a:gd name="adj1" fmla="val 99493"/>
            </a:avLst>
          </a:prstGeom>
          <a:ln>
            <a:solidFill>
              <a:srgbClr val="000C14"/>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EF1E824-5EE9-4BA8-941F-A6B0C9478273}"/>
              </a:ext>
            </a:extLst>
          </p:cNvPr>
          <p:cNvSpPr txBox="1"/>
          <p:nvPr/>
        </p:nvSpPr>
        <p:spPr>
          <a:xfrm>
            <a:off x="6483355" y="1255206"/>
            <a:ext cx="2203445" cy="400110"/>
          </a:xfrm>
          <a:prstGeom prst="rect">
            <a:avLst/>
          </a:prstGeom>
          <a:noFill/>
        </p:spPr>
        <p:txBody>
          <a:bodyPr wrap="square" rtlCol="0">
            <a:spAutoFit/>
          </a:bodyPr>
          <a:lstStyle/>
          <a:p>
            <a:pPr algn="ctr"/>
            <a:r>
              <a:rPr lang="en-US" sz="2000" b="1" dirty="0"/>
              <a:t>Building Controller</a:t>
            </a:r>
          </a:p>
        </p:txBody>
      </p:sp>
      <p:cxnSp>
        <p:nvCxnSpPr>
          <p:cNvPr id="32" name="Elbow Connector 31">
            <a:extLst>
              <a:ext uri="{FF2B5EF4-FFF2-40B4-BE49-F238E27FC236}">
                <a16:creationId xmlns:a16="http://schemas.microsoft.com/office/drawing/2014/main" id="{CE2F6D26-5B6E-42BB-AC1F-70794DB58E97}"/>
              </a:ext>
            </a:extLst>
          </p:cNvPr>
          <p:cNvCxnSpPr/>
          <p:nvPr/>
        </p:nvCxnSpPr>
        <p:spPr>
          <a:xfrm rot="16200000" flipH="1">
            <a:off x="1804224" y="3304931"/>
            <a:ext cx="1059205" cy="2359480"/>
          </a:xfrm>
          <a:prstGeom prst="bentConnector2">
            <a:avLst/>
          </a:prstGeom>
          <a:ln w="12700">
            <a:solidFill>
              <a:srgbClr val="000C1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06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EDC co-simulation with Energy+</a:t>
            </a:r>
          </a:p>
        </p:txBody>
      </p:sp>
      <p:sp>
        <p:nvSpPr>
          <p:cNvPr id="4" name="Rounded Rectangle 3"/>
          <p:cNvSpPr/>
          <p:nvPr/>
        </p:nvSpPr>
        <p:spPr>
          <a:xfrm>
            <a:off x="3193344" y="1331942"/>
            <a:ext cx="1170774" cy="6157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Model</a:t>
            </a:r>
          </a:p>
        </p:txBody>
      </p:sp>
      <p:sp>
        <p:nvSpPr>
          <p:cNvPr id="5" name="Rounded Rectangle 4"/>
          <p:cNvSpPr/>
          <p:nvPr/>
        </p:nvSpPr>
        <p:spPr>
          <a:xfrm>
            <a:off x="3193344" y="2224555"/>
            <a:ext cx="1170774" cy="4956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MPC</a:t>
            </a:r>
          </a:p>
        </p:txBody>
      </p:sp>
      <p:sp>
        <p:nvSpPr>
          <p:cNvPr id="6" name="Rounded Rectangle 5"/>
          <p:cNvSpPr/>
          <p:nvPr/>
        </p:nvSpPr>
        <p:spPr>
          <a:xfrm>
            <a:off x="2313841" y="1222519"/>
            <a:ext cx="6525356" cy="16154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3701818" y="1936061"/>
            <a:ext cx="0" cy="276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859202" y="1947718"/>
            <a:ext cx="0" cy="276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68699" y="3236976"/>
            <a:ext cx="1170774" cy="718093"/>
          </a:xfrm>
          <a:prstGeom prst="roundRect">
            <a:avLst/>
          </a:prstGeom>
          <a:solidFill>
            <a:schemeClr val="bg1"/>
          </a:solidFill>
          <a:ln>
            <a:solidFill>
              <a:srgbClr val="000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Weather</a:t>
            </a:r>
          </a:p>
        </p:txBody>
      </p:sp>
      <p:cxnSp>
        <p:nvCxnSpPr>
          <p:cNvPr id="27" name="Straight Arrow Connector 26"/>
          <p:cNvCxnSpPr/>
          <p:nvPr/>
        </p:nvCxnSpPr>
        <p:spPr>
          <a:xfrm>
            <a:off x="3973772" y="2837959"/>
            <a:ext cx="0" cy="192848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131156" y="2837960"/>
            <a:ext cx="0" cy="192848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55997" y="3624101"/>
            <a:ext cx="2085866" cy="646331"/>
          </a:xfrm>
          <a:prstGeom prst="rect">
            <a:avLst/>
          </a:prstGeom>
          <a:noFill/>
        </p:spPr>
        <p:txBody>
          <a:bodyPr wrap="square" rtlCol="0">
            <a:spAutoFit/>
          </a:bodyPr>
          <a:lstStyle/>
          <a:p>
            <a:pPr algn="r"/>
            <a:r>
              <a:rPr lang="en-US" dirty="0"/>
              <a:t>Set points for thermostat.</a:t>
            </a:r>
          </a:p>
        </p:txBody>
      </p:sp>
      <p:sp>
        <p:nvSpPr>
          <p:cNvPr id="40" name="TextBox 39"/>
          <p:cNvSpPr txBox="1"/>
          <p:nvPr/>
        </p:nvSpPr>
        <p:spPr>
          <a:xfrm>
            <a:off x="4190104" y="3641657"/>
            <a:ext cx="2293251" cy="923330"/>
          </a:xfrm>
          <a:prstGeom prst="rect">
            <a:avLst/>
          </a:prstGeom>
          <a:noFill/>
        </p:spPr>
        <p:txBody>
          <a:bodyPr wrap="square" rtlCol="0">
            <a:spAutoFit/>
          </a:bodyPr>
          <a:lstStyle/>
          <a:p>
            <a:r>
              <a:rPr lang="en-US" dirty="0"/>
              <a:t>Measurements of temperature, equipment states, etc.</a:t>
            </a:r>
          </a:p>
        </p:txBody>
      </p:sp>
      <p:sp>
        <p:nvSpPr>
          <p:cNvPr id="51" name="TextBox 50"/>
          <p:cNvSpPr txBox="1"/>
          <p:nvPr/>
        </p:nvSpPr>
        <p:spPr>
          <a:xfrm>
            <a:off x="5131982" y="1872366"/>
            <a:ext cx="1954606" cy="923330"/>
          </a:xfrm>
          <a:prstGeom prst="rect">
            <a:avLst/>
          </a:prstGeom>
          <a:noFill/>
        </p:spPr>
        <p:txBody>
          <a:bodyPr wrap="square" rtlCol="0">
            <a:spAutoFit/>
          </a:bodyPr>
          <a:lstStyle/>
          <a:p>
            <a:pPr algn="ctr"/>
            <a:r>
              <a:rPr lang="en-US" dirty="0"/>
              <a:t>Uncontrollable load and internal heat gain</a:t>
            </a:r>
          </a:p>
        </p:txBody>
      </p:sp>
      <p:sp>
        <p:nvSpPr>
          <p:cNvPr id="31" name="Rounded Rectangle 30"/>
          <p:cNvSpPr/>
          <p:nvPr/>
        </p:nvSpPr>
        <p:spPr>
          <a:xfrm>
            <a:off x="3456053" y="4783262"/>
            <a:ext cx="1637851" cy="9583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3484811" y="4923813"/>
            <a:ext cx="1637850" cy="646331"/>
          </a:xfrm>
          <a:prstGeom prst="rect">
            <a:avLst/>
          </a:prstGeom>
          <a:noFill/>
        </p:spPr>
        <p:txBody>
          <a:bodyPr wrap="square" rtlCol="0">
            <a:spAutoFit/>
          </a:bodyPr>
          <a:lstStyle/>
          <a:p>
            <a:pPr algn="ctr"/>
            <a:r>
              <a:rPr lang="en-US" dirty="0"/>
              <a:t>Virtual Building</a:t>
            </a:r>
          </a:p>
          <a:p>
            <a:pPr algn="ctr"/>
            <a:r>
              <a:rPr lang="en-US" dirty="0"/>
              <a:t> Model</a:t>
            </a:r>
          </a:p>
        </p:txBody>
      </p:sp>
      <p:cxnSp>
        <p:nvCxnSpPr>
          <p:cNvPr id="44" name="Elbow Connector 43">
            <a:extLst>
              <a:ext uri="{FF2B5EF4-FFF2-40B4-BE49-F238E27FC236}">
                <a16:creationId xmlns:a16="http://schemas.microsoft.com/office/drawing/2014/main" id="{365D77A3-03F1-FA4A-8A8A-EAC9B6F1010D}"/>
              </a:ext>
            </a:extLst>
          </p:cNvPr>
          <p:cNvCxnSpPr>
            <a:cxnSpLocks/>
            <a:stCxn id="15" idx="0"/>
            <a:endCxn id="6" idx="1"/>
          </p:cNvCxnSpPr>
          <p:nvPr/>
        </p:nvCxnSpPr>
        <p:spPr>
          <a:xfrm rot="5400000" flipH="1" flipV="1">
            <a:off x="1130595" y="2053731"/>
            <a:ext cx="1206737" cy="1159755"/>
          </a:xfrm>
          <a:prstGeom prst="bentConnector2">
            <a:avLst/>
          </a:prstGeom>
          <a:ln w="12700">
            <a:solidFill>
              <a:srgbClr val="000C14"/>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31BA93F-9E75-4BB0-943B-FE75E4AC9290}"/>
              </a:ext>
            </a:extLst>
          </p:cNvPr>
          <p:cNvCxnSpPr>
            <a:cxnSpLocks/>
            <a:endCxn id="5" idx="3"/>
          </p:cNvCxnSpPr>
          <p:nvPr/>
        </p:nvCxnSpPr>
        <p:spPr>
          <a:xfrm flipH="1">
            <a:off x="4364118" y="2467853"/>
            <a:ext cx="3424073" cy="4530"/>
          </a:xfrm>
          <a:prstGeom prst="straightConnector1">
            <a:avLst/>
          </a:prstGeom>
          <a:ln w="12700">
            <a:solidFill>
              <a:srgbClr val="000C14"/>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43">
            <a:extLst>
              <a:ext uri="{FF2B5EF4-FFF2-40B4-BE49-F238E27FC236}">
                <a16:creationId xmlns:a16="http://schemas.microsoft.com/office/drawing/2014/main" id="{E3A7C5E7-450A-45BE-B44A-C4EF1E06BD6F}"/>
              </a:ext>
            </a:extLst>
          </p:cNvPr>
          <p:cNvCxnSpPr>
            <a:cxnSpLocks/>
            <a:stCxn id="42" idx="3"/>
          </p:cNvCxnSpPr>
          <p:nvPr/>
        </p:nvCxnSpPr>
        <p:spPr>
          <a:xfrm flipV="1">
            <a:off x="1278090" y="1548564"/>
            <a:ext cx="1035751" cy="1"/>
          </a:xfrm>
          <a:prstGeom prst="bentConnector3">
            <a:avLst>
              <a:gd name="adj1" fmla="val 50000"/>
            </a:avLst>
          </a:prstGeom>
          <a:ln w="12700">
            <a:solidFill>
              <a:srgbClr val="000C14"/>
            </a:solidFill>
            <a:tailEnd type="arrow"/>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1D9883B2-F6BD-490C-B22F-E0CB9B42482F}"/>
              </a:ext>
            </a:extLst>
          </p:cNvPr>
          <p:cNvSpPr/>
          <p:nvPr/>
        </p:nvSpPr>
        <p:spPr>
          <a:xfrm>
            <a:off x="107316" y="1189518"/>
            <a:ext cx="1170774" cy="718093"/>
          </a:xfrm>
          <a:prstGeom prst="roundRect">
            <a:avLst/>
          </a:prstGeom>
          <a:solidFill>
            <a:schemeClr val="bg1"/>
          </a:solidFill>
          <a:ln>
            <a:solidFill>
              <a:srgbClr val="000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Market</a:t>
            </a:r>
          </a:p>
        </p:txBody>
      </p:sp>
      <p:cxnSp>
        <p:nvCxnSpPr>
          <p:cNvPr id="19" name="Connector: Elbow 18">
            <a:extLst>
              <a:ext uri="{FF2B5EF4-FFF2-40B4-BE49-F238E27FC236}">
                <a16:creationId xmlns:a16="http://schemas.microsoft.com/office/drawing/2014/main" id="{AD2DA645-6598-44DE-BE05-759B1D77F590}"/>
              </a:ext>
            </a:extLst>
          </p:cNvPr>
          <p:cNvCxnSpPr>
            <a:cxnSpLocks/>
            <a:stCxn id="36" idx="3"/>
          </p:cNvCxnSpPr>
          <p:nvPr/>
        </p:nvCxnSpPr>
        <p:spPr>
          <a:xfrm flipV="1">
            <a:off x="5122661" y="2467855"/>
            <a:ext cx="2665530" cy="2779124"/>
          </a:xfrm>
          <a:prstGeom prst="bentConnector2">
            <a:avLst/>
          </a:prstGeom>
          <a:ln>
            <a:solidFill>
              <a:srgbClr val="000C14"/>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EF1E824-5EE9-4BA8-941F-A6B0C9478273}"/>
              </a:ext>
            </a:extLst>
          </p:cNvPr>
          <p:cNvSpPr txBox="1"/>
          <p:nvPr/>
        </p:nvSpPr>
        <p:spPr>
          <a:xfrm>
            <a:off x="6483355" y="1255206"/>
            <a:ext cx="2203445" cy="400110"/>
          </a:xfrm>
          <a:prstGeom prst="rect">
            <a:avLst/>
          </a:prstGeom>
          <a:noFill/>
        </p:spPr>
        <p:txBody>
          <a:bodyPr wrap="square" rtlCol="0">
            <a:spAutoFit/>
          </a:bodyPr>
          <a:lstStyle/>
          <a:p>
            <a:pPr algn="ctr"/>
            <a:r>
              <a:rPr lang="en-US" sz="2000" b="1" dirty="0"/>
              <a:t>Building Controller</a:t>
            </a:r>
          </a:p>
        </p:txBody>
      </p:sp>
      <p:cxnSp>
        <p:nvCxnSpPr>
          <p:cNvPr id="32" name="Elbow Connector 31">
            <a:extLst>
              <a:ext uri="{FF2B5EF4-FFF2-40B4-BE49-F238E27FC236}">
                <a16:creationId xmlns:a16="http://schemas.microsoft.com/office/drawing/2014/main" id="{CE2F6D26-5B6E-42BB-AC1F-70794DB58E97}"/>
              </a:ext>
            </a:extLst>
          </p:cNvPr>
          <p:cNvCxnSpPr>
            <a:cxnSpLocks/>
            <a:endCxn id="36" idx="1"/>
          </p:cNvCxnSpPr>
          <p:nvPr/>
        </p:nvCxnSpPr>
        <p:spPr>
          <a:xfrm>
            <a:off x="1154087" y="3955068"/>
            <a:ext cx="2330724" cy="1291911"/>
          </a:xfrm>
          <a:prstGeom prst="bentConnector3">
            <a:avLst>
              <a:gd name="adj1" fmla="val -610"/>
            </a:avLst>
          </a:prstGeom>
          <a:ln w="12700">
            <a:solidFill>
              <a:srgbClr val="000C1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61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Current implementation and assumptions</a:t>
            </a:r>
          </a:p>
        </p:txBody>
      </p:sp>
      <p:sp>
        <p:nvSpPr>
          <p:cNvPr id="30" name="Rounded Rectangle 29"/>
          <p:cNvSpPr/>
          <p:nvPr/>
        </p:nvSpPr>
        <p:spPr>
          <a:xfrm>
            <a:off x="3513566" y="4766446"/>
            <a:ext cx="1170774" cy="4956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MLE+</a:t>
            </a:r>
          </a:p>
        </p:txBody>
      </p:sp>
      <p:sp>
        <p:nvSpPr>
          <p:cNvPr id="31" name="Rounded Rectangle 30"/>
          <p:cNvSpPr/>
          <p:nvPr/>
        </p:nvSpPr>
        <p:spPr>
          <a:xfrm>
            <a:off x="3332927" y="5570591"/>
            <a:ext cx="1637851" cy="9583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p:cNvCxnSpPr/>
          <p:nvPr/>
        </p:nvCxnSpPr>
        <p:spPr>
          <a:xfrm>
            <a:off x="3973772" y="5277796"/>
            <a:ext cx="0" cy="276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131156" y="5289453"/>
            <a:ext cx="0" cy="276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24495" y="5604775"/>
            <a:ext cx="939744" cy="369332"/>
          </a:xfrm>
          <a:prstGeom prst="rect">
            <a:avLst/>
          </a:prstGeom>
          <a:noFill/>
        </p:spPr>
        <p:txBody>
          <a:bodyPr wrap="none" rtlCol="0">
            <a:spAutoFit/>
          </a:bodyPr>
          <a:lstStyle/>
          <a:p>
            <a:r>
              <a:rPr lang="en-US" dirty="0"/>
              <a:t>Energy+</a:t>
            </a:r>
          </a:p>
        </p:txBody>
      </p:sp>
      <p:sp>
        <p:nvSpPr>
          <p:cNvPr id="37" name="Rounded Rectangle 36"/>
          <p:cNvSpPr/>
          <p:nvPr/>
        </p:nvSpPr>
        <p:spPr>
          <a:xfrm>
            <a:off x="3683237" y="6049789"/>
            <a:ext cx="1200187" cy="3480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Schedules</a:t>
            </a:r>
          </a:p>
        </p:txBody>
      </p:sp>
      <p:sp>
        <p:nvSpPr>
          <p:cNvPr id="2" name="Oval 1"/>
          <p:cNvSpPr/>
          <p:nvPr/>
        </p:nvSpPr>
        <p:spPr>
          <a:xfrm>
            <a:off x="2948922" y="5330754"/>
            <a:ext cx="2404286" cy="1416488"/>
          </a:xfrm>
          <a:prstGeom prst="ellipse">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5382009"/>
            <a:ext cx="335119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rPr>
              <a:t>Single zone version of the reference office building</a:t>
            </a:r>
          </a:p>
          <a:p>
            <a:pPr marL="285750" indent="-285750">
              <a:buFont typeface="Arial" panose="020B0604020202020204" pitchFamily="34" charset="0"/>
              <a:buChar char="•"/>
            </a:pPr>
            <a:r>
              <a:rPr lang="en-US" sz="1600" dirty="0">
                <a:solidFill>
                  <a:srgbClr val="7030A0"/>
                </a:solidFill>
              </a:rPr>
              <a:t>Fuel cell simulated in </a:t>
            </a:r>
            <a:r>
              <a:rPr lang="en-US" sz="1600" dirty="0" err="1">
                <a:solidFill>
                  <a:srgbClr val="7030A0"/>
                </a:solidFill>
              </a:rPr>
              <a:t>Matlab</a:t>
            </a:r>
            <a:endParaRPr lang="en-US" sz="1600" dirty="0">
              <a:solidFill>
                <a:srgbClr val="7030A0"/>
              </a:solidFill>
            </a:endParaRPr>
          </a:p>
          <a:p>
            <a:pPr marL="285750" indent="-285750">
              <a:buFont typeface="Arial" panose="020B0604020202020204" pitchFamily="34" charset="0"/>
              <a:buChar char="•"/>
            </a:pPr>
            <a:r>
              <a:rPr lang="en-US" sz="1600" dirty="0">
                <a:solidFill>
                  <a:srgbClr val="7030A0"/>
                </a:solidFill>
              </a:rPr>
              <a:t>Simplified HVAC control logic</a:t>
            </a:r>
          </a:p>
        </p:txBody>
      </p:sp>
      <p:sp>
        <p:nvSpPr>
          <p:cNvPr id="43" name="Oval 42"/>
          <p:cNvSpPr/>
          <p:nvPr/>
        </p:nvSpPr>
        <p:spPr>
          <a:xfrm>
            <a:off x="307935" y="3351953"/>
            <a:ext cx="1674402" cy="1604506"/>
          </a:xfrm>
          <a:prstGeom prst="ellipse">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163593" y="2888752"/>
            <a:ext cx="142150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rPr>
              <a:t>Perfect knowledge</a:t>
            </a:r>
          </a:p>
        </p:txBody>
      </p:sp>
      <p:sp>
        <p:nvSpPr>
          <p:cNvPr id="45" name="Oval 44"/>
          <p:cNvSpPr/>
          <p:nvPr/>
        </p:nvSpPr>
        <p:spPr>
          <a:xfrm>
            <a:off x="3297862" y="1198580"/>
            <a:ext cx="1653162" cy="910149"/>
          </a:xfrm>
          <a:prstGeom prst="ellipse">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509275" y="820934"/>
            <a:ext cx="291399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rPr>
              <a:t>2</a:t>
            </a:r>
            <a:r>
              <a:rPr lang="en-US" sz="1600" baseline="30000" dirty="0">
                <a:solidFill>
                  <a:srgbClr val="7030A0"/>
                </a:solidFill>
              </a:rPr>
              <a:t>nd</a:t>
            </a:r>
            <a:r>
              <a:rPr lang="en-US" sz="1600" dirty="0">
                <a:solidFill>
                  <a:srgbClr val="7030A0"/>
                </a:solidFill>
              </a:rPr>
              <a:t>  order single zone model</a:t>
            </a:r>
          </a:p>
        </p:txBody>
      </p:sp>
      <p:sp>
        <p:nvSpPr>
          <p:cNvPr id="49" name="Oval 48"/>
          <p:cNvSpPr/>
          <p:nvPr/>
        </p:nvSpPr>
        <p:spPr>
          <a:xfrm>
            <a:off x="6445285" y="3473526"/>
            <a:ext cx="2543118" cy="1453498"/>
          </a:xfrm>
          <a:prstGeom prst="ellipse">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770130" y="5053268"/>
            <a:ext cx="2205447"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rPr>
              <a:t>Perfect knowledge</a:t>
            </a:r>
          </a:p>
        </p:txBody>
      </p:sp>
      <p:sp>
        <p:nvSpPr>
          <p:cNvPr id="39" name="Rounded Rectangle 38">
            <a:extLst>
              <a:ext uri="{FF2B5EF4-FFF2-40B4-BE49-F238E27FC236}">
                <a16:creationId xmlns:a16="http://schemas.microsoft.com/office/drawing/2014/main" id="{29A9F318-577D-634F-B19F-EF6DBB7D9891}"/>
              </a:ext>
            </a:extLst>
          </p:cNvPr>
          <p:cNvSpPr/>
          <p:nvPr/>
        </p:nvSpPr>
        <p:spPr>
          <a:xfrm>
            <a:off x="6868149" y="3616281"/>
            <a:ext cx="1657249" cy="1149607"/>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a:extLst>
              <a:ext uri="{FF2B5EF4-FFF2-40B4-BE49-F238E27FC236}">
                <a16:creationId xmlns:a16="http://schemas.microsoft.com/office/drawing/2014/main" id="{F1A9CBAA-A507-EF4D-8C74-470B6AE16377}"/>
              </a:ext>
            </a:extLst>
          </p:cNvPr>
          <p:cNvSpPr/>
          <p:nvPr/>
        </p:nvSpPr>
        <p:spPr>
          <a:xfrm>
            <a:off x="3545769" y="1423487"/>
            <a:ext cx="1170774" cy="4956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ROM</a:t>
            </a:r>
          </a:p>
        </p:txBody>
      </p:sp>
      <p:sp>
        <p:nvSpPr>
          <p:cNvPr id="42" name="Rounded Rectangle 41">
            <a:extLst>
              <a:ext uri="{FF2B5EF4-FFF2-40B4-BE49-F238E27FC236}">
                <a16:creationId xmlns:a16="http://schemas.microsoft.com/office/drawing/2014/main" id="{42EBBFF2-FCCA-614D-88D4-1AC6C829C04F}"/>
              </a:ext>
            </a:extLst>
          </p:cNvPr>
          <p:cNvSpPr/>
          <p:nvPr/>
        </p:nvSpPr>
        <p:spPr>
          <a:xfrm>
            <a:off x="3545769" y="2195980"/>
            <a:ext cx="1170774" cy="4956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MPC</a:t>
            </a:r>
          </a:p>
        </p:txBody>
      </p:sp>
      <p:sp>
        <p:nvSpPr>
          <p:cNvPr id="51" name="Rounded Rectangle 50">
            <a:extLst>
              <a:ext uri="{FF2B5EF4-FFF2-40B4-BE49-F238E27FC236}">
                <a16:creationId xmlns:a16="http://schemas.microsoft.com/office/drawing/2014/main" id="{E85062CA-218F-4F4C-9B8E-3FA4C1351044}"/>
              </a:ext>
            </a:extLst>
          </p:cNvPr>
          <p:cNvSpPr/>
          <p:nvPr/>
        </p:nvSpPr>
        <p:spPr>
          <a:xfrm>
            <a:off x="2666266" y="1222519"/>
            <a:ext cx="2456203" cy="16154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928022E9-F998-7244-91F6-9EE956D95C2D}"/>
              </a:ext>
            </a:extLst>
          </p:cNvPr>
          <p:cNvCxnSpPr/>
          <p:nvPr/>
        </p:nvCxnSpPr>
        <p:spPr>
          <a:xfrm>
            <a:off x="4054243" y="1907486"/>
            <a:ext cx="0" cy="276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2CAA66A-311C-4644-815F-7576D8F844CD}"/>
              </a:ext>
            </a:extLst>
          </p:cNvPr>
          <p:cNvCxnSpPr/>
          <p:nvPr/>
        </p:nvCxnSpPr>
        <p:spPr>
          <a:xfrm flipV="1">
            <a:off x="4211627" y="1919143"/>
            <a:ext cx="0" cy="276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F41E4AF-5B76-C04E-847F-B13D69795794}"/>
              </a:ext>
            </a:extLst>
          </p:cNvPr>
          <p:cNvSpPr txBox="1"/>
          <p:nvPr/>
        </p:nvSpPr>
        <p:spPr>
          <a:xfrm>
            <a:off x="2769952" y="1296152"/>
            <a:ext cx="562975" cy="369332"/>
          </a:xfrm>
          <a:prstGeom prst="rect">
            <a:avLst/>
          </a:prstGeom>
          <a:noFill/>
        </p:spPr>
        <p:txBody>
          <a:bodyPr wrap="none" rtlCol="0">
            <a:spAutoFit/>
          </a:bodyPr>
          <a:lstStyle/>
          <a:p>
            <a:r>
              <a:rPr lang="en-US" dirty="0"/>
              <a:t>EDC</a:t>
            </a:r>
          </a:p>
        </p:txBody>
      </p:sp>
      <p:sp>
        <p:nvSpPr>
          <p:cNvPr id="61" name="Rounded Rectangle 60">
            <a:extLst>
              <a:ext uri="{FF2B5EF4-FFF2-40B4-BE49-F238E27FC236}">
                <a16:creationId xmlns:a16="http://schemas.microsoft.com/office/drawing/2014/main" id="{DA7EF2AD-2B57-E145-AC99-E656FAE50587}"/>
              </a:ext>
            </a:extLst>
          </p:cNvPr>
          <p:cNvSpPr/>
          <p:nvPr/>
        </p:nvSpPr>
        <p:spPr>
          <a:xfrm>
            <a:off x="559749" y="3553138"/>
            <a:ext cx="1170774" cy="1182835"/>
          </a:xfrm>
          <a:prstGeom prst="roundRect">
            <a:avLst/>
          </a:prstGeom>
          <a:solidFill>
            <a:schemeClr val="bg1"/>
          </a:solidFill>
          <a:ln>
            <a:solidFill>
              <a:srgbClr val="000C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Weather</a:t>
            </a:r>
          </a:p>
          <a:p>
            <a:pPr algn="ctr"/>
            <a:r>
              <a:rPr lang="en-US" dirty="0">
                <a:solidFill>
                  <a:schemeClr val="accent6">
                    <a:lumMod val="50000"/>
                  </a:schemeClr>
                </a:solidFill>
              </a:rPr>
              <a:t>+</a:t>
            </a:r>
          </a:p>
          <a:p>
            <a:pPr algn="ctr"/>
            <a:r>
              <a:rPr lang="en-US" dirty="0">
                <a:solidFill>
                  <a:schemeClr val="accent6">
                    <a:lumMod val="50000"/>
                  </a:schemeClr>
                </a:solidFill>
              </a:rPr>
              <a:t>Market</a:t>
            </a:r>
          </a:p>
        </p:txBody>
      </p:sp>
      <p:cxnSp>
        <p:nvCxnSpPr>
          <p:cNvPr id="62" name="Elbow Connector 61">
            <a:extLst>
              <a:ext uri="{FF2B5EF4-FFF2-40B4-BE49-F238E27FC236}">
                <a16:creationId xmlns:a16="http://schemas.microsoft.com/office/drawing/2014/main" id="{5A3AAB0A-07EE-B248-AF8A-E0DBED7A0E67}"/>
              </a:ext>
            </a:extLst>
          </p:cNvPr>
          <p:cNvCxnSpPr>
            <a:cxnSpLocks/>
            <a:stCxn id="39" idx="0"/>
            <a:endCxn id="51" idx="3"/>
          </p:cNvCxnSpPr>
          <p:nvPr/>
        </p:nvCxnSpPr>
        <p:spPr>
          <a:xfrm rot="16200000" flipV="1">
            <a:off x="5616601" y="1536107"/>
            <a:ext cx="1586042" cy="2574305"/>
          </a:xfrm>
          <a:prstGeom prst="bentConnector2">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999C4C16-91E5-4B4E-B63C-49D1FF13B725}"/>
              </a:ext>
            </a:extLst>
          </p:cNvPr>
          <p:cNvCxnSpPr>
            <a:cxnSpLocks/>
            <a:endCxn id="39" idx="2"/>
          </p:cNvCxnSpPr>
          <p:nvPr/>
        </p:nvCxnSpPr>
        <p:spPr>
          <a:xfrm flipV="1">
            <a:off x="4684340" y="4765888"/>
            <a:ext cx="3012434" cy="248386"/>
          </a:xfrm>
          <a:prstGeom prst="bentConnector2">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33D6B40-0414-F84F-B90B-02953B2C9D76}"/>
              </a:ext>
            </a:extLst>
          </p:cNvPr>
          <p:cNvCxnSpPr/>
          <p:nvPr/>
        </p:nvCxnSpPr>
        <p:spPr>
          <a:xfrm>
            <a:off x="3973772" y="2837959"/>
            <a:ext cx="0" cy="1928487"/>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EF451E2-05C0-744A-9157-289BCD8384A8}"/>
              </a:ext>
            </a:extLst>
          </p:cNvPr>
          <p:cNvCxnSpPr/>
          <p:nvPr/>
        </p:nvCxnSpPr>
        <p:spPr>
          <a:xfrm flipV="1">
            <a:off x="4131156" y="2837960"/>
            <a:ext cx="0" cy="1928486"/>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82AE3235-198B-D242-8DBF-098C3B1FB8EB}"/>
              </a:ext>
            </a:extLst>
          </p:cNvPr>
          <p:cNvCxnSpPr>
            <a:stCxn id="61" idx="2"/>
          </p:cNvCxnSpPr>
          <p:nvPr/>
        </p:nvCxnSpPr>
        <p:spPr>
          <a:xfrm rot="16200000" flipH="1">
            <a:off x="2190201" y="3690908"/>
            <a:ext cx="278301" cy="2368430"/>
          </a:xfrm>
          <a:prstGeom prst="bentConnector2">
            <a:avLst/>
          </a:prstGeom>
          <a:ln w="12700">
            <a:solidFill>
              <a:srgbClr val="000C14"/>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7F73733-8213-4C46-BEA4-131E97B6E688}"/>
              </a:ext>
            </a:extLst>
          </p:cNvPr>
          <p:cNvCxnSpPr>
            <a:cxnSpLocks/>
            <a:stCxn id="61" idx="3"/>
            <a:endCxn id="70" idx="1"/>
          </p:cNvCxnSpPr>
          <p:nvPr/>
        </p:nvCxnSpPr>
        <p:spPr>
          <a:xfrm>
            <a:off x="1730523" y="4144556"/>
            <a:ext cx="5137626" cy="19300"/>
          </a:xfrm>
          <a:prstGeom prst="straightConnector1">
            <a:avLst/>
          </a:prstGeom>
          <a:ln w="12700">
            <a:solidFill>
              <a:srgbClr val="000C14"/>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92C6C9-0662-DF4D-88BD-4A22E6BC4F6A}"/>
              </a:ext>
            </a:extLst>
          </p:cNvPr>
          <p:cNvSpPr txBox="1"/>
          <p:nvPr/>
        </p:nvSpPr>
        <p:spPr>
          <a:xfrm>
            <a:off x="1887907" y="3344469"/>
            <a:ext cx="2085866" cy="646331"/>
          </a:xfrm>
          <a:prstGeom prst="rect">
            <a:avLst/>
          </a:prstGeom>
          <a:noFill/>
        </p:spPr>
        <p:txBody>
          <a:bodyPr wrap="square" rtlCol="0">
            <a:spAutoFit/>
          </a:bodyPr>
          <a:lstStyle/>
          <a:p>
            <a:pPr algn="r"/>
            <a:r>
              <a:rPr lang="en-US" dirty="0"/>
              <a:t>Set points for thermostat, FC, etc.</a:t>
            </a:r>
          </a:p>
        </p:txBody>
      </p:sp>
      <p:sp>
        <p:nvSpPr>
          <p:cNvPr id="69" name="TextBox 68">
            <a:extLst>
              <a:ext uri="{FF2B5EF4-FFF2-40B4-BE49-F238E27FC236}">
                <a16:creationId xmlns:a16="http://schemas.microsoft.com/office/drawing/2014/main" id="{47D55B25-95DF-5241-AD40-A7DBB97C270A}"/>
              </a:ext>
            </a:extLst>
          </p:cNvPr>
          <p:cNvSpPr txBox="1"/>
          <p:nvPr/>
        </p:nvSpPr>
        <p:spPr>
          <a:xfrm>
            <a:off x="4144720" y="3079591"/>
            <a:ext cx="2293251" cy="923330"/>
          </a:xfrm>
          <a:prstGeom prst="rect">
            <a:avLst/>
          </a:prstGeom>
          <a:noFill/>
        </p:spPr>
        <p:txBody>
          <a:bodyPr wrap="square" rtlCol="0">
            <a:spAutoFit/>
          </a:bodyPr>
          <a:lstStyle/>
          <a:p>
            <a:r>
              <a:rPr lang="en-US" dirty="0"/>
              <a:t>Measurements of temperature, equipment states, etc.</a:t>
            </a:r>
          </a:p>
        </p:txBody>
      </p:sp>
      <p:sp>
        <p:nvSpPr>
          <p:cNvPr id="70" name="TextBox 69">
            <a:extLst>
              <a:ext uri="{FF2B5EF4-FFF2-40B4-BE49-F238E27FC236}">
                <a16:creationId xmlns:a16="http://schemas.microsoft.com/office/drawing/2014/main" id="{C0B63B83-AE0B-934A-A2BA-B57D14DDBF7E}"/>
              </a:ext>
            </a:extLst>
          </p:cNvPr>
          <p:cNvSpPr txBox="1"/>
          <p:nvPr/>
        </p:nvSpPr>
        <p:spPr>
          <a:xfrm>
            <a:off x="6868149" y="3840690"/>
            <a:ext cx="1748665" cy="646331"/>
          </a:xfrm>
          <a:prstGeom prst="rect">
            <a:avLst/>
          </a:prstGeom>
          <a:noFill/>
        </p:spPr>
        <p:txBody>
          <a:bodyPr wrap="square" rtlCol="0">
            <a:spAutoFit/>
          </a:bodyPr>
          <a:lstStyle/>
          <a:p>
            <a:pPr algn="ctr"/>
            <a:r>
              <a:rPr lang="en-US" dirty="0">
                <a:solidFill>
                  <a:schemeClr val="accent5"/>
                </a:solidFill>
              </a:rPr>
              <a:t>Forecasting</a:t>
            </a:r>
          </a:p>
          <a:p>
            <a:pPr algn="ctr"/>
            <a:r>
              <a:rPr lang="en-US" dirty="0">
                <a:solidFill>
                  <a:schemeClr val="accent5"/>
                </a:solidFill>
              </a:rPr>
              <a:t>Module</a:t>
            </a:r>
          </a:p>
        </p:txBody>
      </p:sp>
      <p:sp>
        <p:nvSpPr>
          <p:cNvPr id="71" name="TextBox 70">
            <a:extLst>
              <a:ext uri="{FF2B5EF4-FFF2-40B4-BE49-F238E27FC236}">
                <a16:creationId xmlns:a16="http://schemas.microsoft.com/office/drawing/2014/main" id="{6F0057A9-9525-0945-8DA1-24356452EE26}"/>
              </a:ext>
            </a:extLst>
          </p:cNvPr>
          <p:cNvSpPr txBox="1"/>
          <p:nvPr/>
        </p:nvSpPr>
        <p:spPr>
          <a:xfrm>
            <a:off x="5348246" y="1106908"/>
            <a:ext cx="2399760" cy="923330"/>
          </a:xfrm>
          <a:prstGeom prst="rect">
            <a:avLst/>
          </a:prstGeom>
          <a:noFill/>
        </p:spPr>
        <p:txBody>
          <a:bodyPr wrap="square" rtlCol="0">
            <a:spAutoFit/>
          </a:bodyPr>
          <a:lstStyle/>
          <a:p>
            <a:pPr algn="ctr"/>
            <a:r>
              <a:rPr lang="en-US" dirty="0"/>
              <a:t>Forecast of uncontrollable load and internal heat gain</a:t>
            </a:r>
          </a:p>
        </p:txBody>
      </p:sp>
      <p:sp>
        <p:nvSpPr>
          <p:cNvPr id="72" name="TextBox 71">
            <a:extLst>
              <a:ext uri="{FF2B5EF4-FFF2-40B4-BE49-F238E27FC236}">
                <a16:creationId xmlns:a16="http://schemas.microsoft.com/office/drawing/2014/main" id="{4570812D-45EA-6B40-A283-9E55011C75A0}"/>
              </a:ext>
            </a:extLst>
          </p:cNvPr>
          <p:cNvSpPr txBox="1"/>
          <p:nvPr/>
        </p:nvSpPr>
        <p:spPr>
          <a:xfrm>
            <a:off x="2644634" y="809193"/>
            <a:ext cx="728368" cy="362037"/>
          </a:xfrm>
          <a:prstGeom prst="rect">
            <a:avLst/>
          </a:prstGeom>
          <a:solidFill>
            <a:srgbClr val="FFC000"/>
          </a:solidFill>
        </p:spPr>
        <p:txBody>
          <a:bodyPr wrap="square" lIns="84216" tIns="42108" rIns="84216" bIns="42108" rtlCol="0">
            <a:spAutoFit/>
          </a:bodyPr>
          <a:lstStyle/>
          <a:p>
            <a:r>
              <a:rPr lang="en-US" dirty="0"/>
              <a:t>24hr</a:t>
            </a:r>
          </a:p>
        </p:txBody>
      </p:sp>
      <p:sp>
        <p:nvSpPr>
          <p:cNvPr id="73" name="TextBox 72">
            <a:extLst>
              <a:ext uri="{FF2B5EF4-FFF2-40B4-BE49-F238E27FC236}">
                <a16:creationId xmlns:a16="http://schemas.microsoft.com/office/drawing/2014/main" id="{67A1179C-A1C4-824B-A2F4-0E10C678CAC2}"/>
              </a:ext>
            </a:extLst>
          </p:cNvPr>
          <p:cNvSpPr txBox="1"/>
          <p:nvPr/>
        </p:nvSpPr>
        <p:spPr>
          <a:xfrm>
            <a:off x="7888446" y="2014961"/>
            <a:ext cx="728368" cy="362037"/>
          </a:xfrm>
          <a:prstGeom prst="rect">
            <a:avLst/>
          </a:prstGeom>
          <a:solidFill>
            <a:srgbClr val="FFC000"/>
          </a:solidFill>
        </p:spPr>
        <p:txBody>
          <a:bodyPr wrap="square" lIns="84216" tIns="42108" rIns="84216" bIns="42108" rtlCol="0">
            <a:spAutoFit/>
          </a:bodyPr>
          <a:lstStyle/>
          <a:p>
            <a:r>
              <a:rPr lang="en-US" dirty="0"/>
              <a:t>24hr</a:t>
            </a:r>
          </a:p>
        </p:txBody>
      </p:sp>
      <p:sp>
        <p:nvSpPr>
          <p:cNvPr id="74" name="TextBox 73">
            <a:extLst>
              <a:ext uri="{FF2B5EF4-FFF2-40B4-BE49-F238E27FC236}">
                <a16:creationId xmlns:a16="http://schemas.microsoft.com/office/drawing/2014/main" id="{2592E8F2-1A91-E449-8109-4CE6896182F2}"/>
              </a:ext>
            </a:extLst>
          </p:cNvPr>
          <p:cNvSpPr txBox="1"/>
          <p:nvPr/>
        </p:nvSpPr>
        <p:spPr>
          <a:xfrm>
            <a:off x="1730523" y="1648879"/>
            <a:ext cx="728368" cy="362037"/>
          </a:xfrm>
          <a:prstGeom prst="rect">
            <a:avLst/>
          </a:prstGeom>
          <a:solidFill>
            <a:srgbClr val="FFC000"/>
          </a:solidFill>
        </p:spPr>
        <p:txBody>
          <a:bodyPr wrap="square" lIns="84216" tIns="42108" rIns="84216" bIns="42108" rtlCol="0">
            <a:spAutoFit/>
          </a:bodyPr>
          <a:lstStyle/>
          <a:p>
            <a:r>
              <a:rPr lang="en-US" dirty="0"/>
              <a:t>24hr</a:t>
            </a:r>
          </a:p>
        </p:txBody>
      </p:sp>
      <p:sp>
        <p:nvSpPr>
          <p:cNvPr id="75" name="TextBox 74">
            <a:extLst>
              <a:ext uri="{FF2B5EF4-FFF2-40B4-BE49-F238E27FC236}">
                <a16:creationId xmlns:a16="http://schemas.microsoft.com/office/drawing/2014/main" id="{5AC16FC7-FC4C-3C4B-8780-8B3F508475D8}"/>
              </a:ext>
            </a:extLst>
          </p:cNvPr>
          <p:cNvSpPr txBox="1"/>
          <p:nvPr/>
        </p:nvSpPr>
        <p:spPr>
          <a:xfrm>
            <a:off x="4875614" y="4564987"/>
            <a:ext cx="728368" cy="362037"/>
          </a:xfrm>
          <a:prstGeom prst="rect">
            <a:avLst/>
          </a:prstGeom>
          <a:solidFill>
            <a:srgbClr val="00FF99"/>
          </a:solidFill>
        </p:spPr>
        <p:txBody>
          <a:bodyPr wrap="square" lIns="84216" tIns="42108" rIns="84216" bIns="42108" rtlCol="0">
            <a:spAutoFit/>
          </a:bodyPr>
          <a:lstStyle/>
          <a:p>
            <a:r>
              <a:rPr lang="en-US" dirty="0"/>
              <a:t>1hr</a:t>
            </a:r>
          </a:p>
        </p:txBody>
      </p:sp>
      <p:sp>
        <p:nvSpPr>
          <p:cNvPr id="76" name="TextBox 75">
            <a:extLst>
              <a:ext uri="{FF2B5EF4-FFF2-40B4-BE49-F238E27FC236}">
                <a16:creationId xmlns:a16="http://schemas.microsoft.com/office/drawing/2014/main" id="{BF05956D-9200-CA4D-B56F-5C3465AD12D7}"/>
              </a:ext>
            </a:extLst>
          </p:cNvPr>
          <p:cNvSpPr txBox="1"/>
          <p:nvPr/>
        </p:nvSpPr>
        <p:spPr>
          <a:xfrm>
            <a:off x="3181585" y="2900658"/>
            <a:ext cx="728368" cy="362037"/>
          </a:xfrm>
          <a:prstGeom prst="rect">
            <a:avLst/>
          </a:prstGeom>
          <a:solidFill>
            <a:srgbClr val="00FF99"/>
          </a:solidFill>
        </p:spPr>
        <p:txBody>
          <a:bodyPr wrap="square" lIns="84216" tIns="42108" rIns="84216" bIns="42108" rtlCol="0">
            <a:spAutoFit/>
          </a:bodyPr>
          <a:lstStyle/>
          <a:p>
            <a:r>
              <a:rPr lang="en-US" dirty="0"/>
              <a:t>1hr</a:t>
            </a:r>
          </a:p>
        </p:txBody>
      </p:sp>
      <p:sp>
        <p:nvSpPr>
          <p:cNvPr id="77" name="TextBox 76">
            <a:extLst>
              <a:ext uri="{FF2B5EF4-FFF2-40B4-BE49-F238E27FC236}">
                <a16:creationId xmlns:a16="http://schemas.microsoft.com/office/drawing/2014/main" id="{41E05E60-665D-444B-9D98-02301AC214BB}"/>
              </a:ext>
            </a:extLst>
          </p:cNvPr>
          <p:cNvSpPr txBox="1"/>
          <p:nvPr/>
        </p:nvSpPr>
        <p:spPr>
          <a:xfrm>
            <a:off x="2644634" y="4566659"/>
            <a:ext cx="728368" cy="362037"/>
          </a:xfrm>
          <a:prstGeom prst="rect">
            <a:avLst/>
          </a:prstGeom>
          <a:solidFill>
            <a:srgbClr val="00FF99"/>
          </a:solidFill>
        </p:spPr>
        <p:txBody>
          <a:bodyPr wrap="square" lIns="84216" tIns="42108" rIns="84216" bIns="42108" rtlCol="0">
            <a:spAutoFit/>
          </a:bodyPr>
          <a:lstStyle/>
          <a:p>
            <a:r>
              <a:rPr lang="en-US" dirty="0"/>
              <a:t>1hr</a:t>
            </a:r>
          </a:p>
        </p:txBody>
      </p:sp>
      <p:cxnSp>
        <p:nvCxnSpPr>
          <p:cNvPr id="78" name="Elbow Connector 77">
            <a:extLst>
              <a:ext uri="{FF2B5EF4-FFF2-40B4-BE49-F238E27FC236}">
                <a16:creationId xmlns:a16="http://schemas.microsoft.com/office/drawing/2014/main" id="{BA51E80A-CD65-AE4E-B688-3C43FA41BA53}"/>
              </a:ext>
            </a:extLst>
          </p:cNvPr>
          <p:cNvCxnSpPr>
            <a:cxnSpLocks/>
            <a:stCxn id="61" idx="0"/>
            <a:endCxn id="51" idx="1"/>
          </p:cNvCxnSpPr>
          <p:nvPr/>
        </p:nvCxnSpPr>
        <p:spPr>
          <a:xfrm rot="5400000" flipH="1" flipV="1">
            <a:off x="1144252" y="2031124"/>
            <a:ext cx="1522899" cy="1521130"/>
          </a:xfrm>
          <a:prstGeom prst="bentConnector2">
            <a:avLst/>
          </a:prstGeom>
          <a:ln w="12700">
            <a:solidFill>
              <a:srgbClr val="000C1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83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43" grpId="0" animBg="1"/>
      <p:bldP spid="44" grpId="0"/>
      <p:bldP spid="45" grpId="0" animBg="1"/>
      <p:bldP spid="46" grpId="0"/>
      <p:bldP spid="49" grpId="0" animBg="1"/>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D5028F-3009-4A48-8662-D6F0170A51F9}"/>
              </a:ext>
            </a:extLst>
          </p:cNvPr>
          <p:cNvSpPr>
            <a:spLocks noGrp="1"/>
          </p:cNvSpPr>
          <p:nvPr>
            <p:ph idx="1"/>
          </p:nvPr>
        </p:nvSpPr>
        <p:spPr/>
        <p:txBody>
          <a:bodyPr/>
          <a:lstStyle/>
          <a:p>
            <a:r>
              <a:rPr lang="en-US" dirty="0"/>
              <a:t>In EDC: </a:t>
            </a:r>
          </a:p>
          <a:p>
            <a:pPr lvl="1"/>
            <a:r>
              <a:rPr lang="en-US" dirty="0"/>
              <a:t>Added fuel cell on/off decision; requires mixed integer programming</a:t>
            </a:r>
          </a:p>
          <a:p>
            <a:pPr lvl="1"/>
            <a:r>
              <a:rPr lang="en-US" dirty="0"/>
              <a:t>2</a:t>
            </a:r>
            <a:r>
              <a:rPr lang="en-US" baseline="30000" dirty="0"/>
              <a:t>nd</a:t>
            </a:r>
            <a:r>
              <a:rPr lang="en-US" dirty="0"/>
              <a:t> order ROM for building</a:t>
            </a:r>
          </a:p>
          <a:p>
            <a:pPr lvl="1"/>
            <a:r>
              <a:rPr lang="en-US" dirty="0"/>
              <a:t>ROM running at faster time step to make full use of 2</a:t>
            </a:r>
            <a:r>
              <a:rPr lang="en-US" baseline="30000" dirty="0"/>
              <a:t>nd</a:t>
            </a:r>
            <a:r>
              <a:rPr lang="en-US" dirty="0"/>
              <a:t> order model </a:t>
            </a:r>
          </a:p>
          <a:p>
            <a:r>
              <a:rPr lang="en-US" dirty="0"/>
              <a:t>Improved fuel cell model; now injecting heat to hot water loop</a:t>
            </a:r>
          </a:p>
          <a:p>
            <a:r>
              <a:rPr lang="en-US" dirty="0"/>
              <a:t>Running closed-loop simulation with temperature feedback</a:t>
            </a:r>
          </a:p>
          <a:p>
            <a:endParaRPr lang="en-US" dirty="0"/>
          </a:p>
        </p:txBody>
      </p:sp>
      <p:sp>
        <p:nvSpPr>
          <p:cNvPr id="3" name="Title 2">
            <a:extLst>
              <a:ext uri="{FF2B5EF4-FFF2-40B4-BE49-F238E27FC236}">
                <a16:creationId xmlns:a16="http://schemas.microsoft.com/office/drawing/2014/main" id="{38F446AA-1C8D-8D48-9DDF-4D735971C31A}"/>
              </a:ext>
            </a:extLst>
          </p:cNvPr>
          <p:cNvSpPr>
            <a:spLocks noGrp="1"/>
          </p:cNvSpPr>
          <p:nvPr>
            <p:ph type="title"/>
          </p:nvPr>
        </p:nvSpPr>
        <p:spPr/>
        <p:txBody>
          <a:bodyPr/>
          <a:lstStyle/>
          <a:p>
            <a:r>
              <a:rPr lang="en-US" dirty="0"/>
              <a:t>Improvements since last update</a:t>
            </a:r>
          </a:p>
        </p:txBody>
      </p:sp>
    </p:spTree>
    <p:extLst>
      <p:ext uri="{BB962C8B-B14F-4D97-AF65-F5344CB8AC3E}">
        <p14:creationId xmlns:p14="http://schemas.microsoft.com/office/powerpoint/2010/main" val="103886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ABB7F-241A-964D-8C28-AC88D3B968D2}"/>
              </a:ext>
            </a:extLst>
          </p:cNvPr>
          <p:cNvSpPr>
            <a:spLocks noGrp="1"/>
          </p:cNvSpPr>
          <p:nvPr>
            <p:ph type="title"/>
          </p:nvPr>
        </p:nvSpPr>
        <p:spPr/>
        <p:txBody>
          <a:bodyPr/>
          <a:lstStyle/>
          <a:p>
            <a:r>
              <a:rPr lang="en-US" dirty="0"/>
              <a:t>Parameters used for co-simulation</a:t>
            </a:r>
          </a:p>
        </p:txBody>
      </p:sp>
      <p:sp>
        <p:nvSpPr>
          <p:cNvPr id="3" name="Content Placeholder 2">
            <a:extLst>
              <a:ext uri="{FF2B5EF4-FFF2-40B4-BE49-F238E27FC236}">
                <a16:creationId xmlns:a16="http://schemas.microsoft.com/office/drawing/2014/main" id="{BD6DE393-606E-A449-BB76-D25E49610E54}"/>
              </a:ext>
            </a:extLst>
          </p:cNvPr>
          <p:cNvSpPr>
            <a:spLocks noGrp="1"/>
          </p:cNvSpPr>
          <p:nvPr>
            <p:ph idx="1"/>
          </p:nvPr>
        </p:nvSpPr>
        <p:spPr/>
        <p:txBody>
          <a:bodyPr>
            <a:normAutofit/>
          </a:bodyPr>
          <a:lstStyle/>
          <a:p>
            <a:r>
              <a:rPr lang="en-US" dirty="0"/>
              <a:t>Prices: </a:t>
            </a:r>
          </a:p>
          <a:p>
            <a:pPr lvl="1"/>
            <a:r>
              <a:rPr lang="en-US" dirty="0"/>
              <a:t>Electricity: normal rate $0.1/kWh, peak hour rate $0.2/kWh.</a:t>
            </a:r>
          </a:p>
          <a:p>
            <a:pPr lvl="1"/>
            <a:r>
              <a:rPr lang="en-US" dirty="0"/>
              <a:t>Natural gas: low case, $0.03/kWh, high case, $0.08/kWh.</a:t>
            </a:r>
          </a:p>
          <a:p>
            <a:pPr lvl="1"/>
            <a:r>
              <a:rPr lang="en-US" dirty="0"/>
              <a:t>Ancillary service: 0.03/kW</a:t>
            </a:r>
          </a:p>
          <a:p>
            <a:r>
              <a:rPr lang="en-US" dirty="0"/>
              <a:t>FC capacity: 25kW electricity, 17.5kW heat</a:t>
            </a:r>
          </a:p>
          <a:p>
            <a:r>
              <a:rPr lang="en-US" dirty="0"/>
              <a:t>Building load: peak approx. 50kW electricity, 30kW heat</a:t>
            </a:r>
          </a:p>
          <a:p>
            <a:r>
              <a:rPr lang="en-US" dirty="0"/>
              <a:t>EDC temperature range: 21 - 23 </a:t>
            </a:r>
            <a:r>
              <a:rPr lang="en-US" dirty="0" err="1"/>
              <a:t>degC</a:t>
            </a:r>
            <a:r>
              <a:rPr lang="en-US" dirty="0"/>
              <a:t> </a:t>
            </a:r>
          </a:p>
          <a:p>
            <a:endParaRPr lang="en-US" dirty="0"/>
          </a:p>
        </p:txBody>
      </p:sp>
    </p:spTree>
    <p:extLst>
      <p:ext uri="{BB962C8B-B14F-4D97-AF65-F5344CB8AC3E}">
        <p14:creationId xmlns:p14="http://schemas.microsoft.com/office/powerpoint/2010/main" val="413445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CE9D289-0D87-4896-91A5-BBAA593CA1FB}"/>
              </a:ext>
            </a:extLst>
          </p:cNvPr>
          <p:cNvGraphicFramePr>
            <a:graphicFrameLocks noGrp="1"/>
          </p:cNvGraphicFramePr>
          <p:nvPr>
            <p:ph idx="1"/>
          </p:nvPr>
        </p:nvGraphicFramePr>
        <p:xfrm>
          <a:off x="1485096" y="1885548"/>
          <a:ext cx="6173810" cy="2263230"/>
        </p:xfrm>
        <a:graphic>
          <a:graphicData uri="http://schemas.openxmlformats.org/drawingml/2006/table">
            <a:tbl>
              <a:tblPr firstRow="1" bandRow="1">
                <a:tableStyleId>{073A0DAA-6AF3-43AB-8588-CEC1D06C72B9}</a:tableStyleId>
              </a:tblPr>
              <a:tblGrid>
                <a:gridCol w="1234762">
                  <a:extLst>
                    <a:ext uri="{9D8B030D-6E8A-4147-A177-3AD203B41FA5}">
                      <a16:colId xmlns:a16="http://schemas.microsoft.com/office/drawing/2014/main" val="837148767"/>
                    </a:ext>
                  </a:extLst>
                </a:gridCol>
                <a:gridCol w="1234762">
                  <a:extLst>
                    <a:ext uri="{9D8B030D-6E8A-4147-A177-3AD203B41FA5}">
                      <a16:colId xmlns:a16="http://schemas.microsoft.com/office/drawing/2014/main" val="135278472"/>
                    </a:ext>
                  </a:extLst>
                </a:gridCol>
                <a:gridCol w="1234762">
                  <a:extLst>
                    <a:ext uri="{9D8B030D-6E8A-4147-A177-3AD203B41FA5}">
                      <a16:colId xmlns:a16="http://schemas.microsoft.com/office/drawing/2014/main" val="4202769230"/>
                    </a:ext>
                  </a:extLst>
                </a:gridCol>
                <a:gridCol w="1234762">
                  <a:extLst>
                    <a:ext uri="{9D8B030D-6E8A-4147-A177-3AD203B41FA5}">
                      <a16:colId xmlns:a16="http://schemas.microsoft.com/office/drawing/2014/main" val="2726091948"/>
                    </a:ext>
                  </a:extLst>
                </a:gridCol>
                <a:gridCol w="1234762">
                  <a:extLst>
                    <a:ext uri="{9D8B030D-6E8A-4147-A177-3AD203B41FA5}">
                      <a16:colId xmlns:a16="http://schemas.microsoft.com/office/drawing/2014/main" val="2503379647"/>
                    </a:ext>
                  </a:extLst>
                </a:gridCol>
              </a:tblGrid>
              <a:tr h="685979">
                <a:tc>
                  <a:txBody>
                    <a:bodyPr/>
                    <a:lstStyle/>
                    <a:p>
                      <a:endParaRPr lang="en-US" sz="1400" dirty="0"/>
                    </a:p>
                  </a:txBody>
                  <a:tcPr marL="68598" marR="68598" marT="34299" marB="34299"/>
                </a:tc>
                <a:tc>
                  <a:txBody>
                    <a:bodyPr/>
                    <a:lstStyle/>
                    <a:p>
                      <a:r>
                        <a:rPr lang="en-US" sz="1400" dirty="0"/>
                        <a:t>Total cost</a:t>
                      </a:r>
                    </a:p>
                  </a:txBody>
                  <a:tcPr marL="68598" marR="68598" marT="34299" marB="34299"/>
                </a:tc>
                <a:tc>
                  <a:txBody>
                    <a:bodyPr/>
                    <a:lstStyle/>
                    <a:p>
                      <a:r>
                        <a:rPr lang="en-US" sz="1400" dirty="0"/>
                        <a:t>Electricity cost</a:t>
                      </a:r>
                    </a:p>
                  </a:txBody>
                  <a:tcPr marL="68598" marR="68598" marT="34299" marB="34299"/>
                </a:tc>
                <a:tc>
                  <a:txBody>
                    <a:bodyPr/>
                    <a:lstStyle/>
                    <a:p>
                      <a:r>
                        <a:rPr lang="en-US" sz="1400" dirty="0"/>
                        <a:t>Natural gas cost</a:t>
                      </a:r>
                    </a:p>
                  </a:txBody>
                  <a:tcPr marL="68598" marR="68598" marT="34299" marB="34299"/>
                </a:tc>
                <a:tc>
                  <a:txBody>
                    <a:bodyPr/>
                    <a:lstStyle/>
                    <a:p>
                      <a:r>
                        <a:rPr lang="en-US" sz="1400" dirty="0"/>
                        <a:t>Ancillary services payment</a:t>
                      </a:r>
                    </a:p>
                  </a:txBody>
                  <a:tcPr marL="68598" marR="68598" marT="34299" marB="34299"/>
                </a:tc>
                <a:extLst>
                  <a:ext uri="{0D108BD9-81ED-4DB2-BD59-A6C34878D82A}">
                    <a16:rowId xmlns:a16="http://schemas.microsoft.com/office/drawing/2014/main" val="568618143"/>
                  </a:ext>
                </a:extLst>
              </a:tr>
              <a:tr h="278202">
                <a:tc>
                  <a:txBody>
                    <a:bodyPr/>
                    <a:lstStyle/>
                    <a:p>
                      <a:r>
                        <a:rPr lang="en-US" sz="1400" dirty="0">
                          <a:solidFill>
                            <a:srgbClr val="000C14"/>
                          </a:solidFill>
                        </a:rPr>
                        <a:t>EDC</a:t>
                      </a:r>
                    </a:p>
                  </a:txBody>
                  <a:tcPr marL="68598" marR="68598" marT="34299" marB="34299"/>
                </a:tc>
                <a:tc>
                  <a:txBody>
                    <a:bodyPr/>
                    <a:lstStyle/>
                    <a:p>
                      <a:r>
                        <a:rPr lang="en-US" sz="1400" dirty="0">
                          <a:solidFill>
                            <a:srgbClr val="000C14"/>
                          </a:solidFill>
                        </a:rPr>
                        <a:t>398</a:t>
                      </a:r>
                    </a:p>
                  </a:txBody>
                  <a:tcPr marL="68598" marR="68598" marT="34299" marB="34299"/>
                </a:tc>
                <a:tc>
                  <a:txBody>
                    <a:bodyPr/>
                    <a:lstStyle/>
                    <a:p>
                      <a:r>
                        <a:rPr lang="en-US" sz="1400" dirty="0">
                          <a:solidFill>
                            <a:srgbClr val="000C14"/>
                          </a:solidFill>
                        </a:rPr>
                        <a:t>81</a:t>
                      </a:r>
                    </a:p>
                  </a:txBody>
                  <a:tcPr marL="68598" marR="68598" marT="34299" marB="34299"/>
                </a:tc>
                <a:tc>
                  <a:txBody>
                    <a:bodyPr/>
                    <a:lstStyle/>
                    <a:p>
                      <a:r>
                        <a:rPr lang="en-US" sz="1400" dirty="0">
                          <a:solidFill>
                            <a:srgbClr val="000C14"/>
                          </a:solidFill>
                        </a:rPr>
                        <a:t>321</a:t>
                      </a:r>
                    </a:p>
                  </a:txBody>
                  <a:tcPr marL="68598" marR="68598" marT="34299" marB="34299"/>
                </a:tc>
                <a:tc>
                  <a:txBody>
                    <a:bodyPr/>
                    <a:lstStyle/>
                    <a:p>
                      <a:r>
                        <a:rPr lang="en-US" sz="1400" dirty="0">
                          <a:solidFill>
                            <a:srgbClr val="000C14"/>
                          </a:solidFill>
                        </a:rPr>
                        <a:t>5</a:t>
                      </a:r>
                    </a:p>
                  </a:txBody>
                  <a:tcPr marL="68598" marR="68598" marT="34299" marB="34299"/>
                </a:tc>
                <a:extLst>
                  <a:ext uri="{0D108BD9-81ED-4DB2-BD59-A6C34878D82A}">
                    <a16:rowId xmlns:a16="http://schemas.microsoft.com/office/drawing/2014/main" val="1985807592"/>
                  </a:ext>
                </a:extLst>
              </a:tr>
              <a:tr h="278202">
                <a:tc>
                  <a:txBody>
                    <a:bodyPr/>
                    <a:lstStyle/>
                    <a:p>
                      <a:r>
                        <a:rPr lang="en-US" sz="1400" dirty="0">
                          <a:solidFill>
                            <a:srgbClr val="000C14"/>
                          </a:solidFill>
                        </a:rPr>
                        <a:t>EDC, no FC</a:t>
                      </a:r>
                    </a:p>
                  </a:txBody>
                  <a:tcPr marL="68598" marR="68598" marT="34299" marB="34299"/>
                </a:tc>
                <a:tc>
                  <a:txBody>
                    <a:bodyPr/>
                    <a:lstStyle/>
                    <a:p>
                      <a:r>
                        <a:rPr lang="en-US" sz="1400" dirty="0">
                          <a:solidFill>
                            <a:srgbClr val="000C14"/>
                          </a:solidFill>
                        </a:rPr>
                        <a:t>733</a:t>
                      </a:r>
                    </a:p>
                  </a:txBody>
                  <a:tcPr marL="68598" marR="68598" marT="34299" marB="34299"/>
                </a:tc>
                <a:tc>
                  <a:txBody>
                    <a:bodyPr/>
                    <a:lstStyle/>
                    <a:p>
                      <a:r>
                        <a:rPr lang="en-US" sz="1400" dirty="0">
                          <a:solidFill>
                            <a:srgbClr val="000C14"/>
                          </a:solidFill>
                        </a:rPr>
                        <a:t>611</a:t>
                      </a:r>
                    </a:p>
                  </a:txBody>
                  <a:tcPr marL="68598" marR="68598" marT="34299" marB="34299"/>
                </a:tc>
                <a:tc>
                  <a:txBody>
                    <a:bodyPr/>
                    <a:lstStyle/>
                    <a:p>
                      <a:r>
                        <a:rPr lang="en-US" sz="1400" dirty="0">
                          <a:solidFill>
                            <a:srgbClr val="000C14"/>
                          </a:solidFill>
                        </a:rPr>
                        <a:t>127</a:t>
                      </a:r>
                    </a:p>
                  </a:txBody>
                  <a:tcPr marL="68598" marR="68598" marT="34299" marB="34299"/>
                </a:tc>
                <a:tc>
                  <a:txBody>
                    <a:bodyPr/>
                    <a:lstStyle/>
                    <a:p>
                      <a:r>
                        <a:rPr lang="en-US" sz="1400" dirty="0">
                          <a:solidFill>
                            <a:srgbClr val="000C14"/>
                          </a:solidFill>
                        </a:rPr>
                        <a:t>5</a:t>
                      </a:r>
                    </a:p>
                  </a:txBody>
                  <a:tcPr marL="68598" marR="68598" marT="34299" marB="34299"/>
                </a:tc>
                <a:extLst>
                  <a:ext uri="{0D108BD9-81ED-4DB2-BD59-A6C34878D82A}">
                    <a16:rowId xmlns:a16="http://schemas.microsoft.com/office/drawing/2014/main" val="2585817860"/>
                  </a:ext>
                </a:extLst>
              </a:tr>
              <a:tr h="480185">
                <a:tc>
                  <a:txBody>
                    <a:bodyPr/>
                    <a:lstStyle/>
                    <a:p>
                      <a:r>
                        <a:rPr lang="en-US" sz="1400" dirty="0">
                          <a:solidFill>
                            <a:srgbClr val="000C14"/>
                          </a:solidFill>
                        </a:rPr>
                        <a:t>No EDC, no FC, 1 set-point</a:t>
                      </a:r>
                    </a:p>
                  </a:txBody>
                  <a:tcPr marL="68598" marR="68598" marT="34299" marB="34299"/>
                </a:tc>
                <a:tc>
                  <a:txBody>
                    <a:bodyPr/>
                    <a:lstStyle/>
                    <a:p>
                      <a:r>
                        <a:rPr lang="en-US" sz="1400" dirty="0">
                          <a:solidFill>
                            <a:srgbClr val="000C14"/>
                          </a:solidFill>
                        </a:rPr>
                        <a:t>747</a:t>
                      </a:r>
                    </a:p>
                  </a:txBody>
                  <a:tcPr marL="68598" marR="68598" marT="34299" marB="34299"/>
                </a:tc>
                <a:tc>
                  <a:txBody>
                    <a:bodyPr/>
                    <a:lstStyle/>
                    <a:p>
                      <a:r>
                        <a:rPr lang="en-US" sz="1400" dirty="0">
                          <a:solidFill>
                            <a:srgbClr val="000C14"/>
                          </a:solidFill>
                        </a:rPr>
                        <a:t>594</a:t>
                      </a:r>
                    </a:p>
                  </a:txBody>
                  <a:tcPr marL="68598" marR="68598" marT="34299" marB="34299"/>
                </a:tc>
                <a:tc>
                  <a:txBody>
                    <a:bodyPr/>
                    <a:lstStyle/>
                    <a:p>
                      <a:r>
                        <a:rPr lang="en-US" sz="1400" dirty="0">
                          <a:solidFill>
                            <a:srgbClr val="000C14"/>
                          </a:solidFill>
                        </a:rPr>
                        <a:t>153</a:t>
                      </a:r>
                    </a:p>
                  </a:txBody>
                  <a:tcPr marL="68598" marR="68598" marT="34299" marB="34299"/>
                </a:tc>
                <a:tc>
                  <a:txBody>
                    <a:bodyPr/>
                    <a:lstStyle/>
                    <a:p>
                      <a:endParaRPr lang="en-US" sz="1400" dirty="0">
                        <a:solidFill>
                          <a:srgbClr val="000C14"/>
                        </a:solidFill>
                      </a:endParaRPr>
                    </a:p>
                  </a:txBody>
                  <a:tcPr marL="68598" marR="68598" marT="34299" marB="34299"/>
                </a:tc>
                <a:extLst>
                  <a:ext uri="{0D108BD9-81ED-4DB2-BD59-A6C34878D82A}">
                    <a16:rowId xmlns:a16="http://schemas.microsoft.com/office/drawing/2014/main" val="2484021202"/>
                  </a:ext>
                </a:extLst>
              </a:tr>
              <a:tr h="480185">
                <a:tc>
                  <a:txBody>
                    <a:bodyPr/>
                    <a:lstStyle/>
                    <a:p>
                      <a:r>
                        <a:rPr lang="en-US" sz="1400" dirty="0">
                          <a:solidFill>
                            <a:srgbClr val="000C14"/>
                          </a:solidFill>
                        </a:rPr>
                        <a:t>No EDC, no FC, 2 set-points</a:t>
                      </a:r>
                    </a:p>
                  </a:txBody>
                  <a:tcPr marL="68598" marR="68598" marT="34299" marB="34299"/>
                </a:tc>
                <a:tc>
                  <a:txBody>
                    <a:bodyPr/>
                    <a:lstStyle/>
                    <a:p>
                      <a:r>
                        <a:rPr lang="en-US" sz="1400" dirty="0">
                          <a:solidFill>
                            <a:srgbClr val="000C14"/>
                          </a:solidFill>
                        </a:rPr>
                        <a:t>691</a:t>
                      </a:r>
                    </a:p>
                  </a:txBody>
                  <a:tcPr marL="68598" marR="68598" marT="34299" marB="34299"/>
                </a:tc>
                <a:tc>
                  <a:txBody>
                    <a:bodyPr/>
                    <a:lstStyle/>
                    <a:p>
                      <a:r>
                        <a:rPr lang="en-US" sz="1400" dirty="0">
                          <a:solidFill>
                            <a:srgbClr val="000C14"/>
                          </a:solidFill>
                        </a:rPr>
                        <a:t>572</a:t>
                      </a:r>
                    </a:p>
                  </a:txBody>
                  <a:tcPr marL="68598" marR="68598" marT="34299" marB="34299"/>
                </a:tc>
                <a:tc>
                  <a:txBody>
                    <a:bodyPr/>
                    <a:lstStyle/>
                    <a:p>
                      <a:r>
                        <a:rPr lang="en-US" sz="1400" dirty="0">
                          <a:solidFill>
                            <a:srgbClr val="000C14"/>
                          </a:solidFill>
                        </a:rPr>
                        <a:t>119</a:t>
                      </a:r>
                    </a:p>
                  </a:txBody>
                  <a:tcPr marL="68598" marR="68598" marT="34299" marB="34299"/>
                </a:tc>
                <a:tc>
                  <a:txBody>
                    <a:bodyPr/>
                    <a:lstStyle/>
                    <a:p>
                      <a:endParaRPr lang="en-US" sz="1400" dirty="0">
                        <a:solidFill>
                          <a:srgbClr val="000C14"/>
                        </a:solidFill>
                      </a:endParaRPr>
                    </a:p>
                  </a:txBody>
                  <a:tcPr marL="68598" marR="68598" marT="34299" marB="34299"/>
                </a:tc>
                <a:extLst>
                  <a:ext uri="{0D108BD9-81ED-4DB2-BD59-A6C34878D82A}">
                    <a16:rowId xmlns:a16="http://schemas.microsoft.com/office/drawing/2014/main" val="1523361203"/>
                  </a:ext>
                </a:extLst>
              </a:tr>
            </a:tbl>
          </a:graphicData>
        </a:graphic>
      </p:graphicFrame>
      <p:sp>
        <p:nvSpPr>
          <p:cNvPr id="3" name="Title 2">
            <a:extLst>
              <a:ext uri="{FF2B5EF4-FFF2-40B4-BE49-F238E27FC236}">
                <a16:creationId xmlns:a16="http://schemas.microsoft.com/office/drawing/2014/main" id="{70CE0C11-6B79-4C78-B494-909117D120AE}"/>
              </a:ext>
            </a:extLst>
          </p:cNvPr>
          <p:cNvSpPr>
            <a:spLocks noGrp="1"/>
          </p:cNvSpPr>
          <p:nvPr>
            <p:ph type="title"/>
          </p:nvPr>
        </p:nvSpPr>
        <p:spPr/>
        <p:txBody>
          <a:bodyPr>
            <a:normAutofit/>
          </a:bodyPr>
          <a:lstStyle/>
          <a:p>
            <a:r>
              <a:rPr lang="en-US" dirty="0"/>
              <a:t>Co-simulation results: Case 1, low natural gas price</a:t>
            </a:r>
          </a:p>
        </p:txBody>
      </p:sp>
      <p:sp>
        <p:nvSpPr>
          <p:cNvPr id="6" name="Content Placeholder 1">
            <a:extLst>
              <a:ext uri="{FF2B5EF4-FFF2-40B4-BE49-F238E27FC236}">
                <a16:creationId xmlns:a16="http://schemas.microsoft.com/office/drawing/2014/main" id="{2D1B822F-AC67-45A9-9231-45D232E37DB9}"/>
              </a:ext>
            </a:extLst>
          </p:cNvPr>
          <p:cNvSpPr txBox="1">
            <a:spLocks/>
          </p:cNvSpPr>
          <p:nvPr/>
        </p:nvSpPr>
        <p:spPr>
          <a:xfrm>
            <a:off x="1485096" y="4465763"/>
            <a:ext cx="6173808" cy="1228793"/>
          </a:xfrm>
          <a:prstGeom prst="rect">
            <a:avLst/>
          </a:prstGeom>
        </p:spPr>
        <p:txBody>
          <a:bodyPr vert="horz" lIns="68598" tIns="34299" rIns="68598" bIns="34299" rtlCol="0">
            <a:normAutofit/>
          </a:bodyPr>
          <a:lstStyle>
            <a:lvl1pPr marL="342900" indent="-342900" algn="l" defTabSz="914400" rtl="0" eaLnBrk="1" latinLnBrk="0" hangingPunct="1">
              <a:spcBef>
                <a:spcPct val="20000"/>
              </a:spcBef>
              <a:buFont typeface="Arial" pitchFamily="34" charset="0"/>
              <a:buChar char="•"/>
              <a:defRPr sz="2800" b="0" kern="1200">
                <a:solidFill>
                  <a:srgbClr val="353A3E"/>
                </a:solidFill>
                <a:latin typeface="Calibri"/>
                <a:ea typeface="+mn-ea"/>
                <a:cs typeface="Calibri"/>
              </a:defRPr>
            </a:lvl1pPr>
            <a:lvl2pPr marL="742950" indent="-285750" algn="l" defTabSz="914400" rtl="0" eaLnBrk="1" latinLnBrk="0" hangingPunct="1">
              <a:spcBef>
                <a:spcPct val="20000"/>
              </a:spcBef>
              <a:buSzPct val="80000"/>
              <a:buFont typeface="Courier New" pitchFamily="49" charset="0"/>
              <a:buChar char="o"/>
              <a:defRPr sz="2600" kern="1200">
                <a:solidFill>
                  <a:srgbClr val="353A3E"/>
                </a:solidFill>
                <a:latin typeface="Calibri"/>
                <a:ea typeface="+mn-ea"/>
                <a:cs typeface="Calibri"/>
              </a:defRPr>
            </a:lvl2pPr>
            <a:lvl3pPr marL="1143000" indent="-228600" algn="l" defTabSz="914400" rtl="0" eaLnBrk="1" latinLnBrk="0" hangingPunct="1">
              <a:spcBef>
                <a:spcPct val="20000"/>
              </a:spcBef>
              <a:buFont typeface="Calibri" pitchFamily="34" charset="0"/>
              <a:buChar char="–"/>
              <a:defRPr sz="2400" kern="1200">
                <a:solidFill>
                  <a:srgbClr val="353A3E"/>
                </a:solidFill>
                <a:latin typeface="Calibri"/>
                <a:ea typeface="+mn-ea"/>
                <a:cs typeface="Calibri"/>
              </a:defRPr>
            </a:lvl3pPr>
            <a:lvl4pPr marL="1600200" indent="-228600" algn="l" defTabSz="914400" rtl="0" eaLnBrk="1" latinLnBrk="0" hangingPunct="1">
              <a:spcBef>
                <a:spcPct val="20000"/>
              </a:spcBef>
              <a:buFont typeface="Wingdings" pitchFamily="2" charset="2"/>
              <a:buChar char="§"/>
              <a:defRPr sz="2000" kern="1200">
                <a:solidFill>
                  <a:srgbClr val="353A3E"/>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rgbClr val="353A3E"/>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a:t>Cost saving of EDC vs. EDC no FC is 45.7%</a:t>
            </a:r>
          </a:p>
          <a:p>
            <a:r>
              <a:rPr lang="en-US" sz="1500" dirty="0"/>
              <a:t>Cost saving of EDC vs. No EDC no FC 1 set-point is 46.7%</a:t>
            </a:r>
          </a:p>
          <a:p>
            <a:r>
              <a:rPr lang="en-US" sz="1500" dirty="0"/>
              <a:t>Cost saving of EDC vs. No EDC no FC 2 set-point is 42.4%</a:t>
            </a:r>
          </a:p>
          <a:p>
            <a:endParaRPr lang="en-US" sz="1500" dirty="0"/>
          </a:p>
          <a:p>
            <a:endParaRPr lang="en-US" sz="1500" dirty="0"/>
          </a:p>
        </p:txBody>
      </p:sp>
    </p:spTree>
    <p:extLst>
      <p:ext uri="{BB962C8B-B14F-4D97-AF65-F5344CB8AC3E}">
        <p14:creationId xmlns:p14="http://schemas.microsoft.com/office/powerpoint/2010/main" val="336778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AC3C0B3-BF36-452C-AF09-56B0115506AD}"/>
              </a:ext>
            </a:extLst>
          </p:cNvPr>
          <p:cNvPicPr>
            <a:picLocks noGrp="1" noChangeAspect="1"/>
          </p:cNvPicPr>
          <p:nvPr>
            <p:ph idx="1"/>
          </p:nvPr>
        </p:nvPicPr>
        <p:blipFill>
          <a:blip r:embed="rId2"/>
          <a:stretch>
            <a:fillRect/>
          </a:stretch>
        </p:blipFill>
        <p:spPr>
          <a:xfrm>
            <a:off x="1514246" y="1494207"/>
            <a:ext cx="6217191" cy="4665189"/>
          </a:xfrm>
          <a:prstGeom prst="rect">
            <a:avLst/>
          </a:prstGeom>
        </p:spPr>
      </p:pic>
      <p:sp>
        <p:nvSpPr>
          <p:cNvPr id="5" name="Title 4">
            <a:extLst>
              <a:ext uri="{FF2B5EF4-FFF2-40B4-BE49-F238E27FC236}">
                <a16:creationId xmlns:a16="http://schemas.microsoft.com/office/drawing/2014/main" id="{56958861-C949-DA4B-B7F8-AC283EFB7461}"/>
              </a:ext>
            </a:extLst>
          </p:cNvPr>
          <p:cNvSpPr>
            <a:spLocks noGrp="1"/>
          </p:cNvSpPr>
          <p:nvPr>
            <p:ph type="title"/>
          </p:nvPr>
        </p:nvSpPr>
        <p:spPr/>
        <p:txBody>
          <a:bodyPr/>
          <a:lstStyle/>
          <a:p>
            <a:r>
              <a:rPr lang="en-US" dirty="0"/>
              <a:t>Co-simulation results: Case 1, low natural gas price</a:t>
            </a:r>
          </a:p>
        </p:txBody>
      </p:sp>
    </p:spTree>
    <p:extLst>
      <p:ext uri="{BB962C8B-B14F-4D97-AF65-F5344CB8AC3E}">
        <p14:creationId xmlns:p14="http://schemas.microsoft.com/office/powerpoint/2010/main" val="171587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4242F2-E8D2-4159-AE03-CF676263A270}"/>
              </a:ext>
            </a:extLst>
          </p:cNvPr>
          <p:cNvPicPr>
            <a:picLocks noGrp="1" noChangeAspect="1"/>
          </p:cNvPicPr>
          <p:nvPr>
            <p:ph idx="1"/>
          </p:nvPr>
        </p:nvPicPr>
        <p:blipFill>
          <a:blip r:embed="rId2"/>
          <a:stretch>
            <a:fillRect/>
          </a:stretch>
        </p:blipFill>
        <p:spPr>
          <a:xfrm>
            <a:off x="1514246" y="1479577"/>
            <a:ext cx="6217191" cy="4665189"/>
          </a:xfrm>
          <a:prstGeom prst="rect">
            <a:avLst/>
          </a:prstGeom>
        </p:spPr>
      </p:pic>
      <p:sp>
        <p:nvSpPr>
          <p:cNvPr id="3" name="Title 2">
            <a:extLst>
              <a:ext uri="{FF2B5EF4-FFF2-40B4-BE49-F238E27FC236}">
                <a16:creationId xmlns:a16="http://schemas.microsoft.com/office/drawing/2014/main" id="{F8DDEBE0-A886-4489-B03F-65D7A4CBD295}"/>
              </a:ext>
            </a:extLst>
          </p:cNvPr>
          <p:cNvSpPr>
            <a:spLocks noGrp="1"/>
          </p:cNvSpPr>
          <p:nvPr>
            <p:ph type="title"/>
          </p:nvPr>
        </p:nvSpPr>
        <p:spPr/>
        <p:txBody>
          <a:bodyPr/>
          <a:lstStyle/>
          <a:p>
            <a:r>
              <a:rPr lang="en-US" dirty="0"/>
              <a:t>Co-simulation results: Case 1, low natural gas price</a:t>
            </a:r>
          </a:p>
        </p:txBody>
      </p:sp>
    </p:spTree>
    <p:extLst>
      <p:ext uri="{BB962C8B-B14F-4D97-AF65-F5344CB8AC3E}">
        <p14:creationId xmlns:p14="http://schemas.microsoft.com/office/powerpoint/2010/main" val="1128889734"/>
      </p:ext>
    </p:extLst>
  </p:cSld>
  <p:clrMapOvr>
    <a:masterClrMapping/>
  </p:clrMapOvr>
</p:sld>
</file>

<file path=ppt/theme/theme1.xml><?xml version="1.0" encoding="utf-8"?>
<a:theme xmlns:a="http://schemas.openxmlformats.org/drawingml/2006/main" name="NREL 2016">
  <a:themeElements>
    <a:clrScheme name="Custom 2">
      <a:dk1>
        <a:srgbClr val="FFFFFF"/>
      </a:dk1>
      <a:lt1>
        <a:srgbClr val="0079C1"/>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NREL 2016.potx</Template>
  <TotalTime>9221</TotalTime>
  <Words>1100</Words>
  <Application>Microsoft Office PowerPoint</Application>
  <PresentationFormat>On-screen Show (4:3)</PresentationFormat>
  <Paragraphs>227</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Courier New</vt:lpstr>
      <vt:lpstr>Wingdings</vt:lpstr>
      <vt:lpstr>NREL 2016</vt:lpstr>
      <vt:lpstr>Updates on EDC co-simulation</vt:lpstr>
      <vt:lpstr>EDC co-simulation with Energy+</vt:lpstr>
      <vt:lpstr>Co-simulation timeline</vt:lpstr>
      <vt:lpstr>Current implementation and assumptions</vt:lpstr>
      <vt:lpstr>Improvements since last update</vt:lpstr>
      <vt:lpstr>Parameters used for co-simulation</vt:lpstr>
      <vt:lpstr>Co-simulation results: Case 1, low natural gas price</vt:lpstr>
      <vt:lpstr>Co-simulation results: Case 1, low natural gas price</vt:lpstr>
      <vt:lpstr>Co-simulation results: Case 1, low natural gas price</vt:lpstr>
      <vt:lpstr>Co-simulation results: Case 1, low natural gas price</vt:lpstr>
      <vt:lpstr>Co-simulation results: Case 1, low natural gas price</vt:lpstr>
      <vt:lpstr>Co-simulation results: Case 1, low natural gas price</vt:lpstr>
      <vt:lpstr>Co-simulation results: Case 2, high natural gas price</vt:lpstr>
      <vt:lpstr>Co-simulation results: Case 2, high natural gas price</vt:lpstr>
      <vt:lpstr>Co-simulation results: Case 2, high natural gas price</vt:lpstr>
      <vt:lpstr>Co-simulation results: Case 2, high natural gas price</vt:lpstr>
      <vt:lpstr>Co-simulation results: Case 2, high natural gas price</vt:lpstr>
      <vt:lpstr>Co-sim with EnergyPlus, with high natural gas price</vt:lpstr>
      <vt:lpstr>Impact of ROM mismatch, Day 11</vt:lpstr>
      <vt:lpstr>Impact of ROM mismatch, Day 11</vt:lpstr>
      <vt:lpstr>Impact of ROM mismatch, Day 11</vt:lpstr>
      <vt:lpstr>Conclusions</vt:lpstr>
      <vt:lpstr>Conclusions from co-simulation </vt:lpstr>
      <vt:lpstr>Next steps</vt:lpstr>
      <vt:lpstr>Backup slides</vt:lpstr>
      <vt:lpstr>PowerPoint Presentation</vt:lpstr>
      <vt:lpstr>Co-sim with perfect model and forecast in Matlab</vt:lpstr>
      <vt:lpstr>Co-sim with perfect MATLAB model</vt:lpstr>
      <vt:lpstr>Co-sim with perfect MATLAB model</vt:lpstr>
      <vt:lpstr>Co-sim with perfect MATLAB model</vt:lpstr>
      <vt:lpstr>Co-sim with perfect MATLAB model</vt:lpstr>
      <vt:lpstr>Co-sim with perfect MATLAB model</vt:lpstr>
      <vt:lpstr>EDC co-simulation with Energy+</vt:lpstr>
      <vt:lpstr>EDC co-simulation with Energy+</vt:lpstr>
    </vt:vector>
  </TitlesOfParts>
  <Company>NREL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Joelynn Schroeder</dc:creator>
  <cp:lastModifiedBy>Chinde, Venkatesh</cp:lastModifiedBy>
  <cp:revision>493</cp:revision>
  <cp:lastPrinted>2016-02-06T02:05:59Z</cp:lastPrinted>
  <dcterms:created xsi:type="dcterms:W3CDTF">2016-02-02T19:57:34Z</dcterms:created>
  <dcterms:modified xsi:type="dcterms:W3CDTF">2019-09-18T15:47:53Z</dcterms:modified>
</cp:coreProperties>
</file>