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4"/>
  </p:sldMasterIdLst>
  <p:notesMasterIdLst>
    <p:notesMasterId r:id="rId37"/>
  </p:notesMasterIdLst>
  <p:sldIdLst>
    <p:sldId id="313" r:id="rId5"/>
    <p:sldId id="352" r:id="rId6"/>
    <p:sldId id="260" r:id="rId7"/>
    <p:sldId id="258" r:id="rId8"/>
    <p:sldId id="259" r:id="rId9"/>
    <p:sldId id="274" r:id="rId10"/>
    <p:sldId id="335" r:id="rId11"/>
    <p:sldId id="336" r:id="rId12"/>
    <p:sldId id="314" r:id="rId13"/>
    <p:sldId id="337" r:id="rId14"/>
    <p:sldId id="338" r:id="rId15"/>
    <p:sldId id="339" r:id="rId16"/>
    <p:sldId id="257" r:id="rId17"/>
    <p:sldId id="358" r:id="rId18"/>
    <p:sldId id="327" r:id="rId19"/>
    <p:sldId id="340" r:id="rId20"/>
    <p:sldId id="342" r:id="rId21"/>
    <p:sldId id="343" r:id="rId22"/>
    <p:sldId id="346" r:id="rId23"/>
    <p:sldId id="347" r:id="rId24"/>
    <p:sldId id="348" r:id="rId25"/>
    <p:sldId id="349" r:id="rId26"/>
    <p:sldId id="350" r:id="rId27"/>
    <p:sldId id="351" r:id="rId28"/>
    <p:sldId id="345" r:id="rId29"/>
    <p:sldId id="353" r:id="rId30"/>
    <p:sldId id="354" r:id="rId31"/>
    <p:sldId id="355" r:id="rId32"/>
    <p:sldId id="356" r:id="rId33"/>
    <p:sldId id="357" r:id="rId34"/>
    <p:sldId id="284" r:id="rId35"/>
    <p:sldId id="276" r:id="rId36"/>
  </p:sldIdLst>
  <p:sldSz cx="9144000" cy="5143500" type="screen16x9"/>
  <p:notesSz cx="6858000" cy="9144000"/>
  <p:embeddedFontLst>
    <p:embeddedFont>
      <p:font typeface="Play" panose="020B0604020202020204" charset="0"/>
      <p:regular r:id="rId38"/>
      <p:bold r:id="rId39"/>
    </p:embeddedFont>
    <p:embeddedFont>
      <p:font typeface="Source Sans Pro" panose="020B050303040302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E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309C01-E706-42DD-9D95-16D8503BD261}">
  <a:tblStyle styleId="{42309C01-E706-42DD-9D95-16D8503BD2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3447" autoAdjust="0"/>
  </p:normalViewPr>
  <p:slideViewPr>
    <p:cSldViewPr snapToGrid="0">
      <p:cViewPr varScale="1">
        <p:scale>
          <a:sx n="82" d="100"/>
          <a:sy n="82" d="100"/>
        </p:scale>
        <p:origin x="816" y="78"/>
      </p:cViewPr>
      <p:guideLst>
        <p:guide pos="5311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2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5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6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1.fntdata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4" name="Google Shape;3394;g10a69f07881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5" name="Google Shape;3395;g10a69f07881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8395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>
          <a:extLst>
            <a:ext uri="{FF2B5EF4-FFF2-40B4-BE49-F238E27FC236}">
              <a16:creationId xmlns:a16="http://schemas.microsoft.com/office/drawing/2014/main" id="{D1DA4063-8A79-7C3F-130B-2505D64CA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>
            <a:extLst>
              <a:ext uri="{FF2B5EF4-FFF2-40B4-BE49-F238E27FC236}">
                <a16:creationId xmlns:a16="http://schemas.microsoft.com/office/drawing/2014/main" id="{C68EDD6B-B67E-5FCA-7718-F9DEFEEBB2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>
            <a:extLst>
              <a:ext uri="{FF2B5EF4-FFF2-40B4-BE49-F238E27FC236}">
                <a16:creationId xmlns:a16="http://schemas.microsoft.com/office/drawing/2014/main" id="{1B262DA7-D5F0-6ACA-7C13-989526CD94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715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>
          <a:extLst>
            <a:ext uri="{FF2B5EF4-FFF2-40B4-BE49-F238E27FC236}">
              <a16:creationId xmlns:a16="http://schemas.microsoft.com/office/drawing/2014/main" id="{C51DC9FC-209F-A7B2-385F-457703FF4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10a69f07881_0_3:notes">
            <a:extLst>
              <a:ext uri="{FF2B5EF4-FFF2-40B4-BE49-F238E27FC236}">
                <a16:creationId xmlns:a16="http://schemas.microsoft.com/office/drawing/2014/main" id="{3AA07496-060E-39ED-3FDA-11AFCF6A65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10a69f07881_0_3:notes">
            <a:extLst>
              <a:ext uri="{FF2B5EF4-FFF2-40B4-BE49-F238E27FC236}">
                <a16:creationId xmlns:a16="http://schemas.microsoft.com/office/drawing/2014/main" id="{52A88235-77C9-C3B1-E604-0BC6EFF940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4709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6">
          <a:extLst>
            <a:ext uri="{FF2B5EF4-FFF2-40B4-BE49-F238E27FC236}">
              <a16:creationId xmlns:a16="http://schemas.microsoft.com/office/drawing/2014/main" id="{1C0028A1-3DF3-73B1-B735-974AFD4F2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7" name="Google Shape;3167;g10a69f07881_0_199:notes">
            <a:extLst>
              <a:ext uri="{FF2B5EF4-FFF2-40B4-BE49-F238E27FC236}">
                <a16:creationId xmlns:a16="http://schemas.microsoft.com/office/drawing/2014/main" id="{04A52C3F-BF7A-262F-A2C2-1C50F72F91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8" name="Google Shape;3168;g10a69f07881_0_199:notes">
            <a:extLst>
              <a:ext uri="{FF2B5EF4-FFF2-40B4-BE49-F238E27FC236}">
                <a16:creationId xmlns:a16="http://schemas.microsoft.com/office/drawing/2014/main" id="{038B4151-27D0-A432-3AD9-9EEB6CAA39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898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3">
          <a:extLst>
            <a:ext uri="{FF2B5EF4-FFF2-40B4-BE49-F238E27FC236}">
              <a16:creationId xmlns:a16="http://schemas.microsoft.com/office/drawing/2014/main" id="{5D5D1F5C-D98C-94B2-FAC0-DCCD88468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4" name="Google Shape;3284;g10cb3edecec_0_2:notes">
            <a:extLst>
              <a:ext uri="{FF2B5EF4-FFF2-40B4-BE49-F238E27FC236}">
                <a16:creationId xmlns:a16="http://schemas.microsoft.com/office/drawing/2014/main" id="{E85EA0ED-7730-986E-E841-2815F37F50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5" name="Google Shape;3285;g10cb3edecec_0_2:notes">
            <a:extLst>
              <a:ext uri="{FF2B5EF4-FFF2-40B4-BE49-F238E27FC236}">
                <a16:creationId xmlns:a16="http://schemas.microsoft.com/office/drawing/2014/main" id="{DB625B5B-3A46-5A37-7863-A84B7EF0E1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356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4" name="Google Shape;3284;g10cb3edece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5" name="Google Shape;3285;g10cb3edece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41656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>
          <a:extLst>
            <a:ext uri="{FF2B5EF4-FFF2-40B4-BE49-F238E27FC236}">
              <a16:creationId xmlns:a16="http://schemas.microsoft.com/office/drawing/2014/main" id="{A1AC1578-4EE9-9A5F-AA02-C9379305C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>
            <a:extLst>
              <a:ext uri="{FF2B5EF4-FFF2-40B4-BE49-F238E27FC236}">
                <a16:creationId xmlns:a16="http://schemas.microsoft.com/office/drawing/2014/main" id="{5C8106F4-97AA-EFBE-52A9-AA5B8EDF0B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>
            <a:extLst>
              <a:ext uri="{FF2B5EF4-FFF2-40B4-BE49-F238E27FC236}">
                <a16:creationId xmlns:a16="http://schemas.microsoft.com/office/drawing/2014/main" id="{585C9A18-91B8-69F0-34FB-C498BE33BC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0876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>
          <a:extLst>
            <a:ext uri="{FF2B5EF4-FFF2-40B4-BE49-F238E27FC236}">
              <a16:creationId xmlns:a16="http://schemas.microsoft.com/office/drawing/2014/main" id="{5C5E157D-AD5A-2487-E0A5-B62D3333B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10a69f07881_0_3:notes">
            <a:extLst>
              <a:ext uri="{FF2B5EF4-FFF2-40B4-BE49-F238E27FC236}">
                <a16:creationId xmlns:a16="http://schemas.microsoft.com/office/drawing/2014/main" id="{252B4A8F-7087-4AAC-E52D-93996A435D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10a69f07881_0_3:notes">
            <a:extLst>
              <a:ext uri="{FF2B5EF4-FFF2-40B4-BE49-F238E27FC236}">
                <a16:creationId xmlns:a16="http://schemas.microsoft.com/office/drawing/2014/main" id="{C074BB38-EDC7-5C61-1722-9554EA6624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2370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6">
          <a:extLst>
            <a:ext uri="{FF2B5EF4-FFF2-40B4-BE49-F238E27FC236}">
              <a16:creationId xmlns:a16="http://schemas.microsoft.com/office/drawing/2014/main" id="{000F25AE-8911-3BDA-5283-2F88C2005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7" name="Google Shape;3167;g10a69f07881_0_199:notes">
            <a:extLst>
              <a:ext uri="{FF2B5EF4-FFF2-40B4-BE49-F238E27FC236}">
                <a16:creationId xmlns:a16="http://schemas.microsoft.com/office/drawing/2014/main" id="{A06D3EF4-3E09-A2E7-2758-16CB08AF8B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8" name="Google Shape;3168;g10a69f07881_0_199:notes">
            <a:extLst>
              <a:ext uri="{FF2B5EF4-FFF2-40B4-BE49-F238E27FC236}">
                <a16:creationId xmlns:a16="http://schemas.microsoft.com/office/drawing/2014/main" id="{16CD973C-B48D-DAE6-6474-965EF0820E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508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>
          <a:extLst>
            <a:ext uri="{FF2B5EF4-FFF2-40B4-BE49-F238E27FC236}">
              <a16:creationId xmlns:a16="http://schemas.microsoft.com/office/drawing/2014/main" id="{F23A23A3-0850-DC6F-FD6F-CA49D4143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>
            <a:extLst>
              <a:ext uri="{FF2B5EF4-FFF2-40B4-BE49-F238E27FC236}">
                <a16:creationId xmlns:a16="http://schemas.microsoft.com/office/drawing/2014/main" id="{6C69F165-63E8-944B-F6C2-CAEF846051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>
            <a:extLst>
              <a:ext uri="{FF2B5EF4-FFF2-40B4-BE49-F238E27FC236}">
                <a16:creationId xmlns:a16="http://schemas.microsoft.com/office/drawing/2014/main" id="{44B1D1E7-FE9A-9D91-B206-9639A93199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4011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7">
          <a:extLst>
            <a:ext uri="{FF2B5EF4-FFF2-40B4-BE49-F238E27FC236}">
              <a16:creationId xmlns:a16="http://schemas.microsoft.com/office/drawing/2014/main" id="{3B1A6CDA-1FE8-35E2-A2DC-75AEF3EF6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" name="Google Shape;3328;g10a69f07881_0_235:notes">
            <a:extLst>
              <a:ext uri="{FF2B5EF4-FFF2-40B4-BE49-F238E27FC236}">
                <a16:creationId xmlns:a16="http://schemas.microsoft.com/office/drawing/2014/main" id="{318C8139-2F02-AF4B-7D2C-2A880F753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9" name="Google Shape;3329;g10a69f07881_0_235:notes">
            <a:extLst>
              <a:ext uri="{FF2B5EF4-FFF2-40B4-BE49-F238E27FC236}">
                <a16:creationId xmlns:a16="http://schemas.microsoft.com/office/drawing/2014/main" id="{D217E978-B00A-2152-A463-BF3F9477A3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7839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3">
          <a:extLst>
            <a:ext uri="{FF2B5EF4-FFF2-40B4-BE49-F238E27FC236}">
              <a16:creationId xmlns:a16="http://schemas.microsoft.com/office/drawing/2014/main" id="{F1AAD21C-9539-6543-69F5-2F2C05437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4" name="Google Shape;3284;g10cb3edecec_0_2:notes">
            <a:extLst>
              <a:ext uri="{FF2B5EF4-FFF2-40B4-BE49-F238E27FC236}">
                <a16:creationId xmlns:a16="http://schemas.microsoft.com/office/drawing/2014/main" id="{E80EDCF2-AFE0-C37C-2503-6A702F48A0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5" name="Google Shape;3285;g10cb3edecec_0_2:notes">
            <a:extLst>
              <a:ext uri="{FF2B5EF4-FFF2-40B4-BE49-F238E27FC236}">
                <a16:creationId xmlns:a16="http://schemas.microsoft.com/office/drawing/2014/main" id="{3F1FDB1A-80E6-B325-F418-241A4C7F7F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9270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>
          <a:extLst>
            <a:ext uri="{FF2B5EF4-FFF2-40B4-BE49-F238E27FC236}">
              <a16:creationId xmlns:a16="http://schemas.microsoft.com/office/drawing/2014/main" id="{D8E97B63-D905-68A6-F830-39A191D97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>
            <a:extLst>
              <a:ext uri="{FF2B5EF4-FFF2-40B4-BE49-F238E27FC236}">
                <a16:creationId xmlns:a16="http://schemas.microsoft.com/office/drawing/2014/main" id="{2CC21590-B0B3-BCBF-3946-DA00F58202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>
            <a:extLst>
              <a:ext uri="{FF2B5EF4-FFF2-40B4-BE49-F238E27FC236}">
                <a16:creationId xmlns:a16="http://schemas.microsoft.com/office/drawing/2014/main" id="{2559FD5B-5249-7233-1323-74F73906E3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8199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>
          <a:extLst>
            <a:ext uri="{FF2B5EF4-FFF2-40B4-BE49-F238E27FC236}">
              <a16:creationId xmlns:a16="http://schemas.microsoft.com/office/drawing/2014/main" id="{B16ADC60-3D8B-50DF-B80B-E38E923A7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10a69f07881_0_3:notes">
            <a:extLst>
              <a:ext uri="{FF2B5EF4-FFF2-40B4-BE49-F238E27FC236}">
                <a16:creationId xmlns:a16="http://schemas.microsoft.com/office/drawing/2014/main" id="{0D2DD470-3D8E-5843-F09D-92C07D6EEC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10a69f07881_0_3:notes">
            <a:extLst>
              <a:ext uri="{FF2B5EF4-FFF2-40B4-BE49-F238E27FC236}">
                <a16:creationId xmlns:a16="http://schemas.microsoft.com/office/drawing/2014/main" id="{73041F0C-C5C4-231F-EC90-7F61EBDA25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0825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6">
          <a:extLst>
            <a:ext uri="{FF2B5EF4-FFF2-40B4-BE49-F238E27FC236}">
              <a16:creationId xmlns:a16="http://schemas.microsoft.com/office/drawing/2014/main" id="{831B9CC9-4348-BAB6-1996-10CA66435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7" name="Google Shape;3167;g10a69f07881_0_199:notes">
            <a:extLst>
              <a:ext uri="{FF2B5EF4-FFF2-40B4-BE49-F238E27FC236}">
                <a16:creationId xmlns:a16="http://schemas.microsoft.com/office/drawing/2014/main" id="{4C4154EC-AF69-A01F-B543-1A8E734A87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8" name="Google Shape;3168;g10a69f07881_0_199:notes">
            <a:extLst>
              <a:ext uri="{FF2B5EF4-FFF2-40B4-BE49-F238E27FC236}">
                <a16:creationId xmlns:a16="http://schemas.microsoft.com/office/drawing/2014/main" id="{A168228D-2A82-1D3D-7F04-235583DB81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7798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>
          <a:extLst>
            <a:ext uri="{FF2B5EF4-FFF2-40B4-BE49-F238E27FC236}">
              <a16:creationId xmlns:a16="http://schemas.microsoft.com/office/drawing/2014/main" id="{6CF21C1E-17E3-6C20-32F2-57382F661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>
            <a:extLst>
              <a:ext uri="{FF2B5EF4-FFF2-40B4-BE49-F238E27FC236}">
                <a16:creationId xmlns:a16="http://schemas.microsoft.com/office/drawing/2014/main" id="{0ED68507-54DF-A4E6-B0C4-F50C0C9E90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>
            <a:extLst>
              <a:ext uri="{FF2B5EF4-FFF2-40B4-BE49-F238E27FC236}">
                <a16:creationId xmlns:a16="http://schemas.microsoft.com/office/drawing/2014/main" id="{F9742A42-161C-16D1-60C7-B00C2C0E8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8804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3">
          <a:extLst>
            <a:ext uri="{FF2B5EF4-FFF2-40B4-BE49-F238E27FC236}">
              <a16:creationId xmlns:a16="http://schemas.microsoft.com/office/drawing/2014/main" id="{E78172A5-8DE9-A02C-3755-D15B80B8C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4" name="Google Shape;3284;g10cb3edecec_0_2:notes">
            <a:extLst>
              <a:ext uri="{FF2B5EF4-FFF2-40B4-BE49-F238E27FC236}">
                <a16:creationId xmlns:a16="http://schemas.microsoft.com/office/drawing/2014/main" id="{43D46EA7-A628-F1A6-93B7-C0115238C4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5" name="Google Shape;3285;g10cb3edecec_0_2:notes">
            <a:extLst>
              <a:ext uri="{FF2B5EF4-FFF2-40B4-BE49-F238E27FC236}">
                <a16:creationId xmlns:a16="http://schemas.microsoft.com/office/drawing/2014/main" id="{91ED314B-1302-DE60-1676-2EB5CAA38D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95146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>
          <a:extLst>
            <a:ext uri="{FF2B5EF4-FFF2-40B4-BE49-F238E27FC236}">
              <a16:creationId xmlns:a16="http://schemas.microsoft.com/office/drawing/2014/main" id="{1C89D52C-DA46-2B8D-5935-4A1317FCD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>
            <a:extLst>
              <a:ext uri="{FF2B5EF4-FFF2-40B4-BE49-F238E27FC236}">
                <a16:creationId xmlns:a16="http://schemas.microsoft.com/office/drawing/2014/main" id="{539CEB34-57F8-2CB0-6643-BFE48F9B73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>
            <a:extLst>
              <a:ext uri="{FF2B5EF4-FFF2-40B4-BE49-F238E27FC236}">
                <a16:creationId xmlns:a16="http://schemas.microsoft.com/office/drawing/2014/main" id="{3895BFE4-07AE-83A7-4CEC-A2A49DFAE8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549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>
          <a:extLst>
            <a:ext uri="{FF2B5EF4-FFF2-40B4-BE49-F238E27FC236}">
              <a16:creationId xmlns:a16="http://schemas.microsoft.com/office/drawing/2014/main" id="{653AC736-41AD-6609-613C-19322ACC6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10a69f07881_0_3:notes">
            <a:extLst>
              <a:ext uri="{FF2B5EF4-FFF2-40B4-BE49-F238E27FC236}">
                <a16:creationId xmlns:a16="http://schemas.microsoft.com/office/drawing/2014/main" id="{8A06C8BE-FBBE-1869-7658-90A17E652A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10a69f07881_0_3:notes">
            <a:extLst>
              <a:ext uri="{FF2B5EF4-FFF2-40B4-BE49-F238E27FC236}">
                <a16:creationId xmlns:a16="http://schemas.microsoft.com/office/drawing/2014/main" id="{6E25590E-B048-FD0F-A9F8-B44C34B9DA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691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6">
          <a:extLst>
            <a:ext uri="{FF2B5EF4-FFF2-40B4-BE49-F238E27FC236}">
              <a16:creationId xmlns:a16="http://schemas.microsoft.com/office/drawing/2014/main" id="{F5D6D2D9-B6BF-14CB-2A46-3D25114CC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7" name="Google Shape;3167;g10a69f07881_0_199:notes">
            <a:extLst>
              <a:ext uri="{FF2B5EF4-FFF2-40B4-BE49-F238E27FC236}">
                <a16:creationId xmlns:a16="http://schemas.microsoft.com/office/drawing/2014/main" id="{313D05C7-BA3E-974C-FB13-61477B32CC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8" name="Google Shape;3168;g10a69f07881_0_199:notes">
            <a:extLst>
              <a:ext uri="{FF2B5EF4-FFF2-40B4-BE49-F238E27FC236}">
                <a16:creationId xmlns:a16="http://schemas.microsoft.com/office/drawing/2014/main" id="{2E85E345-AC9D-435C-9F17-E8FE1C1770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56538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>
          <a:extLst>
            <a:ext uri="{FF2B5EF4-FFF2-40B4-BE49-F238E27FC236}">
              <a16:creationId xmlns:a16="http://schemas.microsoft.com/office/drawing/2014/main" id="{80023B8A-E069-AF74-01FF-51D6BCF94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>
            <a:extLst>
              <a:ext uri="{FF2B5EF4-FFF2-40B4-BE49-F238E27FC236}">
                <a16:creationId xmlns:a16="http://schemas.microsoft.com/office/drawing/2014/main" id="{1A004740-64D8-C283-3B0C-3886EDCE61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>
            <a:extLst>
              <a:ext uri="{FF2B5EF4-FFF2-40B4-BE49-F238E27FC236}">
                <a16:creationId xmlns:a16="http://schemas.microsoft.com/office/drawing/2014/main" id="{3E9BC929-806F-D77B-0F2B-3886FFDFD3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498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6">
          <a:extLst>
            <a:ext uri="{FF2B5EF4-FFF2-40B4-BE49-F238E27FC236}">
              <a16:creationId xmlns:a16="http://schemas.microsoft.com/office/drawing/2014/main" id="{6AE73091-8366-F69E-6649-68F95E29F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7" name="Google Shape;3167;g10a69f07881_0_199:notes">
            <a:extLst>
              <a:ext uri="{FF2B5EF4-FFF2-40B4-BE49-F238E27FC236}">
                <a16:creationId xmlns:a16="http://schemas.microsoft.com/office/drawing/2014/main" id="{90040C75-D4EE-B8FC-5FBA-F427D48B75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8" name="Google Shape;3168;g10a69f07881_0_199:notes">
            <a:extLst>
              <a:ext uri="{FF2B5EF4-FFF2-40B4-BE49-F238E27FC236}">
                <a16:creationId xmlns:a16="http://schemas.microsoft.com/office/drawing/2014/main" id="{AE68D180-7C2A-F9E9-1ADA-914D579454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3327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" name="Google Shape;3328;g10a69f07881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9" name="Google Shape;3329;g10a69f07881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" name="Google Shape;3194;g10a69f0788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5" name="Google Shape;3195;g10a69f0788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10a69f0788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10a69f0788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7" name="Google Shape;3167;g10a69f07881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8" name="Google Shape;3168;g10a69f07881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>
          <a:extLst>
            <a:ext uri="{FF2B5EF4-FFF2-40B4-BE49-F238E27FC236}">
              <a16:creationId xmlns:a16="http://schemas.microsoft.com/office/drawing/2014/main" id="{A3526D69-3328-667F-F4A1-5424E37A0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>
            <a:extLst>
              <a:ext uri="{FF2B5EF4-FFF2-40B4-BE49-F238E27FC236}">
                <a16:creationId xmlns:a16="http://schemas.microsoft.com/office/drawing/2014/main" id="{4006FE88-8B93-3F62-7D60-3D89B6D2DD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>
            <a:extLst>
              <a:ext uri="{FF2B5EF4-FFF2-40B4-BE49-F238E27FC236}">
                <a16:creationId xmlns:a16="http://schemas.microsoft.com/office/drawing/2014/main" id="{72139142-1624-2F89-05DB-21BB874C5E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506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>
          <a:extLst>
            <a:ext uri="{FF2B5EF4-FFF2-40B4-BE49-F238E27FC236}">
              <a16:creationId xmlns:a16="http://schemas.microsoft.com/office/drawing/2014/main" id="{8A52D0FE-0A3C-6C1F-349B-668605A1C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>
            <a:extLst>
              <a:ext uri="{FF2B5EF4-FFF2-40B4-BE49-F238E27FC236}">
                <a16:creationId xmlns:a16="http://schemas.microsoft.com/office/drawing/2014/main" id="{FD863144-5A85-E077-6B3D-E9497935BE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>
            <a:extLst>
              <a:ext uri="{FF2B5EF4-FFF2-40B4-BE49-F238E27FC236}">
                <a16:creationId xmlns:a16="http://schemas.microsoft.com/office/drawing/2014/main" id="{BB4C2D1A-0559-D7DD-9A07-9883616804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631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2" name="Google Shape;3142;g10a69f07881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3" name="Google Shape;3143;g10a69f07881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88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07070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592764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-1624871" y="-4592"/>
            <a:ext cx="5178842" cy="5178453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07058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-1064015" y="2306598"/>
            <a:ext cx="3021722" cy="3146276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758062" y="2741287"/>
            <a:ext cx="1247068" cy="1340554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592751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rot="8083927">
            <a:off x="8055138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"/>
          <p:cNvSpPr/>
          <p:nvPr/>
        </p:nvSpPr>
        <p:spPr>
          <a:xfrm rot="10800000">
            <a:off x="8440836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5590029" y="-11612"/>
            <a:ext cx="5178842" cy="5178453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083927">
            <a:off x="8055150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7186293" y="-290625"/>
            <a:ext cx="3021722" cy="3146276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 rot="10800000">
            <a:off x="8440849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_1_1_1"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21"/>
          <p:cNvSpPr txBox="1">
            <a:spLocks noGrp="1"/>
          </p:cNvSpPr>
          <p:nvPr>
            <p:ph type="title"/>
          </p:nvPr>
        </p:nvSpPr>
        <p:spPr>
          <a:xfrm>
            <a:off x="3909325" y="1332750"/>
            <a:ext cx="3864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291" name="Google Shape;1291;p21"/>
          <p:cNvGrpSpPr/>
          <p:nvPr/>
        </p:nvGrpSpPr>
        <p:grpSpPr>
          <a:xfrm rot="10800000">
            <a:off x="-201494" y="-10429092"/>
            <a:ext cx="3769563" cy="11358057"/>
            <a:chOff x="-2722250" y="-1079764"/>
            <a:chExt cx="3769563" cy="11358057"/>
          </a:xfrm>
        </p:grpSpPr>
        <p:sp>
          <p:nvSpPr>
            <p:cNvPr id="1292" name="Google Shape;1292;p2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6" name="Google Shape;1306;p21"/>
          <p:cNvGrpSpPr/>
          <p:nvPr/>
        </p:nvGrpSpPr>
        <p:grpSpPr>
          <a:xfrm>
            <a:off x="-3416286" y="4188931"/>
            <a:ext cx="12077141" cy="3721951"/>
            <a:chOff x="-3343111" y="4188931"/>
            <a:chExt cx="12077141" cy="3721951"/>
          </a:xfrm>
        </p:grpSpPr>
        <p:sp>
          <p:nvSpPr>
            <p:cNvPr id="1307" name="Google Shape;1307;p21"/>
            <p:cNvSpPr/>
            <p:nvPr/>
          </p:nvSpPr>
          <p:spPr>
            <a:xfrm rot="5400000" flipH="1">
              <a:off x="-998155" y="202174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1"/>
            <p:cNvSpPr/>
            <p:nvPr/>
          </p:nvSpPr>
          <p:spPr>
            <a:xfrm rot="5400000" flipH="1">
              <a:off x="1821719" y="67066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1"/>
            <p:cNvSpPr/>
            <p:nvPr/>
          </p:nvSpPr>
          <p:spPr>
            <a:xfrm rot="5400000" flipH="1">
              <a:off x="-6937" y="752863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1"/>
            <p:cNvSpPr/>
            <p:nvPr/>
          </p:nvSpPr>
          <p:spPr>
            <a:xfrm rot="5400000" flipH="1">
              <a:off x="5990513" y="5040393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1"/>
            <p:cNvSpPr/>
            <p:nvPr/>
          </p:nvSpPr>
          <p:spPr>
            <a:xfrm rot="5400000" flipH="1">
              <a:off x="2952992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1"/>
            <p:cNvSpPr/>
            <p:nvPr/>
          </p:nvSpPr>
          <p:spPr>
            <a:xfrm rot="5400000" flipH="1">
              <a:off x="2741309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1"/>
            <p:cNvSpPr/>
            <p:nvPr/>
          </p:nvSpPr>
          <p:spPr>
            <a:xfrm rot="5400000" flipH="1">
              <a:off x="2527258" y="4253609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1"/>
            <p:cNvSpPr/>
            <p:nvPr/>
          </p:nvSpPr>
          <p:spPr>
            <a:xfrm rot="5400000" flipH="1">
              <a:off x="2315632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1"/>
            <p:cNvSpPr/>
            <p:nvPr/>
          </p:nvSpPr>
          <p:spPr>
            <a:xfrm rot="5400000" flipH="1">
              <a:off x="2103949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1"/>
            <p:cNvSpPr/>
            <p:nvPr/>
          </p:nvSpPr>
          <p:spPr>
            <a:xfrm rot="5400000" flipH="1">
              <a:off x="1266629" y="388440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1"/>
            <p:cNvSpPr/>
            <p:nvPr/>
          </p:nvSpPr>
          <p:spPr>
            <a:xfrm rot="5400000" flipH="1">
              <a:off x="7304000" y="6530225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1"/>
            <p:cNvSpPr/>
            <p:nvPr/>
          </p:nvSpPr>
          <p:spPr>
            <a:xfrm rot="10800000">
              <a:off x="-2557576" y="4188931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1"/>
            <p:cNvSpPr/>
            <p:nvPr/>
          </p:nvSpPr>
          <p:spPr>
            <a:xfrm rot="10800000">
              <a:off x="71895" y="4190081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1"/>
            <p:cNvSpPr/>
            <p:nvPr/>
          </p:nvSpPr>
          <p:spPr>
            <a:xfrm rot="10800000">
              <a:off x="-3343111" y="517573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1"/>
            <p:cNvSpPr/>
            <p:nvPr/>
          </p:nvSpPr>
          <p:spPr>
            <a:xfrm rot="10800000">
              <a:off x="-3343111" y="44652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1"/>
            <p:cNvSpPr/>
            <p:nvPr/>
          </p:nvSpPr>
          <p:spPr>
            <a:xfrm rot="10800000">
              <a:off x="-3343111" y="470206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1"/>
            <p:cNvSpPr/>
            <p:nvPr/>
          </p:nvSpPr>
          <p:spPr>
            <a:xfrm rot="10800000">
              <a:off x="-3343111" y="49388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1"/>
            <p:cNvSpPr/>
            <p:nvPr/>
          </p:nvSpPr>
          <p:spPr>
            <a:xfrm rot="10800000">
              <a:off x="1638195" y="7642731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1"/>
            <p:cNvSpPr/>
            <p:nvPr/>
          </p:nvSpPr>
          <p:spPr>
            <a:xfrm rot="10800000">
              <a:off x="4756858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1"/>
            <p:cNvSpPr/>
            <p:nvPr/>
          </p:nvSpPr>
          <p:spPr>
            <a:xfrm rot="10800000">
              <a:off x="5942461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1"/>
            <p:cNvSpPr/>
            <p:nvPr/>
          </p:nvSpPr>
          <p:spPr>
            <a:xfrm rot="10800000">
              <a:off x="5705341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1"/>
            <p:cNvSpPr/>
            <p:nvPr/>
          </p:nvSpPr>
          <p:spPr>
            <a:xfrm rot="10800000">
              <a:off x="5468220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1"/>
            <p:cNvSpPr/>
            <p:nvPr/>
          </p:nvSpPr>
          <p:spPr>
            <a:xfrm rot="10800000">
              <a:off x="5231099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1"/>
            <p:cNvSpPr/>
            <p:nvPr/>
          </p:nvSpPr>
          <p:spPr>
            <a:xfrm rot="10800000">
              <a:off x="4993978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1"/>
            <p:cNvSpPr/>
            <p:nvPr/>
          </p:nvSpPr>
          <p:spPr>
            <a:xfrm rot="5400000" flipH="1">
              <a:off x="-998155" y="202174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1"/>
            <p:cNvSpPr/>
            <p:nvPr/>
          </p:nvSpPr>
          <p:spPr>
            <a:xfrm rot="5400000" flipH="1">
              <a:off x="1821719" y="67066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1"/>
            <p:cNvSpPr/>
            <p:nvPr/>
          </p:nvSpPr>
          <p:spPr>
            <a:xfrm rot="5400000" flipH="1">
              <a:off x="-6937" y="752863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1"/>
            <p:cNvSpPr/>
            <p:nvPr/>
          </p:nvSpPr>
          <p:spPr>
            <a:xfrm rot="5400000" flipH="1">
              <a:off x="5990513" y="5040393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1"/>
            <p:cNvSpPr/>
            <p:nvPr/>
          </p:nvSpPr>
          <p:spPr>
            <a:xfrm rot="5400000" flipH="1">
              <a:off x="2952992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1"/>
            <p:cNvSpPr/>
            <p:nvPr/>
          </p:nvSpPr>
          <p:spPr>
            <a:xfrm rot="5400000" flipH="1">
              <a:off x="2741309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1"/>
            <p:cNvSpPr/>
            <p:nvPr/>
          </p:nvSpPr>
          <p:spPr>
            <a:xfrm rot="5400000" flipH="1">
              <a:off x="2527258" y="4253609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1"/>
            <p:cNvSpPr/>
            <p:nvPr/>
          </p:nvSpPr>
          <p:spPr>
            <a:xfrm rot="5400000" flipH="1">
              <a:off x="2315632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1"/>
            <p:cNvSpPr/>
            <p:nvPr/>
          </p:nvSpPr>
          <p:spPr>
            <a:xfrm rot="5400000" flipH="1">
              <a:off x="2103949" y="42535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1"/>
            <p:cNvSpPr/>
            <p:nvPr/>
          </p:nvSpPr>
          <p:spPr>
            <a:xfrm rot="5400000" flipH="1">
              <a:off x="1266629" y="388440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1"/>
            <p:cNvSpPr/>
            <p:nvPr/>
          </p:nvSpPr>
          <p:spPr>
            <a:xfrm rot="5400000" flipH="1">
              <a:off x="7304000" y="6530225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1"/>
            <p:cNvSpPr/>
            <p:nvPr/>
          </p:nvSpPr>
          <p:spPr>
            <a:xfrm rot="10800000">
              <a:off x="-2557576" y="4188931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1"/>
            <p:cNvSpPr/>
            <p:nvPr/>
          </p:nvSpPr>
          <p:spPr>
            <a:xfrm rot="10800000">
              <a:off x="71895" y="4190081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1"/>
            <p:cNvSpPr/>
            <p:nvPr/>
          </p:nvSpPr>
          <p:spPr>
            <a:xfrm rot="10800000">
              <a:off x="-3343111" y="517573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1"/>
            <p:cNvSpPr/>
            <p:nvPr/>
          </p:nvSpPr>
          <p:spPr>
            <a:xfrm rot="10800000">
              <a:off x="-3343111" y="44652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1"/>
            <p:cNvSpPr/>
            <p:nvPr/>
          </p:nvSpPr>
          <p:spPr>
            <a:xfrm rot="10800000">
              <a:off x="-3343111" y="470206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1"/>
            <p:cNvSpPr/>
            <p:nvPr/>
          </p:nvSpPr>
          <p:spPr>
            <a:xfrm rot="10800000">
              <a:off x="-3343111" y="49388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1"/>
            <p:cNvSpPr/>
            <p:nvPr/>
          </p:nvSpPr>
          <p:spPr>
            <a:xfrm rot="10800000">
              <a:off x="1638195" y="7642731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1"/>
            <p:cNvSpPr/>
            <p:nvPr/>
          </p:nvSpPr>
          <p:spPr>
            <a:xfrm rot="10800000">
              <a:off x="4756858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1"/>
            <p:cNvSpPr/>
            <p:nvPr/>
          </p:nvSpPr>
          <p:spPr>
            <a:xfrm rot="10800000">
              <a:off x="5942461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1"/>
            <p:cNvSpPr/>
            <p:nvPr/>
          </p:nvSpPr>
          <p:spPr>
            <a:xfrm rot="10800000">
              <a:off x="5705341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1"/>
            <p:cNvSpPr/>
            <p:nvPr/>
          </p:nvSpPr>
          <p:spPr>
            <a:xfrm rot="10800000">
              <a:off x="5468220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1"/>
            <p:cNvSpPr/>
            <p:nvPr/>
          </p:nvSpPr>
          <p:spPr>
            <a:xfrm rot="10800000">
              <a:off x="5231099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1"/>
            <p:cNvSpPr/>
            <p:nvPr/>
          </p:nvSpPr>
          <p:spPr>
            <a:xfrm rot="10800000">
              <a:off x="4993978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1"/>
          <p:cNvGrpSpPr/>
          <p:nvPr/>
        </p:nvGrpSpPr>
        <p:grpSpPr>
          <a:xfrm>
            <a:off x="7445269" y="539498"/>
            <a:ext cx="1288768" cy="1888678"/>
            <a:chOff x="7504044" y="4265398"/>
            <a:chExt cx="1288768" cy="1888678"/>
          </a:xfrm>
        </p:grpSpPr>
        <p:sp>
          <p:nvSpPr>
            <p:cNvPr id="1356" name="Google Shape;1356;p21"/>
            <p:cNvSpPr/>
            <p:nvPr/>
          </p:nvSpPr>
          <p:spPr>
            <a:xfrm rot="5400000" flipH="1">
              <a:off x="7262783" y="4624048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1"/>
            <p:cNvSpPr/>
            <p:nvPr/>
          </p:nvSpPr>
          <p:spPr>
            <a:xfrm rot="10800000">
              <a:off x="7504044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1"/>
            <p:cNvSpPr/>
            <p:nvPr/>
          </p:nvSpPr>
          <p:spPr>
            <a:xfrm rot="10800000">
              <a:off x="8675289" y="60365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1"/>
            <p:cNvSpPr/>
            <p:nvPr/>
          </p:nvSpPr>
          <p:spPr>
            <a:xfrm rot="10800000">
              <a:off x="8675289" y="575173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1"/>
            <p:cNvSpPr/>
            <p:nvPr/>
          </p:nvSpPr>
          <p:spPr>
            <a:xfrm rot="5400000" flipH="1">
              <a:off x="7262783" y="4624048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1"/>
            <p:cNvSpPr/>
            <p:nvPr/>
          </p:nvSpPr>
          <p:spPr>
            <a:xfrm rot="10800000">
              <a:off x="7504044" y="42653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1"/>
            <p:cNvSpPr/>
            <p:nvPr/>
          </p:nvSpPr>
          <p:spPr>
            <a:xfrm rot="10800000">
              <a:off x="8675289" y="60365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1"/>
            <p:cNvSpPr/>
            <p:nvPr/>
          </p:nvSpPr>
          <p:spPr>
            <a:xfrm rot="10800000">
              <a:off x="8675289" y="5751730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4" name="Google Shape;1364;p21"/>
          <p:cNvGrpSpPr/>
          <p:nvPr/>
        </p:nvGrpSpPr>
        <p:grpSpPr>
          <a:xfrm flipH="1">
            <a:off x="12978" y="1767440"/>
            <a:ext cx="3146276" cy="3021722"/>
            <a:chOff x="851178" y="3217515"/>
            <a:chExt cx="3146276" cy="3021722"/>
          </a:xfrm>
        </p:grpSpPr>
        <p:sp>
          <p:nvSpPr>
            <p:cNvPr id="1365" name="Google Shape;1365;p21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1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1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1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1"/>
          <p:cNvGrpSpPr/>
          <p:nvPr/>
        </p:nvGrpSpPr>
        <p:grpSpPr>
          <a:xfrm rot="-5400000">
            <a:off x="-160775" y="657561"/>
            <a:ext cx="1158175" cy="2819114"/>
            <a:chOff x="-444950" y="2746461"/>
            <a:chExt cx="1158175" cy="2819114"/>
          </a:xfrm>
        </p:grpSpPr>
        <p:sp>
          <p:nvSpPr>
            <p:cNvPr id="1370" name="Google Shape;1370;p21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371" name="Google Shape;1371;p21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1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1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374" name="Google Shape;1374;p21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1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1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1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8" name="Google Shape;1378;p21"/>
          <p:cNvGrpSpPr/>
          <p:nvPr/>
        </p:nvGrpSpPr>
        <p:grpSpPr>
          <a:xfrm>
            <a:off x="2596325" y="-2334801"/>
            <a:ext cx="2504551" cy="4575301"/>
            <a:chOff x="8430775" y="-2181926"/>
            <a:chExt cx="2504551" cy="4575301"/>
          </a:xfrm>
        </p:grpSpPr>
        <p:sp>
          <p:nvSpPr>
            <p:cNvPr id="1379" name="Google Shape;1379;p21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1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1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1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3" name="Google Shape;1383;p21"/>
          <p:cNvSpPr txBox="1">
            <a:spLocks noGrp="1"/>
          </p:cNvSpPr>
          <p:nvPr>
            <p:ph type="subTitle" idx="1"/>
          </p:nvPr>
        </p:nvSpPr>
        <p:spPr>
          <a:xfrm>
            <a:off x="4157575" y="2323300"/>
            <a:ext cx="3368100" cy="117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_1_1_1"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23"/>
          <p:cNvSpPr txBox="1">
            <a:spLocks noGrp="1"/>
          </p:cNvSpPr>
          <p:nvPr>
            <p:ph type="title"/>
          </p:nvPr>
        </p:nvSpPr>
        <p:spPr>
          <a:xfrm>
            <a:off x="4818075" y="1300763"/>
            <a:ext cx="3161700" cy="11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432" name="Google Shape;1432;p23"/>
          <p:cNvSpPr txBox="1">
            <a:spLocks noGrp="1"/>
          </p:cNvSpPr>
          <p:nvPr>
            <p:ph type="subTitle" idx="1"/>
          </p:nvPr>
        </p:nvSpPr>
        <p:spPr>
          <a:xfrm>
            <a:off x="4818075" y="2548050"/>
            <a:ext cx="3161700" cy="1199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grpSp>
        <p:nvGrpSpPr>
          <p:cNvPr id="1433" name="Google Shape;1433;p23"/>
          <p:cNvGrpSpPr/>
          <p:nvPr/>
        </p:nvGrpSpPr>
        <p:grpSpPr>
          <a:xfrm flipH="1">
            <a:off x="8571875" y="-2348602"/>
            <a:ext cx="3769563" cy="11358057"/>
            <a:chOff x="-2722250" y="-1079764"/>
            <a:chExt cx="3769563" cy="11358057"/>
          </a:xfrm>
        </p:grpSpPr>
        <p:sp>
          <p:nvSpPr>
            <p:cNvPr id="1434" name="Google Shape;1434;p2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1448;p23"/>
          <p:cNvGrpSpPr/>
          <p:nvPr/>
        </p:nvGrpSpPr>
        <p:grpSpPr>
          <a:xfrm rot="5400000">
            <a:off x="-1398220" y="4486426"/>
            <a:ext cx="4222888" cy="4088811"/>
            <a:chOff x="8129425" y="2555026"/>
            <a:chExt cx="4222888" cy="4088811"/>
          </a:xfrm>
        </p:grpSpPr>
        <p:sp>
          <p:nvSpPr>
            <p:cNvPr id="1449" name="Google Shape;1449;p23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3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3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3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3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3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3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3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23"/>
          <p:cNvGrpSpPr/>
          <p:nvPr/>
        </p:nvGrpSpPr>
        <p:grpSpPr>
          <a:xfrm rot="-5400000" flipH="1">
            <a:off x="-1268897" y="-877738"/>
            <a:ext cx="3021722" cy="3146276"/>
            <a:chOff x="7186293" y="-290625"/>
            <a:chExt cx="3021722" cy="3146276"/>
          </a:xfrm>
        </p:grpSpPr>
        <p:sp>
          <p:nvSpPr>
            <p:cNvPr id="1458" name="Google Shape;1458;p2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-3170262" y="3452177"/>
            <a:ext cx="3721951" cy="12135923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081045" y="-1072813"/>
            <a:ext cx="3021722" cy="3146276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365" name="Google Shape;365;p6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366" name="Google Shape;366;p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6"/>
          <p:cNvGrpSpPr/>
          <p:nvPr/>
        </p:nvGrpSpPr>
        <p:grpSpPr>
          <a:xfrm>
            <a:off x="-3325500" y="-70089"/>
            <a:ext cx="3769563" cy="11358057"/>
            <a:chOff x="-2722250" y="-1079764"/>
            <a:chExt cx="3769563" cy="11358057"/>
          </a:xfrm>
        </p:grpSpPr>
        <p:sp>
          <p:nvSpPr>
            <p:cNvPr id="421" name="Google Shape;421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6"/>
          <p:cNvGrpSpPr/>
          <p:nvPr/>
        </p:nvGrpSpPr>
        <p:grpSpPr>
          <a:xfrm rot="10800000">
            <a:off x="614519" y="-1255848"/>
            <a:ext cx="1982975" cy="2013575"/>
            <a:chOff x="746900" y="-550225"/>
            <a:chExt cx="1982975" cy="2013575"/>
          </a:xfrm>
        </p:grpSpPr>
        <p:sp>
          <p:nvSpPr>
            <p:cNvPr id="436" name="Google Shape;436;p6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437" name="Google Shape;437;p6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0"/>
          <p:cNvSpPr/>
          <p:nvPr/>
        </p:nvSpPr>
        <p:spPr>
          <a:xfrm>
            <a:off x="0" y="0"/>
            <a:ext cx="6742200" cy="5143500"/>
          </a:xfrm>
          <a:prstGeom prst="rect">
            <a:avLst/>
          </a:prstGeom>
          <a:gradFill>
            <a:gsLst>
              <a:gs pos="0">
                <a:srgbClr val="000000">
                  <a:alpha val="45490"/>
                </a:srgbClr>
              </a:gs>
              <a:gs pos="100000">
                <a:srgbClr val="3D3E4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7" name="Google Shape;597;p10"/>
          <p:cNvGrpSpPr/>
          <p:nvPr/>
        </p:nvGrpSpPr>
        <p:grpSpPr>
          <a:xfrm rot="5400000" flipH="1">
            <a:off x="-557306" y="-3451592"/>
            <a:ext cx="4222888" cy="4088811"/>
            <a:chOff x="8129425" y="2555026"/>
            <a:chExt cx="4222888" cy="4088811"/>
          </a:xfrm>
        </p:grpSpPr>
        <p:sp>
          <p:nvSpPr>
            <p:cNvPr id="598" name="Google Shape;598;p10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0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0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0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0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0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0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10"/>
          <p:cNvGrpSpPr/>
          <p:nvPr/>
        </p:nvGrpSpPr>
        <p:grpSpPr>
          <a:xfrm>
            <a:off x="5933938" y="3940986"/>
            <a:ext cx="3769563" cy="11358057"/>
            <a:chOff x="-2722250" y="-1079764"/>
            <a:chExt cx="3769563" cy="11358057"/>
          </a:xfrm>
        </p:grpSpPr>
        <p:sp>
          <p:nvSpPr>
            <p:cNvPr id="607" name="Google Shape;607;p10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0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0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0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0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0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0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0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0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0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0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0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0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0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10"/>
          <p:cNvSpPr txBox="1">
            <a:spLocks noGrp="1"/>
          </p:cNvSpPr>
          <p:nvPr>
            <p:ph type="title"/>
          </p:nvPr>
        </p:nvSpPr>
        <p:spPr>
          <a:xfrm>
            <a:off x="713225" y="2297675"/>
            <a:ext cx="3801000" cy="2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1"/>
          <p:cNvSpPr txBox="1">
            <a:spLocks noGrp="1"/>
          </p:cNvSpPr>
          <p:nvPr>
            <p:ph type="title" hasCustomPrompt="1"/>
          </p:nvPr>
        </p:nvSpPr>
        <p:spPr>
          <a:xfrm>
            <a:off x="1214250" y="1264825"/>
            <a:ext cx="6715500" cy="12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1pPr>
            <a:lvl2pPr lvl="1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2pPr>
            <a:lvl3pPr lvl="2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3pPr>
            <a:lvl4pPr lvl="3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4pPr>
            <a:lvl5pPr lvl="4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5pPr>
            <a:lvl6pPr lvl="5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6pPr>
            <a:lvl7pPr lvl="6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7pPr>
            <a:lvl8pPr lvl="7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8pPr>
            <a:lvl9pPr lvl="8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9pPr>
          </a:lstStyle>
          <a:p>
            <a:r>
              <a:t>xx%</a:t>
            </a:r>
          </a:p>
        </p:txBody>
      </p:sp>
      <p:grpSp>
        <p:nvGrpSpPr>
          <p:cNvPr id="624" name="Google Shape;624;p11"/>
          <p:cNvGrpSpPr/>
          <p:nvPr/>
        </p:nvGrpSpPr>
        <p:grpSpPr>
          <a:xfrm rot="5400000">
            <a:off x="6607647" y="2869490"/>
            <a:ext cx="1632765" cy="4501735"/>
            <a:chOff x="8342610" y="-1257510"/>
            <a:chExt cx="1632765" cy="4501735"/>
          </a:xfrm>
        </p:grpSpPr>
        <p:sp>
          <p:nvSpPr>
            <p:cNvPr id="625" name="Google Shape;625;p11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1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627" name="Google Shape;627;p11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628" name="Google Shape;628;p11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11"/>
          <p:cNvGrpSpPr/>
          <p:nvPr/>
        </p:nvGrpSpPr>
        <p:grpSpPr>
          <a:xfrm>
            <a:off x="-2902387" y="-4899154"/>
            <a:ext cx="3721951" cy="12135923"/>
            <a:chOff x="-3170262" y="3452177"/>
            <a:chExt cx="3721951" cy="12135923"/>
          </a:xfrm>
        </p:grpSpPr>
        <p:sp>
          <p:nvSpPr>
            <p:cNvPr id="630" name="Google Shape;630;p11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1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1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1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1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1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1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1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1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1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1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1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1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1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1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1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1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1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1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1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1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1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1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1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6" name="Google Shape;686;p11"/>
          <p:cNvGrpSpPr/>
          <p:nvPr/>
        </p:nvGrpSpPr>
        <p:grpSpPr>
          <a:xfrm>
            <a:off x="8430763" y="-1848727"/>
            <a:ext cx="3769563" cy="11358057"/>
            <a:chOff x="-2722250" y="-1079764"/>
            <a:chExt cx="3769563" cy="11358057"/>
          </a:xfrm>
        </p:grpSpPr>
        <p:sp>
          <p:nvSpPr>
            <p:cNvPr id="687" name="Google Shape;687;p1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1" name="Google Shape;701;p11"/>
          <p:cNvSpPr txBox="1">
            <a:spLocks noGrp="1"/>
          </p:cNvSpPr>
          <p:nvPr>
            <p:ph type="subTitle" idx="1"/>
          </p:nvPr>
        </p:nvSpPr>
        <p:spPr>
          <a:xfrm>
            <a:off x="2455950" y="2954250"/>
            <a:ext cx="4232100" cy="54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2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title" idx="3" hasCustomPrompt="1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4" hasCustomPrompt="1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5" hasCustomPrompt="1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6" hasCustomPrompt="1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13"/>
          <p:cNvSpPr txBox="1">
            <a:spLocks noGrp="1"/>
          </p:cNvSpPr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3" name="Google Shape;713;p13"/>
          <p:cNvSpPr txBox="1">
            <a:spLocks noGrp="1"/>
          </p:cNvSpPr>
          <p:nvPr>
            <p:ph type="subTitle" idx="9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3"/>
          <p:cNvSpPr txBox="1">
            <a:spLocks noGrp="1"/>
          </p:cNvSpPr>
          <p:nvPr>
            <p:ph type="subTitle" idx="13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subTitle" idx="14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1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717" name="Google Shape;717;p13"/>
          <p:cNvGrpSpPr/>
          <p:nvPr/>
        </p:nvGrpSpPr>
        <p:grpSpPr>
          <a:xfrm>
            <a:off x="-3130987" y="-4899154"/>
            <a:ext cx="3721951" cy="12135923"/>
            <a:chOff x="-3170262" y="3452177"/>
            <a:chExt cx="3721951" cy="12135923"/>
          </a:xfrm>
        </p:grpSpPr>
        <p:sp>
          <p:nvSpPr>
            <p:cNvPr id="718" name="Google Shape;718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13"/>
          <p:cNvGrpSpPr/>
          <p:nvPr/>
        </p:nvGrpSpPr>
        <p:grpSpPr>
          <a:xfrm flipH="1">
            <a:off x="6309193" y="4399246"/>
            <a:ext cx="3769563" cy="11358057"/>
            <a:chOff x="-2722250" y="-1079764"/>
            <a:chExt cx="3769563" cy="11358057"/>
          </a:xfrm>
        </p:grpSpPr>
        <p:sp>
          <p:nvSpPr>
            <p:cNvPr id="775" name="Google Shape;775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13"/>
          <p:cNvGrpSpPr/>
          <p:nvPr/>
        </p:nvGrpSpPr>
        <p:grpSpPr>
          <a:xfrm>
            <a:off x="8626375" y="-2137135"/>
            <a:ext cx="618526" cy="5831511"/>
            <a:chOff x="8626375" y="-2137135"/>
            <a:chExt cx="618526" cy="5831511"/>
          </a:xfrm>
        </p:grpSpPr>
        <p:sp>
          <p:nvSpPr>
            <p:cNvPr id="790" name="Google Shape;790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851178" y="3217515"/>
            <a:ext cx="3146276" cy="3021722"/>
            <a:chOff x="851178" y="3217515"/>
            <a:chExt cx="3146276" cy="3021722"/>
          </a:xfrm>
        </p:grpSpPr>
        <p:sp>
          <p:nvSpPr>
            <p:cNvPr id="795" name="Google Shape;795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9"/>
          <p:cNvSpPr txBox="1">
            <a:spLocks noGrp="1"/>
          </p:cNvSpPr>
          <p:nvPr>
            <p:ph type="title"/>
          </p:nvPr>
        </p:nvSpPr>
        <p:spPr>
          <a:xfrm>
            <a:off x="4201387" y="1214700"/>
            <a:ext cx="42222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227" name="Google Shape;1227;p19"/>
          <p:cNvSpPr txBox="1">
            <a:spLocks noGrp="1"/>
          </p:cNvSpPr>
          <p:nvPr>
            <p:ph type="subTitle" idx="1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grpSp>
        <p:nvGrpSpPr>
          <p:cNvPr id="1228" name="Google Shape;1228;p19"/>
          <p:cNvGrpSpPr/>
          <p:nvPr/>
        </p:nvGrpSpPr>
        <p:grpSpPr>
          <a:xfrm rot="5400000" flipH="1">
            <a:off x="-675675" y="-1922624"/>
            <a:ext cx="4222888" cy="4088811"/>
            <a:chOff x="8129425" y="2555026"/>
            <a:chExt cx="4222888" cy="4088811"/>
          </a:xfrm>
        </p:grpSpPr>
        <p:sp>
          <p:nvSpPr>
            <p:cNvPr id="1229" name="Google Shape;1229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19"/>
          <p:cNvGrpSpPr/>
          <p:nvPr/>
        </p:nvGrpSpPr>
        <p:grpSpPr>
          <a:xfrm>
            <a:off x="-219775" y="3849186"/>
            <a:ext cx="3769563" cy="11358057"/>
            <a:chOff x="-2722250" y="-1079764"/>
            <a:chExt cx="3769563" cy="11358057"/>
          </a:xfrm>
        </p:grpSpPr>
        <p:sp>
          <p:nvSpPr>
            <p:cNvPr id="1238" name="Google Shape;123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19"/>
          <p:cNvGrpSpPr/>
          <p:nvPr/>
        </p:nvGrpSpPr>
        <p:grpSpPr>
          <a:xfrm rot="10800000">
            <a:off x="-1565550" y="2976149"/>
            <a:ext cx="2504551" cy="4575301"/>
            <a:chOff x="8430775" y="-2181926"/>
            <a:chExt cx="2504551" cy="4575301"/>
          </a:xfrm>
        </p:grpSpPr>
        <p:sp>
          <p:nvSpPr>
            <p:cNvPr id="1253" name="Google Shape;1253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19"/>
          <p:cNvGrpSpPr/>
          <p:nvPr/>
        </p:nvGrpSpPr>
        <p:grpSpPr>
          <a:xfrm flipH="1">
            <a:off x="-1393950" y="-10219564"/>
            <a:ext cx="3769563" cy="11358057"/>
            <a:chOff x="-2722250" y="-1079764"/>
            <a:chExt cx="3769563" cy="11358057"/>
          </a:xfrm>
        </p:grpSpPr>
        <p:sp>
          <p:nvSpPr>
            <p:cNvPr id="1258" name="Google Shape;125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_1_1_1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20"/>
          <p:cNvSpPr txBox="1">
            <a:spLocks noGrp="1"/>
          </p:cNvSpPr>
          <p:nvPr>
            <p:ph type="title"/>
          </p:nvPr>
        </p:nvSpPr>
        <p:spPr>
          <a:xfrm>
            <a:off x="865625" y="784725"/>
            <a:ext cx="3487200" cy="19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274" name="Google Shape;1274;p20"/>
          <p:cNvGrpSpPr/>
          <p:nvPr/>
        </p:nvGrpSpPr>
        <p:grpSpPr>
          <a:xfrm>
            <a:off x="-964670" y="-1181613"/>
            <a:ext cx="3021722" cy="3146276"/>
            <a:chOff x="-1081045" y="-1072813"/>
            <a:chExt cx="3021722" cy="3146276"/>
          </a:xfrm>
        </p:grpSpPr>
        <p:sp>
          <p:nvSpPr>
            <p:cNvPr id="1275" name="Google Shape;1275;p20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0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0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0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0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0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0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0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3" name="Google Shape;1283;p20"/>
          <p:cNvGrpSpPr/>
          <p:nvPr/>
        </p:nvGrpSpPr>
        <p:grpSpPr>
          <a:xfrm>
            <a:off x="-2725261" y="4583977"/>
            <a:ext cx="6876983" cy="303598"/>
            <a:chOff x="-2725261" y="4583977"/>
            <a:chExt cx="6876983" cy="303598"/>
          </a:xfrm>
        </p:grpSpPr>
        <p:sp>
          <p:nvSpPr>
            <p:cNvPr id="1284" name="Google Shape;1284;p20"/>
            <p:cNvSpPr/>
            <p:nvPr/>
          </p:nvSpPr>
          <p:spPr>
            <a:xfrm rot="5400000">
              <a:off x="628467" y="123025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0"/>
            <p:cNvSpPr/>
            <p:nvPr/>
          </p:nvSpPr>
          <p:spPr>
            <a:xfrm rot="5400000">
              <a:off x="628467" y="123025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0"/>
            <p:cNvSpPr/>
            <p:nvPr/>
          </p:nvSpPr>
          <p:spPr>
            <a:xfrm rot="10800000">
              <a:off x="-901276" y="461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0"/>
            <p:cNvSpPr/>
            <p:nvPr/>
          </p:nvSpPr>
          <p:spPr>
            <a:xfrm rot="10800000">
              <a:off x="-901276" y="461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8" name="Google Shape;1288;p20"/>
          <p:cNvSpPr txBox="1">
            <a:spLocks noGrp="1"/>
          </p:cNvSpPr>
          <p:nvPr>
            <p:ph type="subTitle" idx="1"/>
          </p:nvPr>
        </p:nvSpPr>
        <p:spPr>
          <a:xfrm>
            <a:off x="865625" y="3102250"/>
            <a:ext cx="3487200" cy="1116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7" r:id="rId5"/>
    <p:sldLayoutId id="2147483658" r:id="rId6"/>
    <p:sldLayoutId id="2147483659" r:id="rId7"/>
    <p:sldLayoutId id="2147483665" r:id="rId8"/>
    <p:sldLayoutId id="2147483666" r:id="rId9"/>
    <p:sldLayoutId id="2147483667" r:id="rId10"/>
    <p:sldLayoutId id="2147483669" r:id="rId11"/>
    <p:sldLayoutId id="2147483681" r:id="rId12"/>
    <p:sldLayoutId id="214748368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white robot with green text&#10;&#10;Description automatically generated">
            <a:extLst>
              <a:ext uri="{FF2B5EF4-FFF2-40B4-BE49-F238E27FC236}">
                <a16:creationId xmlns:a16="http://schemas.microsoft.com/office/drawing/2014/main" id="{86477D7F-36E2-DAFF-2D61-6998D653D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26" y="1272715"/>
            <a:ext cx="3413399" cy="2275048"/>
          </a:xfrm>
          <a:prstGeom prst="rect">
            <a:avLst/>
          </a:prstGeom>
        </p:spPr>
      </p:pic>
      <p:grpSp>
        <p:nvGrpSpPr>
          <p:cNvPr id="3397" name="Google Shape;3397;p71"/>
          <p:cNvGrpSpPr/>
          <p:nvPr/>
        </p:nvGrpSpPr>
        <p:grpSpPr>
          <a:xfrm>
            <a:off x="693738" y="1200863"/>
            <a:ext cx="3413413" cy="2741650"/>
            <a:chOff x="983688" y="1200863"/>
            <a:chExt cx="3413413" cy="2741650"/>
          </a:xfrm>
        </p:grpSpPr>
        <p:sp>
          <p:nvSpPr>
            <p:cNvPr id="3398" name="Google Shape;3398;p71"/>
            <p:cNvSpPr/>
            <p:nvPr/>
          </p:nvSpPr>
          <p:spPr>
            <a:xfrm>
              <a:off x="983688" y="1200988"/>
              <a:ext cx="3413400" cy="23469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71"/>
            <p:cNvSpPr/>
            <p:nvPr/>
          </p:nvSpPr>
          <p:spPr>
            <a:xfrm>
              <a:off x="983700" y="1200863"/>
              <a:ext cx="3413400" cy="23469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71"/>
            <p:cNvSpPr/>
            <p:nvPr/>
          </p:nvSpPr>
          <p:spPr>
            <a:xfrm>
              <a:off x="1429338" y="3737913"/>
              <a:ext cx="2522100" cy="2046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01" name="Google Shape;3401;p71"/>
            <p:cNvCxnSpPr/>
            <p:nvPr/>
          </p:nvCxnSpPr>
          <p:spPr>
            <a:xfrm>
              <a:off x="2479100" y="3547888"/>
              <a:ext cx="0" cy="189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  <p:cxnSp>
          <p:nvCxnSpPr>
            <p:cNvPr id="3402" name="Google Shape;3402;p71"/>
            <p:cNvCxnSpPr/>
            <p:nvPr/>
          </p:nvCxnSpPr>
          <p:spPr>
            <a:xfrm>
              <a:off x="2840050" y="3547888"/>
              <a:ext cx="0" cy="189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  <p:sp>
          <p:nvSpPr>
            <p:cNvPr id="3403" name="Google Shape;3403;p71"/>
            <p:cNvSpPr/>
            <p:nvPr/>
          </p:nvSpPr>
          <p:spPr>
            <a:xfrm>
              <a:off x="1429338" y="3737913"/>
              <a:ext cx="2522100" cy="2046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04" name="Google Shape;3404;p71"/>
            <p:cNvCxnSpPr/>
            <p:nvPr/>
          </p:nvCxnSpPr>
          <p:spPr>
            <a:xfrm>
              <a:off x="2479100" y="3547888"/>
              <a:ext cx="0" cy="189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  <p:cxnSp>
          <p:nvCxnSpPr>
            <p:cNvPr id="3405" name="Google Shape;3405;p71"/>
            <p:cNvCxnSpPr/>
            <p:nvPr/>
          </p:nvCxnSpPr>
          <p:spPr>
            <a:xfrm>
              <a:off x="2840050" y="3547888"/>
              <a:ext cx="0" cy="189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  <p:grpSp>
          <p:nvGrpSpPr>
            <p:cNvPr id="3406" name="Google Shape;3406;p71"/>
            <p:cNvGrpSpPr/>
            <p:nvPr/>
          </p:nvGrpSpPr>
          <p:grpSpPr>
            <a:xfrm>
              <a:off x="2604598" y="3244648"/>
              <a:ext cx="171554" cy="171554"/>
              <a:chOff x="851175" y="1582401"/>
              <a:chExt cx="964872" cy="964872"/>
            </a:xfrm>
          </p:grpSpPr>
          <p:sp>
            <p:nvSpPr>
              <p:cNvPr id="3407" name="Google Shape;3407;p71"/>
              <p:cNvSpPr/>
              <p:nvPr/>
            </p:nvSpPr>
            <p:spPr>
              <a:xfrm>
                <a:off x="851175" y="1582401"/>
                <a:ext cx="964872" cy="964872"/>
              </a:xfrm>
              <a:custGeom>
                <a:avLst/>
                <a:gdLst/>
                <a:ahLst/>
                <a:cxnLst/>
                <a:rect l="l" t="t" r="r" b="b"/>
                <a:pathLst>
                  <a:path w="18493" h="18493" extrusionOk="0">
                    <a:moveTo>
                      <a:pt x="3381" y="1"/>
                    </a:moveTo>
                    <a:lnTo>
                      <a:pt x="0" y="3382"/>
                    </a:lnTo>
                    <a:lnTo>
                      <a:pt x="0" y="15845"/>
                    </a:lnTo>
                    <a:lnTo>
                      <a:pt x="469" y="15845"/>
                    </a:lnTo>
                    <a:lnTo>
                      <a:pt x="469" y="17291"/>
                    </a:lnTo>
                    <a:lnTo>
                      <a:pt x="0" y="17291"/>
                    </a:lnTo>
                    <a:lnTo>
                      <a:pt x="0" y="18493"/>
                    </a:lnTo>
                    <a:lnTo>
                      <a:pt x="15967" y="18493"/>
                    </a:lnTo>
                    <a:lnTo>
                      <a:pt x="18492" y="15988"/>
                    </a:lnTo>
                    <a:lnTo>
                      <a:pt x="18492" y="12383"/>
                    </a:lnTo>
                    <a:lnTo>
                      <a:pt x="17942" y="12383"/>
                    </a:lnTo>
                    <a:lnTo>
                      <a:pt x="17942" y="10937"/>
                    </a:lnTo>
                    <a:lnTo>
                      <a:pt x="18492" y="10937"/>
                    </a:lnTo>
                    <a:lnTo>
                      <a:pt x="18492" y="9980"/>
                    </a:lnTo>
                    <a:lnTo>
                      <a:pt x="17942" y="9980"/>
                    </a:lnTo>
                    <a:lnTo>
                      <a:pt x="17942" y="8534"/>
                    </a:lnTo>
                    <a:lnTo>
                      <a:pt x="18492" y="8534"/>
                    </a:lnTo>
                    <a:lnTo>
                      <a:pt x="18492" y="7495"/>
                    </a:lnTo>
                    <a:lnTo>
                      <a:pt x="17392" y="7495"/>
                    </a:lnTo>
                    <a:lnTo>
                      <a:pt x="17392" y="3667"/>
                    </a:lnTo>
                    <a:lnTo>
                      <a:pt x="18492" y="3667"/>
                    </a:lnTo>
                    <a:lnTo>
                      <a:pt x="18492" y="1"/>
                    </a:lnTo>
                    <a:lnTo>
                      <a:pt x="10570" y="1"/>
                    </a:lnTo>
                    <a:lnTo>
                      <a:pt x="10570" y="917"/>
                    </a:lnTo>
                    <a:lnTo>
                      <a:pt x="8146" y="917"/>
                    </a:lnTo>
                    <a:lnTo>
                      <a:pt x="81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71438" algn="bl" rotWithShape="0">
                  <a:schemeClr val="lt2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8" name="Google Shape;3408;p71"/>
              <p:cNvSpPr/>
              <p:nvPr/>
            </p:nvSpPr>
            <p:spPr>
              <a:xfrm>
                <a:off x="851175" y="1582401"/>
                <a:ext cx="964872" cy="964872"/>
              </a:xfrm>
              <a:custGeom>
                <a:avLst/>
                <a:gdLst/>
                <a:ahLst/>
                <a:cxnLst/>
                <a:rect l="l" t="t" r="r" b="b"/>
                <a:pathLst>
                  <a:path w="18493" h="18493" extrusionOk="0">
                    <a:moveTo>
                      <a:pt x="3381" y="1"/>
                    </a:moveTo>
                    <a:lnTo>
                      <a:pt x="0" y="3382"/>
                    </a:lnTo>
                    <a:lnTo>
                      <a:pt x="0" y="15845"/>
                    </a:lnTo>
                    <a:lnTo>
                      <a:pt x="469" y="15845"/>
                    </a:lnTo>
                    <a:lnTo>
                      <a:pt x="469" y="17291"/>
                    </a:lnTo>
                    <a:lnTo>
                      <a:pt x="0" y="17291"/>
                    </a:lnTo>
                    <a:lnTo>
                      <a:pt x="0" y="18493"/>
                    </a:lnTo>
                    <a:lnTo>
                      <a:pt x="15967" y="18493"/>
                    </a:lnTo>
                    <a:lnTo>
                      <a:pt x="18492" y="15988"/>
                    </a:lnTo>
                    <a:lnTo>
                      <a:pt x="18492" y="12383"/>
                    </a:lnTo>
                    <a:lnTo>
                      <a:pt x="17942" y="12383"/>
                    </a:lnTo>
                    <a:lnTo>
                      <a:pt x="17942" y="10937"/>
                    </a:lnTo>
                    <a:lnTo>
                      <a:pt x="18492" y="10937"/>
                    </a:lnTo>
                    <a:lnTo>
                      <a:pt x="18492" y="9980"/>
                    </a:lnTo>
                    <a:lnTo>
                      <a:pt x="17942" y="9980"/>
                    </a:lnTo>
                    <a:lnTo>
                      <a:pt x="17942" y="8534"/>
                    </a:lnTo>
                    <a:lnTo>
                      <a:pt x="18492" y="8534"/>
                    </a:lnTo>
                    <a:lnTo>
                      <a:pt x="18492" y="7495"/>
                    </a:lnTo>
                    <a:lnTo>
                      <a:pt x="17392" y="7495"/>
                    </a:lnTo>
                    <a:lnTo>
                      <a:pt x="17392" y="3667"/>
                    </a:lnTo>
                    <a:lnTo>
                      <a:pt x="18492" y="3667"/>
                    </a:lnTo>
                    <a:lnTo>
                      <a:pt x="18492" y="1"/>
                    </a:lnTo>
                    <a:lnTo>
                      <a:pt x="10570" y="1"/>
                    </a:lnTo>
                    <a:lnTo>
                      <a:pt x="10570" y="917"/>
                    </a:lnTo>
                    <a:lnTo>
                      <a:pt x="8146" y="917"/>
                    </a:lnTo>
                    <a:lnTo>
                      <a:pt x="81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71438" algn="bl" rotWithShape="0">
                  <a:schemeClr val="lt2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" name="Google Shape;3171;p58">
            <a:extLst>
              <a:ext uri="{FF2B5EF4-FFF2-40B4-BE49-F238E27FC236}">
                <a16:creationId xmlns:a16="http://schemas.microsoft.com/office/drawing/2014/main" id="{86FC7203-5319-0342-1A59-5BBF8C58AB86}"/>
              </a:ext>
            </a:extLst>
          </p:cNvPr>
          <p:cNvCxnSpPr>
            <a:cxnSpLocks/>
          </p:cNvCxnSpPr>
          <p:nvPr/>
        </p:nvCxnSpPr>
        <p:spPr>
          <a:xfrm>
            <a:off x="4880289" y="2533523"/>
            <a:ext cx="3062844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5" name="Google Shape;3172;p58">
            <a:extLst>
              <a:ext uri="{FF2B5EF4-FFF2-40B4-BE49-F238E27FC236}">
                <a16:creationId xmlns:a16="http://schemas.microsoft.com/office/drawing/2014/main" id="{034C609C-BBEE-15E1-5106-1C72A1DD0693}"/>
              </a:ext>
            </a:extLst>
          </p:cNvPr>
          <p:cNvSpPr/>
          <p:nvPr/>
        </p:nvSpPr>
        <p:spPr>
          <a:xfrm>
            <a:off x="4823022" y="2443231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173;p58">
            <a:extLst>
              <a:ext uri="{FF2B5EF4-FFF2-40B4-BE49-F238E27FC236}">
                <a16:creationId xmlns:a16="http://schemas.microsoft.com/office/drawing/2014/main" id="{9108C641-A554-810D-2AE2-AB8D1175B5E7}"/>
              </a:ext>
            </a:extLst>
          </p:cNvPr>
          <p:cNvSpPr/>
          <p:nvPr/>
        </p:nvSpPr>
        <p:spPr>
          <a:xfrm>
            <a:off x="7932750" y="2443231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" name="Google Shape;3174;p58">
            <a:extLst>
              <a:ext uri="{FF2B5EF4-FFF2-40B4-BE49-F238E27FC236}">
                <a16:creationId xmlns:a16="http://schemas.microsoft.com/office/drawing/2014/main" id="{11B1437C-48E2-241C-1035-15156C57C9E0}"/>
              </a:ext>
            </a:extLst>
          </p:cNvPr>
          <p:cNvCxnSpPr>
            <a:cxnSpLocks/>
          </p:cNvCxnSpPr>
          <p:nvPr/>
        </p:nvCxnSpPr>
        <p:spPr>
          <a:xfrm>
            <a:off x="4880289" y="2533523"/>
            <a:ext cx="3062844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E58BB54-AD2A-A44E-F708-EA7F4C409F02}"/>
              </a:ext>
            </a:extLst>
          </p:cNvPr>
          <p:cNvSpPr txBox="1"/>
          <p:nvPr/>
        </p:nvSpPr>
        <p:spPr>
          <a:xfrm>
            <a:off x="4830861" y="1041400"/>
            <a:ext cx="3619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kgutdfuydfliyfl;</a:t>
            </a:r>
          </a:p>
        </p:txBody>
      </p:sp>
      <p:sp>
        <p:nvSpPr>
          <p:cNvPr id="13" name="Rectangle: Beveled 12">
            <a:extLst>
              <a:ext uri="{FF2B5EF4-FFF2-40B4-BE49-F238E27FC236}">
                <a16:creationId xmlns:a16="http://schemas.microsoft.com/office/drawing/2014/main" id="{230B24D5-8EF6-89C1-8C9D-DE15DD368580}"/>
              </a:ext>
            </a:extLst>
          </p:cNvPr>
          <p:cNvSpPr/>
          <p:nvPr/>
        </p:nvSpPr>
        <p:spPr>
          <a:xfrm>
            <a:off x="4445751" y="1041400"/>
            <a:ext cx="3931920" cy="987382"/>
          </a:xfrm>
          <a:prstGeom prst="bevel">
            <a:avLst/>
          </a:prstGeom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oogle Shape;2638;p40">
            <a:extLst>
              <a:ext uri="{FF2B5EF4-FFF2-40B4-BE49-F238E27FC236}">
                <a16:creationId xmlns:a16="http://schemas.microsoft.com/office/drawing/2014/main" id="{2E34C912-89EC-69DD-DD5D-5083DFB6DFAD}"/>
              </a:ext>
            </a:extLst>
          </p:cNvPr>
          <p:cNvSpPr txBox="1">
            <a:spLocks/>
          </p:cNvSpPr>
          <p:nvPr/>
        </p:nvSpPr>
        <p:spPr>
          <a:xfrm>
            <a:off x="4268880" y="1195288"/>
            <a:ext cx="4285662" cy="9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</a:rPr>
              <a:t>ChatGPT’s Ability to generate comments for codes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0624DD-C24F-EF49-6569-05C8558E58B5}"/>
              </a:ext>
            </a:extLst>
          </p:cNvPr>
          <p:cNvSpPr txBox="1"/>
          <p:nvPr/>
        </p:nvSpPr>
        <p:spPr>
          <a:xfrm>
            <a:off x="4572000" y="2781300"/>
            <a:ext cx="38056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Play" panose="020B0604020202020204" charset="0"/>
              </a:rPr>
              <a:t>Hassan</a:t>
            </a:r>
          </a:p>
          <a:p>
            <a:r>
              <a:rPr lang="en-US" sz="2000" b="1" dirty="0">
                <a:solidFill>
                  <a:schemeClr val="bg1"/>
                </a:solidFill>
                <a:latin typeface="Play" panose="020B0604020202020204" charset="0"/>
              </a:rPr>
              <a:t>Abdul-Mohsen</a:t>
            </a:r>
          </a:p>
          <a:p>
            <a:r>
              <a:rPr lang="en-US" sz="2000" b="1" dirty="0">
                <a:solidFill>
                  <a:schemeClr val="bg1"/>
                </a:solidFill>
                <a:latin typeface="Play" panose="020B0604020202020204" charset="0"/>
              </a:rPr>
              <a:t>Abdullah</a:t>
            </a:r>
          </a:p>
          <a:p>
            <a:r>
              <a:rPr lang="en-US" sz="2000" b="1" dirty="0" err="1">
                <a:solidFill>
                  <a:schemeClr val="bg1"/>
                </a:solidFill>
                <a:latin typeface="Play" panose="020B0604020202020204" charset="0"/>
              </a:rPr>
              <a:t>Mishary</a:t>
            </a:r>
            <a:endParaRPr lang="en-US" sz="2000" b="1" dirty="0">
              <a:solidFill>
                <a:schemeClr val="bg1"/>
              </a:solidFill>
              <a:latin typeface="Pl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324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>
          <a:extLst>
            <a:ext uri="{FF2B5EF4-FFF2-40B4-BE49-F238E27FC236}">
              <a16:creationId xmlns:a16="http://schemas.microsoft.com/office/drawing/2014/main" id="{EEF831D3-596B-6C31-D718-71EBE10D2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>
            <a:extLst>
              <a:ext uri="{FF2B5EF4-FFF2-40B4-BE49-F238E27FC236}">
                <a16:creationId xmlns:a16="http://schemas.microsoft.com/office/drawing/2014/main" id="{21224C4B-937F-5E07-68D5-8274A4B8C800}"/>
              </a:ext>
            </a:extLst>
          </p:cNvPr>
          <p:cNvGrpSpPr/>
          <p:nvPr/>
        </p:nvGrpSpPr>
        <p:grpSpPr>
          <a:xfrm>
            <a:off x="4005077" y="596078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>
              <a:extLst>
                <a:ext uri="{FF2B5EF4-FFF2-40B4-BE49-F238E27FC236}">
                  <a16:creationId xmlns:a16="http://schemas.microsoft.com/office/drawing/2014/main" id="{9B169374-4B32-51A4-EF73-5A9C93B6633F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>
              <a:extLst>
                <a:ext uri="{FF2B5EF4-FFF2-40B4-BE49-F238E27FC236}">
                  <a16:creationId xmlns:a16="http://schemas.microsoft.com/office/drawing/2014/main" id="{715E658F-3642-45D8-8B44-4B2AFDC91BBB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>
            <a:extLst>
              <a:ext uri="{FF2B5EF4-FFF2-40B4-BE49-F238E27FC236}">
                <a16:creationId xmlns:a16="http://schemas.microsoft.com/office/drawing/2014/main" id="{37327A79-8B7A-1FED-AF72-0888022B60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22819" y="2393070"/>
            <a:ext cx="4898335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</a:rPr>
              <a:t>“Automatic Code Summarization via ChatGPT: How Far Are We?.”</a:t>
            </a:r>
          </a:p>
        </p:txBody>
      </p:sp>
      <p:sp>
        <p:nvSpPr>
          <p:cNvPr id="2700" name="Google Shape;2700;p44">
            <a:extLst>
              <a:ext uri="{FF2B5EF4-FFF2-40B4-BE49-F238E27FC236}">
                <a16:creationId xmlns:a16="http://schemas.microsoft.com/office/drawing/2014/main" id="{5B4601CA-363E-10A8-6695-E79360C0CE8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206800" y="7510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2701" name="Google Shape;2701;p44">
            <a:extLst>
              <a:ext uri="{FF2B5EF4-FFF2-40B4-BE49-F238E27FC236}">
                <a16:creationId xmlns:a16="http://schemas.microsoft.com/office/drawing/2014/main" id="{C1751AB0-7960-BA29-0510-0E80202A66D7}"/>
              </a:ext>
            </a:extLst>
          </p:cNvPr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>
            <a:extLst>
              <a:ext uri="{FF2B5EF4-FFF2-40B4-BE49-F238E27FC236}">
                <a16:creationId xmlns:a16="http://schemas.microsoft.com/office/drawing/2014/main" id="{2F14FC92-E091-7CD3-97AA-18DF0E46E44B}"/>
              </a:ext>
            </a:extLst>
          </p:cNvPr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>
            <a:extLst>
              <a:ext uri="{FF2B5EF4-FFF2-40B4-BE49-F238E27FC236}">
                <a16:creationId xmlns:a16="http://schemas.microsoft.com/office/drawing/2014/main" id="{D42EB0FC-8CEF-9E42-9602-275944FECF1E}"/>
              </a:ext>
            </a:extLst>
          </p:cNvPr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>
            <a:extLst>
              <a:ext uri="{FF2B5EF4-FFF2-40B4-BE49-F238E27FC236}">
                <a16:creationId xmlns:a16="http://schemas.microsoft.com/office/drawing/2014/main" id="{B176C233-D71C-97C6-52A3-2B3914C58368}"/>
              </a:ext>
            </a:extLst>
          </p:cNvPr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  <p:extLst>
      <p:ext uri="{BB962C8B-B14F-4D97-AF65-F5344CB8AC3E}">
        <p14:creationId xmlns:p14="http://schemas.microsoft.com/office/powerpoint/2010/main" val="1533663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54">
          <a:extLst>
            <a:ext uri="{FF2B5EF4-FFF2-40B4-BE49-F238E27FC236}">
              <a16:creationId xmlns:a16="http://schemas.microsoft.com/office/drawing/2014/main" id="{2C8C1F9F-2A11-7E62-42F2-C96947E8E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5" name="Google Shape;2655;p42">
            <a:extLst>
              <a:ext uri="{FF2B5EF4-FFF2-40B4-BE49-F238E27FC236}">
                <a16:creationId xmlns:a16="http://schemas.microsoft.com/office/drawing/2014/main" id="{0745F517-FF14-321B-7AE2-06B5CE23D738}"/>
              </a:ext>
            </a:extLst>
          </p:cNvPr>
          <p:cNvCxnSpPr>
            <a:stCxn id="2656" idx="6"/>
            <a:endCxn id="2657" idx="2"/>
          </p:cNvCxnSpPr>
          <p:nvPr/>
        </p:nvCxnSpPr>
        <p:spPr>
          <a:xfrm>
            <a:off x="4707300" y="2051715"/>
            <a:ext cx="326985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58" name="Google Shape;2658;p42">
            <a:extLst>
              <a:ext uri="{FF2B5EF4-FFF2-40B4-BE49-F238E27FC236}">
                <a16:creationId xmlns:a16="http://schemas.microsoft.com/office/drawing/2014/main" id="{49628267-1E60-CC26-F2E2-FA0E1C222258}"/>
              </a:ext>
            </a:extLst>
          </p:cNvPr>
          <p:cNvGrpSpPr/>
          <p:nvPr/>
        </p:nvGrpSpPr>
        <p:grpSpPr>
          <a:xfrm>
            <a:off x="4572000" y="1984065"/>
            <a:ext cx="3540450" cy="135300"/>
            <a:chOff x="4542238" y="2482820"/>
            <a:chExt cx="3540450" cy="135300"/>
          </a:xfrm>
        </p:grpSpPr>
        <p:sp>
          <p:nvSpPr>
            <p:cNvPr id="2656" name="Google Shape;2656;p42">
              <a:extLst>
                <a:ext uri="{FF2B5EF4-FFF2-40B4-BE49-F238E27FC236}">
                  <a16:creationId xmlns:a16="http://schemas.microsoft.com/office/drawing/2014/main" id="{ABE7FFE5-F9C6-C52F-0903-24B4FAAFC129}"/>
                </a:ext>
              </a:extLst>
            </p:cNvPr>
            <p:cNvSpPr/>
            <p:nvPr/>
          </p:nvSpPr>
          <p:spPr>
            <a:xfrm>
              <a:off x="454223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2">
              <a:extLst>
                <a:ext uri="{FF2B5EF4-FFF2-40B4-BE49-F238E27FC236}">
                  <a16:creationId xmlns:a16="http://schemas.microsoft.com/office/drawing/2014/main" id="{934AA6C8-47E9-8005-0F58-116A662C1789}"/>
                </a:ext>
              </a:extLst>
            </p:cNvPr>
            <p:cNvSpPr/>
            <p:nvPr/>
          </p:nvSpPr>
          <p:spPr>
            <a:xfrm>
              <a:off x="794738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59" name="Google Shape;2659;p42">
              <a:extLst>
                <a:ext uri="{FF2B5EF4-FFF2-40B4-BE49-F238E27FC236}">
                  <a16:creationId xmlns:a16="http://schemas.microsoft.com/office/drawing/2014/main" id="{AB25DD37-EEB2-896A-41EF-97B42531EBED}"/>
                </a:ext>
              </a:extLst>
            </p:cNvPr>
            <p:cNvCxnSpPr>
              <a:stCxn id="2656" idx="6"/>
              <a:endCxn id="2657" idx="2"/>
            </p:cNvCxnSpPr>
            <p:nvPr/>
          </p:nvCxnSpPr>
          <p:spPr>
            <a:xfrm>
              <a:off x="4677538" y="2550470"/>
              <a:ext cx="3270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2660" name="Google Shape;2660;p42">
            <a:extLst>
              <a:ext uri="{FF2B5EF4-FFF2-40B4-BE49-F238E27FC236}">
                <a16:creationId xmlns:a16="http://schemas.microsoft.com/office/drawing/2014/main" id="{23A70B16-7354-17AE-D57E-D914C3D0B6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34718" y="783604"/>
            <a:ext cx="5079254" cy="1200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lt2"/>
                </a:solidFill>
              </a:rPr>
              <a:t>Idea</a:t>
            </a:r>
            <a:endParaRPr sz="6000" dirty="0">
              <a:solidFill>
                <a:schemeClr val="lt2"/>
              </a:solidFill>
            </a:endParaRPr>
          </a:p>
        </p:txBody>
      </p:sp>
      <p:sp>
        <p:nvSpPr>
          <p:cNvPr id="2661" name="Google Shape;2661;p42">
            <a:extLst>
              <a:ext uri="{FF2B5EF4-FFF2-40B4-BE49-F238E27FC236}">
                <a16:creationId xmlns:a16="http://schemas.microsoft.com/office/drawing/2014/main" id="{D3B22EA2-A60A-641D-A8EC-A9990FF842D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878556" y="2303422"/>
            <a:ext cx="5265444" cy="203280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285750" lvl="0" indent="-285750" algn="l">
              <a:buFont typeface="Wingdings" panose="05000000000000000000" pitchFamily="2" charset="2"/>
              <a:buChar char="q"/>
            </a:pPr>
            <a:r>
              <a:rPr lang="en-US" sz="1800" b="1" dirty="0">
                <a:latin typeface="Play" panose="020B0604020202020204" charset="0"/>
              </a:rPr>
              <a:t>investigate ChatGPT's effectiveness in automatic code summarization</a:t>
            </a:r>
          </a:p>
          <a:p>
            <a:pPr marL="0" lvl="0" indent="0" algn="l"/>
            <a:endParaRPr lang="en-US" sz="1800" b="1" dirty="0">
              <a:latin typeface="Play" panose="020B060402020202020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b="1" dirty="0">
                <a:latin typeface="Play" panose="020B0604020202020204" charset="0"/>
              </a:rPr>
              <a:t>comparing performance against state-of-the-art (SOTA) models</a:t>
            </a:r>
          </a:p>
        </p:txBody>
      </p:sp>
    </p:spTree>
    <p:extLst>
      <p:ext uri="{BB962C8B-B14F-4D97-AF65-F5344CB8AC3E}">
        <p14:creationId xmlns:p14="http://schemas.microsoft.com/office/powerpoint/2010/main" val="1792062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169">
          <a:extLst>
            <a:ext uri="{FF2B5EF4-FFF2-40B4-BE49-F238E27FC236}">
              <a16:creationId xmlns:a16="http://schemas.microsoft.com/office/drawing/2014/main" id="{71050BF7-8796-04AD-D7B8-6E868AC08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0" name="Google Shape;3170;p58">
            <a:extLst>
              <a:ext uri="{FF2B5EF4-FFF2-40B4-BE49-F238E27FC236}">
                <a16:creationId xmlns:a16="http://schemas.microsoft.com/office/drawing/2014/main" id="{2781808C-4BBB-73CF-27D5-417D43FBDC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19236" y="127184"/>
            <a:ext cx="5105527" cy="13688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2"/>
                </a:solidFill>
              </a:rPr>
              <a:t>Method</a:t>
            </a:r>
            <a:endParaRPr sz="4800" dirty="0">
              <a:solidFill>
                <a:schemeClr val="tx2"/>
              </a:solidFill>
            </a:endParaRPr>
          </a:p>
        </p:txBody>
      </p:sp>
      <p:cxnSp>
        <p:nvCxnSpPr>
          <p:cNvPr id="3171" name="Google Shape;3171;p58">
            <a:extLst>
              <a:ext uri="{FF2B5EF4-FFF2-40B4-BE49-F238E27FC236}">
                <a16:creationId xmlns:a16="http://schemas.microsoft.com/office/drawing/2014/main" id="{ADF53E25-0913-E217-6A60-08BAFA2EF2AC}"/>
              </a:ext>
            </a:extLst>
          </p:cNvPr>
          <p:cNvCxnSpPr>
            <a:cxnSpLocks/>
          </p:cNvCxnSpPr>
          <p:nvPr/>
        </p:nvCxnSpPr>
        <p:spPr>
          <a:xfrm>
            <a:off x="1978713" y="1297819"/>
            <a:ext cx="5321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3172" name="Google Shape;3172;p58">
            <a:extLst>
              <a:ext uri="{FF2B5EF4-FFF2-40B4-BE49-F238E27FC236}">
                <a16:creationId xmlns:a16="http://schemas.microsoft.com/office/drawing/2014/main" id="{292CDB44-02B7-0376-A267-179DDA63B807}"/>
              </a:ext>
            </a:extLst>
          </p:cNvPr>
          <p:cNvSpPr/>
          <p:nvPr/>
        </p:nvSpPr>
        <p:spPr>
          <a:xfrm>
            <a:off x="1897500" y="1230169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3" name="Google Shape;3173;p58">
            <a:extLst>
              <a:ext uri="{FF2B5EF4-FFF2-40B4-BE49-F238E27FC236}">
                <a16:creationId xmlns:a16="http://schemas.microsoft.com/office/drawing/2014/main" id="{A06CD746-3BAE-3F8A-14DF-16F3C91A5907}"/>
              </a:ext>
            </a:extLst>
          </p:cNvPr>
          <p:cNvSpPr/>
          <p:nvPr/>
        </p:nvSpPr>
        <p:spPr>
          <a:xfrm>
            <a:off x="7219200" y="1230169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74" name="Google Shape;3174;p58">
            <a:extLst>
              <a:ext uri="{FF2B5EF4-FFF2-40B4-BE49-F238E27FC236}">
                <a16:creationId xmlns:a16="http://schemas.microsoft.com/office/drawing/2014/main" id="{773A7FED-4524-0DA8-1875-6DB2AA6F916C}"/>
              </a:ext>
            </a:extLst>
          </p:cNvPr>
          <p:cNvCxnSpPr>
            <a:cxnSpLocks/>
          </p:cNvCxnSpPr>
          <p:nvPr/>
        </p:nvCxnSpPr>
        <p:spPr>
          <a:xfrm>
            <a:off x="1951586" y="1297819"/>
            <a:ext cx="5321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3175" name="Google Shape;3175;p58">
            <a:extLst>
              <a:ext uri="{FF2B5EF4-FFF2-40B4-BE49-F238E27FC236}">
                <a16:creationId xmlns:a16="http://schemas.microsoft.com/office/drawing/2014/main" id="{BC3F473B-BED5-6047-96B0-0A1DD3085F2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61653" y="1563717"/>
            <a:ext cx="5620692" cy="300464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1800" b="1" dirty="0">
                <a:latin typeface="Play" panose="020B0604020202020204" charset="0"/>
              </a:rPr>
              <a:t>Design prompts to guide ChatGPT in generating comments for code snippets </a:t>
            </a:r>
          </a:p>
          <a:p>
            <a:pPr marL="0" lvl="0" indent="0"/>
            <a:endParaRPr lang="en-US" sz="1800" b="1" dirty="0">
              <a:latin typeface="Play" panose="020B0604020202020204" charset="0"/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1800" b="1" dirty="0">
                <a:latin typeface="Play" panose="020B0604020202020204" charset="0"/>
              </a:rPr>
              <a:t>Utilize the CSN-Python dataset for code test set.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latin typeface="Play" panose="020B0604020202020204" charset="0"/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1800" b="1" dirty="0">
                <a:latin typeface="Play" panose="020B0604020202020204" charset="0"/>
              </a:rPr>
              <a:t>Compare summaries with those produced by SOTA models</a:t>
            </a:r>
          </a:p>
        </p:txBody>
      </p:sp>
    </p:spTree>
    <p:extLst>
      <p:ext uri="{BB962C8B-B14F-4D97-AF65-F5344CB8AC3E}">
        <p14:creationId xmlns:p14="http://schemas.microsoft.com/office/powerpoint/2010/main" val="2150184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DE6D5734-543C-46CE-0683-375A7F1A69A8}"/>
              </a:ext>
            </a:extLst>
          </p:cNvPr>
          <p:cNvSpPr/>
          <p:nvPr/>
        </p:nvSpPr>
        <p:spPr>
          <a:xfrm>
            <a:off x="804671" y="1584652"/>
            <a:ext cx="6584669" cy="3260128"/>
          </a:xfrm>
          <a:prstGeom prst="horizontalScroll">
            <a:avLst>
              <a:gd name="adj" fmla="val 11142"/>
            </a:avLst>
          </a:prstGeom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Beveled 1">
            <a:extLst>
              <a:ext uri="{FF2B5EF4-FFF2-40B4-BE49-F238E27FC236}">
                <a16:creationId xmlns:a16="http://schemas.microsoft.com/office/drawing/2014/main" id="{40D874F1-FDDC-AB73-EFE7-6E0A9FF26428}"/>
              </a:ext>
            </a:extLst>
          </p:cNvPr>
          <p:cNvSpPr/>
          <p:nvPr/>
        </p:nvSpPr>
        <p:spPr>
          <a:xfrm>
            <a:off x="722368" y="298720"/>
            <a:ext cx="7781551" cy="1008872"/>
          </a:xfrm>
          <a:prstGeom prst="bevel">
            <a:avLst/>
          </a:prstGeom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Evaluation Metrics</a:t>
            </a:r>
          </a:p>
        </p:txBody>
      </p:sp>
      <p:sp>
        <p:nvSpPr>
          <p:cNvPr id="2650" name="Google Shape;2650;p41"/>
          <p:cNvSpPr txBox="1">
            <a:spLocks noGrp="1"/>
          </p:cNvSpPr>
          <p:nvPr>
            <p:ph type="body" idx="1"/>
          </p:nvPr>
        </p:nvSpPr>
        <p:spPr>
          <a:xfrm>
            <a:off x="713225" y="1874520"/>
            <a:ext cx="6007608" cy="2694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04800">
              <a:lnSpc>
                <a:spcPct val="100000"/>
              </a:lnSpc>
              <a:buClr>
                <a:schemeClr val="lt2"/>
              </a:buClr>
              <a:buSzPts val="1200"/>
            </a:pPr>
            <a:r>
              <a:rPr lang="en-US" sz="2000" b="1" dirty="0">
                <a:latin typeface="Play" panose="020B0604020202020204" charset="0"/>
              </a:rPr>
              <a:t>measure the quality of generated text against reference summaries, using the following metrics:</a:t>
            </a:r>
          </a:p>
          <a:p>
            <a:pPr marL="609600" lvl="0" indent="0">
              <a:lnSpc>
                <a:spcPct val="100000"/>
              </a:lnSpc>
              <a:buClr>
                <a:schemeClr val="lt2"/>
              </a:buClr>
              <a:buSzPts val="1200"/>
              <a:buNone/>
            </a:pPr>
            <a:endParaRPr lang="en-US" sz="2000" b="1" dirty="0">
              <a:latin typeface="Play" panose="020B0604020202020204" charset="0"/>
            </a:endParaRP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-US" sz="2000" b="1" dirty="0">
                <a:latin typeface="Play" panose="020B0604020202020204" charset="0"/>
              </a:rPr>
              <a:t>BLEU</a:t>
            </a: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-US" sz="2000" b="1" dirty="0">
                <a:latin typeface="Play" panose="020B0604020202020204" charset="0"/>
              </a:rPr>
              <a:t>METEOR</a:t>
            </a:r>
          </a:p>
          <a:p>
            <a:pPr marL="9144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-US" sz="2000" b="1" dirty="0">
                <a:latin typeface="Play" panose="020B0604020202020204" charset="0"/>
              </a:rPr>
              <a:t>ROUGE-L</a:t>
            </a:r>
            <a:endParaRPr lang="en" sz="2000" b="1" dirty="0">
              <a:latin typeface="Play" panose="020B060402020202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86">
          <a:extLst>
            <a:ext uri="{FF2B5EF4-FFF2-40B4-BE49-F238E27FC236}">
              <a16:creationId xmlns:a16="http://schemas.microsoft.com/office/drawing/2014/main" id="{47314428-4487-377A-A19B-DAFCC4A7C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59AA46FE-55BC-37C5-9D4F-BCC1ABEE8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496" y="733761"/>
            <a:ext cx="3389215" cy="3379786"/>
          </a:xfrm>
          <a:prstGeom prst="rect">
            <a:avLst/>
          </a:prstGeom>
        </p:spPr>
      </p:pic>
      <p:pic>
        <p:nvPicPr>
          <p:cNvPr id="5" name="Picture 4" descr="A table with numbers and words&#10;&#10;Description automatically generated">
            <a:extLst>
              <a:ext uri="{FF2B5EF4-FFF2-40B4-BE49-F238E27FC236}">
                <a16:creationId xmlns:a16="http://schemas.microsoft.com/office/drawing/2014/main" id="{39DF3C60-1186-4E76-379D-F2F1526C6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928" y="733761"/>
            <a:ext cx="3408025" cy="3408025"/>
          </a:xfrm>
          <a:prstGeom prst="rect">
            <a:avLst/>
          </a:prstGeom>
        </p:spPr>
      </p:pic>
      <p:pic>
        <p:nvPicPr>
          <p:cNvPr id="3288" name="Google Shape;3288;p65">
            <a:extLst>
              <a:ext uri="{FF2B5EF4-FFF2-40B4-BE49-F238E27FC236}">
                <a16:creationId xmlns:a16="http://schemas.microsoft.com/office/drawing/2014/main" id="{FFB08F6E-6C35-460B-A3D0-1B977AF92AC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51345" r="-260"/>
          <a:stretch/>
        </p:blipFill>
        <p:spPr>
          <a:xfrm>
            <a:off x="5121060" y="-133977"/>
            <a:ext cx="444956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89" name="Google Shape;3289;p65">
            <a:extLst>
              <a:ext uri="{FF2B5EF4-FFF2-40B4-BE49-F238E27FC236}">
                <a16:creationId xmlns:a16="http://schemas.microsoft.com/office/drawing/2014/main" id="{08F4B801-C3AB-CD64-5841-F160F28E6C62}"/>
              </a:ext>
            </a:extLst>
          </p:cNvPr>
          <p:cNvGrpSpPr/>
          <p:nvPr/>
        </p:nvGrpSpPr>
        <p:grpSpPr>
          <a:xfrm>
            <a:off x="5410686" y="733764"/>
            <a:ext cx="3408025" cy="3408025"/>
            <a:chOff x="851175" y="1582401"/>
            <a:chExt cx="964872" cy="964872"/>
          </a:xfrm>
        </p:grpSpPr>
        <p:sp>
          <p:nvSpPr>
            <p:cNvPr id="3291" name="Google Shape;3291;p65">
              <a:extLst>
                <a:ext uri="{FF2B5EF4-FFF2-40B4-BE49-F238E27FC236}">
                  <a16:creationId xmlns:a16="http://schemas.microsoft.com/office/drawing/2014/main" id="{8D61D76D-82AE-6557-AC72-4DB869AE28F6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65">
              <a:extLst>
                <a:ext uri="{FF2B5EF4-FFF2-40B4-BE49-F238E27FC236}">
                  <a16:creationId xmlns:a16="http://schemas.microsoft.com/office/drawing/2014/main" id="{3534FB97-EBF0-6579-0059-09A5B3035CAC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3289;p65">
            <a:extLst>
              <a:ext uri="{FF2B5EF4-FFF2-40B4-BE49-F238E27FC236}">
                <a16:creationId xmlns:a16="http://schemas.microsoft.com/office/drawing/2014/main" id="{A1C82B1A-D675-B62C-E4A8-1C8F1D03349A}"/>
              </a:ext>
            </a:extLst>
          </p:cNvPr>
          <p:cNvGrpSpPr/>
          <p:nvPr/>
        </p:nvGrpSpPr>
        <p:grpSpPr>
          <a:xfrm>
            <a:off x="979927" y="705522"/>
            <a:ext cx="3408025" cy="3408025"/>
            <a:chOff x="851175" y="1582401"/>
            <a:chExt cx="964872" cy="964872"/>
          </a:xfrm>
        </p:grpSpPr>
        <p:sp>
          <p:nvSpPr>
            <p:cNvPr id="9" name="Google Shape;3290;p65">
              <a:extLst>
                <a:ext uri="{FF2B5EF4-FFF2-40B4-BE49-F238E27FC236}">
                  <a16:creationId xmlns:a16="http://schemas.microsoft.com/office/drawing/2014/main" id="{9885383E-F4A8-F444-F7F5-1F68C9FEF787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91;p65">
              <a:extLst>
                <a:ext uri="{FF2B5EF4-FFF2-40B4-BE49-F238E27FC236}">
                  <a16:creationId xmlns:a16="http://schemas.microsoft.com/office/drawing/2014/main" id="{E655FF08-12B6-AAB3-D303-6BB1C6B711AF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Google Shape;3288;p65">
            <a:extLst>
              <a:ext uri="{FF2B5EF4-FFF2-40B4-BE49-F238E27FC236}">
                <a16:creationId xmlns:a16="http://schemas.microsoft.com/office/drawing/2014/main" id="{384FCC89-E5D3-8509-8120-35686BA7FA6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51345" r="-260"/>
          <a:stretch/>
        </p:blipFill>
        <p:spPr>
          <a:xfrm>
            <a:off x="671491" y="-162216"/>
            <a:ext cx="4449569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9467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with colorful text&#10;&#10;Description automatically generated">
            <a:extLst>
              <a:ext uri="{FF2B5EF4-FFF2-40B4-BE49-F238E27FC236}">
                <a16:creationId xmlns:a16="http://schemas.microsoft.com/office/drawing/2014/main" id="{EB82B50A-E011-F13C-9665-4B8289800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638" y="847444"/>
            <a:ext cx="3431854" cy="3428318"/>
          </a:xfrm>
          <a:prstGeom prst="rect">
            <a:avLst/>
          </a:prstGeom>
        </p:spPr>
      </p:pic>
      <p:grpSp>
        <p:nvGrpSpPr>
          <p:cNvPr id="3289" name="Google Shape;3289;p65"/>
          <p:cNvGrpSpPr/>
          <p:nvPr/>
        </p:nvGrpSpPr>
        <p:grpSpPr>
          <a:xfrm>
            <a:off x="5010638" y="867737"/>
            <a:ext cx="3408025" cy="3408025"/>
            <a:chOff x="851175" y="1582401"/>
            <a:chExt cx="964872" cy="964872"/>
          </a:xfrm>
        </p:grpSpPr>
        <p:sp>
          <p:nvSpPr>
            <p:cNvPr id="3290" name="Google Shape;3290;p65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65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2" name="Google Shape;3292;p65"/>
          <p:cNvSpPr txBox="1">
            <a:spLocks noGrp="1"/>
          </p:cNvSpPr>
          <p:nvPr>
            <p:ph type="title"/>
          </p:nvPr>
        </p:nvSpPr>
        <p:spPr>
          <a:xfrm>
            <a:off x="1669975" y="601182"/>
            <a:ext cx="1498776" cy="492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2"/>
                </a:solidFill>
              </a:rPr>
              <a:t>Results</a:t>
            </a:r>
            <a:endParaRPr sz="2800" dirty="0">
              <a:solidFill>
                <a:schemeClr val="tx2"/>
              </a:solidFill>
            </a:endParaRPr>
          </a:p>
        </p:txBody>
      </p:sp>
      <p:grpSp>
        <p:nvGrpSpPr>
          <p:cNvPr id="3294" name="Google Shape;3294;p65"/>
          <p:cNvGrpSpPr/>
          <p:nvPr/>
        </p:nvGrpSpPr>
        <p:grpSpPr>
          <a:xfrm>
            <a:off x="947863" y="1314073"/>
            <a:ext cx="2943000" cy="135300"/>
            <a:chOff x="947863" y="2846311"/>
            <a:chExt cx="2943000" cy="135300"/>
          </a:xfrm>
        </p:grpSpPr>
        <p:cxnSp>
          <p:nvCxnSpPr>
            <p:cNvPr id="3295" name="Google Shape;3295;p65"/>
            <p:cNvCxnSpPr>
              <a:stCxn id="3296" idx="6"/>
              <a:endCxn id="3297" idx="2"/>
            </p:cNvCxnSpPr>
            <p:nvPr/>
          </p:nvCxnSpPr>
          <p:spPr>
            <a:xfrm>
              <a:off x="1083163" y="2913961"/>
              <a:ext cx="26724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  <p:sp>
          <p:nvSpPr>
            <p:cNvPr id="3296" name="Google Shape;3296;p65"/>
            <p:cNvSpPr/>
            <p:nvPr/>
          </p:nvSpPr>
          <p:spPr>
            <a:xfrm>
              <a:off x="947863" y="2846311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65"/>
            <p:cNvSpPr/>
            <p:nvPr/>
          </p:nvSpPr>
          <p:spPr>
            <a:xfrm>
              <a:off x="3755563" y="2846311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88" name="Google Shape;3288;p65"/>
          <p:cNvPicPr preferRelativeResize="0"/>
          <p:nvPr/>
        </p:nvPicPr>
        <p:blipFill rotWithShape="1">
          <a:blip r:embed="rId4">
            <a:alphaModFix/>
          </a:blip>
          <a:srcRect l="51345" r="-260"/>
          <a:stretch/>
        </p:blipFill>
        <p:spPr>
          <a:xfrm>
            <a:off x="4694431" y="0"/>
            <a:ext cx="444956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292;p65">
            <a:extLst>
              <a:ext uri="{FF2B5EF4-FFF2-40B4-BE49-F238E27FC236}">
                <a16:creationId xmlns:a16="http://schemas.microsoft.com/office/drawing/2014/main" id="{D430254F-F954-3B2E-867D-62264D6B5000}"/>
              </a:ext>
            </a:extLst>
          </p:cNvPr>
          <p:cNvSpPr txBox="1">
            <a:spLocks/>
          </p:cNvSpPr>
          <p:nvPr/>
        </p:nvSpPr>
        <p:spPr>
          <a:xfrm>
            <a:off x="725336" y="1478967"/>
            <a:ext cx="4285301" cy="332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285750" indent="-285750">
              <a:buSzPct val="830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ChatGPT's performance was significantly lower than SOTA models.</a:t>
            </a:r>
          </a:p>
          <a:p>
            <a:pPr>
              <a:buSzPct val="83000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SzPct val="830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ChatGPT's code summaries were less aligned with reference summaries than those produced by other models</a:t>
            </a:r>
          </a:p>
        </p:txBody>
      </p:sp>
    </p:spTree>
    <p:extLst>
      <p:ext uri="{BB962C8B-B14F-4D97-AF65-F5344CB8AC3E}">
        <p14:creationId xmlns:p14="http://schemas.microsoft.com/office/powerpoint/2010/main" val="1582280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>
          <a:extLst>
            <a:ext uri="{FF2B5EF4-FFF2-40B4-BE49-F238E27FC236}">
              <a16:creationId xmlns:a16="http://schemas.microsoft.com/office/drawing/2014/main" id="{3B5816E6-5A0C-0462-BDDD-E045A1363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>
            <a:extLst>
              <a:ext uri="{FF2B5EF4-FFF2-40B4-BE49-F238E27FC236}">
                <a16:creationId xmlns:a16="http://schemas.microsoft.com/office/drawing/2014/main" id="{3AADEB20-9413-C853-D238-BB6F1631E7BD}"/>
              </a:ext>
            </a:extLst>
          </p:cNvPr>
          <p:cNvGrpSpPr/>
          <p:nvPr/>
        </p:nvGrpSpPr>
        <p:grpSpPr>
          <a:xfrm>
            <a:off x="4005077" y="596078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>
              <a:extLst>
                <a:ext uri="{FF2B5EF4-FFF2-40B4-BE49-F238E27FC236}">
                  <a16:creationId xmlns:a16="http://schemas.microsoft.com/office/drawing/2014/main" id="{BD8735A8-262E-CEF4-FB5A-20815BA00CD2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>
              <a:extLst>
                <a:ext uri="{FF2B5EF4-FFF2-40B4-BE49-F238E27FC236}">
                  <a16:creationId xmlns:a16="http://schemas.microsoft.com/office/drawing/2014/main" id="{DDDADDDB-659B-19FE-3E96-C76F29A571E4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>
            <a:extLst>
              <a:ext uri="{FF2B5EF4-FFF2-40B4-BE49-F238E27FC236}">
                <a16:creationId xmlns:a16="http://schemas.microsoft.com/office/drawing/2014/main" id="{616682E5-3B03-1B58-E8BB-7F4A9979B0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22819" y="2393070"/>
            <a:ext cx="4898335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</a:rPr>
              <a:t>“Using GPT-4 for Source Code Documentation.’’</a:t>
            </a:r>
          </a:p>
        </p:txBody>
      </p:sp>
      <p:sp>
        <p:nvSpPr>
          <p:cNvPr id="2700" name="Google Shape;2700;p44">
            <a:extLst>
              <a:ext uri="{FF2B5EF4-FFF2-40B4-BE49-F238E27FC236}">
                <a16:creationId xmlns:a16="http://schemas.microsoft.com/office/drawing/2014/main" id="{E422BA55-75FB-327B-18DD-F2EDEA4F136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206800" y="7510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2701" name="Google Shape;2701;p44">
            <a:extLst>
              <a:ext uri="{FF2B5EF4-FFF2-40B4-BE49-F238E27FC236}">
                <a16:creationId xmlns:a16="http://schemas.microsoft.com/office/drawing/2014/main" id="{FA514524-9493-B0B2-78C3-96605432118F}"/>
              </a:ext>
            </a:extLst>
          </p:cNvPr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>
            <a:extLst>
              <a:ext uri="{FF2B5EF4-FFF2-40B4-BE49-F238E27FC236}">
                <a16:creationId xmlns:a16="http://schemas.microsoft.com/office/drawing/2014/main" id="{BA3BB863-3F1D-A5F2-AED1-0B21A4F0D229}"/>
              </a:ext>
            </a:extLst>
          </p:cNvPr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>
            <a:extLst>
              <a:ext uri="{FF2B5EF4-FFF2-40B4-BE49-F238E27FC236}">
                <a16:creationId xmlns:a16="http://schemas.microsoft.com/office/drawing/2014/main" id="{B7752817-623B-3940-D561-CB50DD778B29}"/>
              </a:ext>
            </a:extLst>
          </p:cNvPr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>
            <a:extLst>
              <a:ext uri="{FF2B5EF4-FFF2-40B4-BE49-F238E27FC236}">
                <a16:creationId xmlns:a16="http://schemas.microsoft.com/office/drawing/2014/main" id="{FF6E5CA3-DD67-F995-F870-C2C5918D0FFA}"/>
              </a:ext>
            </a:extLst>
          </p:cNvPr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  <p:extLst>
      <p:ext uri="{BB962C8B-B14F-4D97-AF65-F5344CB8AC3E}">
        <p14:creationId xmlns:p14="http://schemas.microsoft.com/office/powerpoint/2010/main" val="558104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54">
          <a:extLst>
            <a:ext uri="{FF2B5EF4-FFF2-40B4-BE49-F238E27FC236}">
              <a16:creationId xmlns:a16="http://schemas.microsoft.com/office/drawing/2014/main" id="{C092DC67-D1F3-4282-E241-B91297F7B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5" name="Google Shape;2655;p42">
            <a:extLst>
              <a:ext uri="{FF2B5EF4-FFF2-40B4-BE49-F238E27FC236}">
                <a16:creationId xmlns:a16="http://schemas.microsoft.com/office/drawing/2014/main" id="{0D5ABE4A-34AA-C161-DB85-6666AC07AEA2}"/>
              </a:ext>
            </a:extLst>
          </p:cNvPr>
          <p:cNvCxnSpPr>
            <a:stCxn id="2656" idx="6"/>
            <a:endCxn id="2657" idx="2"/>
          </p:cNvCxnSpPr>
          <p:nvPr/>
        </p:nvCxnSpPr>
        <p:spPr>
          <a:xfrm>
            <a:off x="4707300" y="2051715"/>
            <a:ext cx="326985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58" name="Google Shape;2658;p42">
            <a:extLst>
              <a:ext uri="{FF2B5EF4-FFF2-40B4-BE49-F238E27FC236}">
                <a16:creationId xmlns:a16="http://schemas.microsoft.com/office/drawing/2014/main" id="{9C21A12D-499D-5A86-E2BB-582ED966FB34}"/>
              </a:ext>
            </a:extLst>
          </p:cNvPr>
          <p:cNvGrpSpPr/>
          <p:nvPr/>
        </p:nvGrpSpPr>
        <p:grpSpPr>
          <a:xfrm>
            <a:off x="4572000" y="1984065"/>
            <a:ext cx="3540450" cy="135300"/>
            <a:chOff x="4542238" y="2482820"/>
            <a:chExt cx="3540450" cy="135300"/>
          </a:xfrm>
        </p:grpSpPr>
        <p:sp>
          <p:nvSpPr>
            <p:cNvPr id="2656" name="Google Shape;2656;p42">
              <a:extLst>
                <a:ext uri="{FF2B5EF4-FFF2-40B4-BE49-F238E27FC236}">
                  <a16:creationId xmlns:a16="http://schemas.microsoft.com/office/drawing/2014/main" id="{C7FDC97D-1E7E-36F9-1348-DBCA2B2A87FD}"/>
                </a:ext>
              </a:extLst>
            </p:cNvPr>
            <p:cNvSpPr/>
            <p:nvPr/>
          </p:nvSpPr>
          <p:spPr>
            <a:xfrm>
              <a:off x="454223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2">
              <a:extLst>
                <a:ext uri="{FF2B5EF4-FFF2-40B4-BE49-F238E27FC236}">
                  <a16:creationId xmlns:a16="http://schemas.microsoft.com/office/drawing/2014/main" id="{47A2C471-D168-C720-FCF1-4F9642A355BA}"/>
                </a:ext>
              </a:extLst>
            </p:cNvPr>
            <p:cNvSpPr/>
            <p:nvPr/>
          </p:nvSpPr>
          <p:spPr>
            <a:xfrm>
              <a:off x="794738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59" name="Google Shape;2659;p42">
              <a:extLst>
                <a:ext uri="{FF2B5EF4-FFF2-40B4-BE49-F238E27FC236}">
                  <a16:creationId xmlns:a16="http://schemas.microsoft.com/office/drawing/2014/main" id="{9F25E2EC-34B6-DF55-69DE-CF8296D2201D}"/>
                </a:ext>
              </a:extLst>
            </p:cNvPr>
            <p:cNvCxnSpPr>
              <a:stCxn id="2656" idx="6"/>
              <a:endCxn id="2657" idx="2"/>
            </p:cNvCxnSpPr>
            <p:nvPr/>
          </p:nvCxnSpPr>
          <p:spPr>
            <a:xfrm>
              <a:off x="4677538" y="2550470"/>
              <a:ext cx="3270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2660" name="Google Shape;2660;p42">
            <a:extLst>
              <a:ext uri="{FF2B5EF4-FFF2-40B4-BE49-F238E27FC236}">
                <a16:creationId xmlns:a16="http://schemas.microsoft.com/office/drawing/2014/main" id="{51A78E39-1463-0D5C-8456-2E5A9B4413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34718" y="783604"/>
            <a:ext cx="5079254" cy="1200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lt2"/>
                </a:solidFill>
              </a:rPr>
              <a:t>Idea</a:t>
            </a:r>
            <a:endParaRPr sz="6000" dirty="0">
              <a:solidFill>
                <a:schemeClr val="lt2"/>
              </a:solidFill>
            </a:endParaRPr>
          </a:p>
        </p:txBody>
      </p:sp>
      <p:sp>
        <p:nvSpPr>
          <p:cNvPr id="2661" name="Google Shape;2661;p42">
            <a:extLst>
              <a:ext uri="{FF2B5EF4-FFF2-40B4-BE49-F238E27FC236}">
                <a16:creationId xmlns:a16="http://schemas.microsoft.com/office/drawing/2014/main" id="{B5C8FAFC-8127-6661-E112-C2DF762F0DA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878556" y="2303422"/>
            <a:ext cx="5265444" cy="203280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285750" lvl="0" indent="-285750" algn="l">
              <a:buFont typeface="Wingdings" panose="05000000000000000000" pitchFamily="2" charset="2"/>
              <a:buChar char="q"/>
            </a:pPr>
            <a:r>
              <a:rPr lang="en-US" sz="1800" b="1" dirty="0">
                <a:latin typeface="Play" panose="020B0604020202020204" charset="0"/>
              </a:rPr>
              <a:t>Investigates GPT-4's effectiveness</a:t>
            </a:r>
          </a:p>
          <a:p>
            <a:pPr marL="0" lvl="0" indent="0" algn="l"/>
            <a:endParaRPr lang="en-US" sz="1800" b="1" dirty="0">
              <a:latin typeface="Play" panose="020B060402020202020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q"/>
            </a:pPr>
            <a:r>
              <a:rPr lang="en-US" sz="1800" b="1" dirty="0">
                <a:latin typeface="Play" panose="020B0604020202020204" charset="0"/>
              </a:rPr>
              <a:t>generating Java class-level and method-level documentation</a:t>
            </a:r>
          </a:p>
          <a:p>
            <a:pPr marL="0" lvl="0" indent="0" algn="l"/>
            <a:endParaRPr lang="en-US" sz="1800" b="1" dirty="0">
              <a:latin typeface="Play" panose="020B060402020202020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q"/>
            </a:pPr>
            <a:r>
              <a:rPr lang="en-US" sz="1800" b="1" dirty="0">
                <a:latin typeface="Play" panose="020B0604020202020204" charset="0"/>
              </a:rPr>
              <a:t>compare to manually written reference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3856494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169">
          <a:extLst>
            <a:ext uri="{FF2B5EF4-FFF2-40B4-BE49-F238E27FC236}">
              <a16:creationId xmlns:a16="http://schemas.microsoft.com/office/drawing/2014/main" id="{E6AEDBEF-A188-0C8C-5A39-94F7DBCAD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0" name="Google Shape;3170;p58">
            <a:extLst>
              <a:ext uri="{FF2B5EF4-FFF2-40B4-BE49-F238E27FC236}">
                <a16:creationId xmlns:a16="http://schemas.microsoft.com/office/drawing/2014/main" id="{B27999F1-FE93-8AB7-368F-83B3D1FEE3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19236" y="127184"/>
            <a:ext cx="5105527" cy="13688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2"/>
                </a:solidFill>
              </a:rPr>
              <a:t>Method</a:t>
            </a:r>
            <a:endParaRPr sz="4800" dirty="0">
              <a:solidFill>
                <a:schemeClr val="tx2"/>
              </a:solidFill>
            </a:endParaRPr>
          </a:p>
        </p:txBody>
      </p:sp>
      <p:cxnSp>
        <p:nvCxnSpPr>
          <p:cNvPr id="3171" name="Google Shape;3171;p58">
            <a:extLst>
              <a:ext uri="{FF2B5EF4-FFF2-40B4-BE49-F238E27FC236}">
                <a16:creationId xmlns:a16="http://schemas.microsoft.com/office/drawing/2014/main" id="{13E374B1-044F-7A20-C5A3-F1B8E7F7C34C}"/>
              </a:ext>
            </a:extLst>
          </p:cNvPr>
          <p:cNvCxnSpPr>
            <a:cxnSpLocks/>
          </p:cNvCxnSpPr>
          <p:nvPr/>
        </p:nvCxnSpPr>
        <p:spPr>
          <a:xfrm>
            <a:off x="1978713" y="1297819"/>
            <a:ext cx="5321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3172" name="Google Shape;3172;p58">
            <a:extLst>
              <a:ext uri="{FF2B5EF4-FFF2-40B4-BE49-F238E27FC236}">
                <a16:creationId xmlns:a16="http://schemas.microsoft.com/office/drawing/2014/main" id="{5702407E-73C3-7482-C768-1C762D69943B}"/>
              </a:ext>
            </a:extLst>
          </p:cNvPr>
          <p:cNvSpPr/>
          <p:nvPr/>
        </p:nvSpPr>
        <p:spPr>
          <a:xfrm>
            <a:off x="1897500" y="1230169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3" name="Google Shape;3173;p58">
            <a:extLst>
              <a:ext uri="{FF2B5EF4-FFF2-40B4-BE49-F238E27FC236}">
                <a16:creationId xmlns:a16="http://schemas.microsoft.com/office/drawing/2014/main" id="{29D78629-0B0E-E416-24EE-4BE129B50139}"/>
              </a:ext>
            </a:extLst>
          </p:cNvPr>
          <p:cNvSpPr/>
          <p:nvPr/>
        </p:nvSpPr>
        <p:spPr>
          <a:xfrm>
            <a:off x="7219200" y="1230169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74" name="Google Shape;3174;p58">
            <a:extLst>
              <a:ext uri="{FF2B5EF4-FFF2-40B4-BE49-F238E27FC236}">
                <a16:creationId xmlns:a16="http://schemas.microsoft.com/office/drawing/2014/main" id="{DDDB0FF5-1442-2969-1189-9DB357C7ACF0}"/>
              </a:ext>
            </a:extLst>
          </p:cNvPr>
          <p:cNvCxnSpPr>
            <a:cxnSpLocks/>
          </p:cNvCxnSpPr>
          <p:nvPr/>
        </p:nvCxnSpPr>
        <p:spPr>
          <a:xfrm>
            <a:off x="1951586" y="1297819"/>
            <a:ext cx="5321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3175" name="Google Shape;3175;p58">
            <a:extLst>
              <a:ext uri="{FF2B5EF4-FFF2-40B4-BE49-F238E27FC236}">
                <a16:creationId xmlns:a16="http://schemas.microsoft.com/office/drawing/2014/main" id="{565BB650-13D3-E0F1-69C6-8F06AE79BE9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61653" y="1563717"/>
            <a:ext cx="5620692" cy="300464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1800" b="1" dirty="0">
                <a:latin typeface="Play" panose="020B0604020202020204" charset="0"/>
              </a:rPr>
              <a:t> using predefined prompts.</a:t>
            </a:r>
          </a:p>
          <a:p>
            <a:pPr marL="0" lvl="0" indent="0"/>
            <a:endParaRPr lang="en-US" sz="1800" b="1" dirty="0">
              <a:latin typeface="Play" panose="020B0604020202020204" charset="0"/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1800" b="1" dirty="0">
                <a:latin typeface="Play" panose="020B0604020202020204" charset="0"/>
              </a:rPr>
              <a:t>GPT-4 generates Javadoc comments for class and method levels. </a:t>
            </a:r>
          </a:p>
          <a:p>
            <a:pPr marL="0" lvl="0" indent="0"/>
            <a:endParaRPr lang="en-US" sz="1800" b="1" dirty="0">
              <a:latin typeface="Play" panose="020B0604020202020204" charset="0"/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1800" b="1" dirty="0">
                <a:latin typeface="Play" panose="020B0604020202020204" charset="0"/>
              </a:rPr>
              <a:t>Output is evaluated using both automated (BLEU, ROUGE) and manual methods.</a:t>
            </a:r>
          </a:p>
          <a:p>
            <a:pPr marL="0" lvl="0" indent="0"/>
            <a:endParaRPr lang="en-US" sz="1800" b="1" dirty="0">
              <a:latin typeface="Play" panose="020B0604020202020204" charset="0"/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1800" b="1" dirty="0">
                <a:latin typeface="Play" panose="020B0604020202020204" charset="0"/>
              </a:rPr>
              <a:t>Select Eleven Java classes and 55 methods from open-source projects</a:t>
            </a:r>
          </a:p>
        </p:txBody>
      </p:sp>
    </p:spTree>
    <p:extLst>
      <p:ext uri="{BB962C8B-B14F-4D97-AF65-F5344CB8AC3E}">
        <p14:creationId xmlns:p14="http://schemas.microsoft.com/office/powerpoint/2010/main" val="2519890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65">
          <a:extLst>
            <a:ext uri="{FF2B5EF4-FFF2-40B4-BE49-F238E27FC236}">
              <a16:creationId xmlns:a16="http://schemas.microsoft.com/office/drawing/2014/main" id="{9C5EDEAE-5CCE-D561-8917-18CDCD9B4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5" name="Google Shape;2675;p43">
            <a:extLst>
              <a:ext uri="{FF2B5EF4-FFF2-40B4-BE49-F238E27FC236}">
                <a16:creationId xmlns:a16="http://schemas.microsoft.com/office/drawing/2014/main" id="{8B546F35-4294-2034-71C4-1B7C72101E37}"/>
              </a:ext>
            </a:extLst>
          </p:cNvPr>
          <p:cNvGrpSpPr/>
          <p:nvPr/>
        </p:nvGrpSpPr>
        <p:grpSpPr>
          <a:xfrm>
            <a:off x="1053498" y="1396389"/>
            <a:ext cx="688806" cy="677052"/>
            <a:chOff x="851175" y="1582401"/>
            <a:chExt cx="964872" cy="964872"/>
          </a:xfrm>
        </p:grpSpPr>
        <p:sp>
          <p:nvSpPr>
            <p:cNvPr id="2676" name="Google Shape;2676;p43">
              <a:extLst>
                <a:ext uri="{FF2B5EF4-FFF2-40B4-BE49-F238E27FC236}">
                  <a16:creationId xmlns:a16="http://schemas.microsoft.com/office/drawing/2014/main" id="{3405179C-E729-430C-5075-0C41B2403A11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3">
              <a:extLst>
                <a:ext uri="{FF2B5EF4-FFF2-40B4-BE49-F238E27FC236}">
                  <a16:creationId xmlns:a16="http://schemas.microsoft.com/office/drawing/2014/main" id="{15A932BE-3576-A22A-2C7D-1C541204FC29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8" name="Google Shape;2678;p43">
            <a:extLst>
              <a:ext uri="{FF2B5EF4-FFF2-40B4-BE49-F238E27FC236}">
                <a16:creationId xmlns:a16="http://schemas.microsoft.com/office/drawing/2014/main" id="{83ABB09C-7F60-3E77-06F7-EF0829AD54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4" y="527909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Evaluation metrics used:</a:t>
            </a:r>
            <a:endParaRPr dirty="0"/>
          </a:p>
        </p:txBody>
      </p:sp>
      <p:sp>
        <p:nvSpPr>
          <p:cNvPr id="2683" name="Google Shape;2683;p43">
            <a:extLst>
              <a:ext uri="{FF2B5EF4-FFF2-40B4-BE49-F238E27FC236}">
                <a16:creationId xmlns:a16="http://schemas.microsoft.com/office/drawing/2014/main" id="{892B0D9C-066D-A991-263E-331D8373DAE1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1050407" y="1513292"/>
            <a:ext cx="696134" cy="4754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01</a:t>
            </a:r>
            <a:endParaRPr sz="3200" dirty="0"/>
          </a:p>
        </p:txBody>
      </p:sp>
      <p:sp>
        <p:nvSpPr>
          <p:cNvPr id="2686" name="Google Shape;2686;p43">
            <a:extLst>
              <a:ext uri="{FF2B5EF4-FFF2-40B4-BE49-F238E27FC236}">
                <a16:creationId xmlns:a16="http://schemas.microsoft.com/office/drawing/2014/main" id="{1A4D288C-376F-75AD-3AC3-DE52572F7653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1911291" y="1513292"/>
            <a:ext cx="2524481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Play" panose="020B0604020202020204" charset="0"/>
              </a:rPr>
              <a:t>Correctness</a:t>
            </a:r>
          </a:p>
        </p:txBody>
      </p:sp>
      <p:grpSp>
        <p:nvGrpSpPr>
          <p:cNvPr id="7" name="Google Shape;2675;p43">
            <a:extLst>
              <a:ext uri="{FF2B5EF4-FFF2-40B4-BE49-F238E27FC236}">
                <a16:creationId xmlns:a16="http://schemas.microsoft.com/office/drawing/2014/main" id="{C720BD9A-4F3D-7E05-C862-0919BB7AB956}"/>
              </a:ext>
            </a:extLst>
          </p:cNvPr>
          <p:cNvGrpSpPr/>
          <p:nvPr/>
        </p:nvGrpSpPr>
        <p:grpSpPr>
          <a:xfrm>
            <a:off x="1061972" y="2333654"/>
            <a:ext cx="688806" cy="677052"/>
            <a:chOff x="851175" y="1582401"/>
            <a:chExt cx="964872" cy="964872"/>
          </a:xfrm>
        </p:grpSpPr>
        <p:sp>
          <p:nvSpPr>
            <p:cNvPr id="8" name="Google Shape;2676;p43">
              <a:extLst>
                <a:ext uri="{FF2B5EF4-FFF2-40B4-BE49-F238E27FC236}">
                  <a16:creationId xmlns:a16="http://schemas.microsoft.com/office/drawing/2014/main" id="{767FC2DE-1221-1C27-837F-7143B2D6A179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77;p43">
              <a:extLst>
                <a:ext uri="{FF2B5EF4-FFF2-40B4-BE49-F238E27FC236}">
                  <a16:creationId xmlns:a16="http://schemas.microsoft.com/office/drawing/2014/main" id="{86897D91-2978-8AE7-36CD-3951BA367F1C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2683;p43">
            <a:extLst>
              <a:ext uri="{FF2B5EF4-FFF2-40B4-BE49-F238E27FC236}">
                <a16:creationId xmlns:a16="http://schemas.microsoft.com/office/drawing/2014/main" id="{7B4D15B6-7387-F697-892B-3A5E07F82B93}"/>
              </a:ext>
            </a:extLst>
          </p:cNvPr>
          <p:cNvSpPr txBox="1">
            <a:spLocks/>
          </p:cNvSpPr>
          <p:nvPr/>
        </p:nvSpPr>
        <p:spPr>
          <a:xfrm>
            <a:off x="1057735" y="2452105"/>
            <a:ext cx="696134" cy="475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" sz="3200" dirty="0"/>
              <a:t>02</a:t>
            </a:r>
          </a:p>
        </p:txBody>
      </p:sp>
      <p:grpSp>
        <p:nvGrpSpPr>
          <p:cNvPr id="14" name="Google Shape;2675;p43">
            <a:extLst>
              <a:ext uri="{FF2B5EF4-FFF2-40B4-BE49-F238E27FC236}">
                <a16:creationId xmlns:a16="http://schemas.microsoft.com/office/drawing/2014/main" id="{8D718518-2DCC-8D03-6512-1A9C05B3ABE4}"/>
              </a:ext>
            </a:extLst>
          </p:cNvPr>
          <p:cNvGrpSpPr/>
          <p:nvPr/>
        </p:nvGrpSpPr>
        <p:grpSpPr>
          <a:xfrm>
            <a:off x="1061972" y="3304625"/>
            <a:ext cx="688806" cy="677052"/>
            <a:chOff x="851175" y="1582401"/>
            <a:chExt cx="964872" cy="964872"/>
          </a:xfrm>
        </p:grpSpPr>
        <p:sp>
          <p:nvSpPr>
            <p:cNvPr id="15" name="Google Shape;2676;p43">
              <a:extLst>
                <a:ext uri="{FF2B5EF4-FFF2-40B4-BE49-F238E27FC236}">
                  <a16:creationId xmlns:a16="http://schemas.microsoft.com/office/drawing/2014/main" id="{48A32756-E96D-B1FE-92F3-4B2C6E6A0E87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677;p43">
              <a:extLst>
                <a:ext uri="{FF2B5EF4-FFF2-40B4-BE49-F238E27FC236}">
                  <a16:creationId xmlns:a16="http://schemas.microsoft.com/office/drawing/2014/main" id="{58596137-51E7-F761-06D5-13303D95B88B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2683;p43">
            <a:extLst>
              <a:ext uri="{FF2B5EF4-FFF2-40B4-BE49-F238E27FC236}">
                <a16:creationId xmlns:a16="http://schemas.microsoft.com/office/drawing/2014/main" id="{C2A87F93-381B-758F-BF7E-4FB235AE01B2}"/>
              </a:ext>
            </a:extLst>
          </p:cNvPr>
          <p:cNvSpPr txBox="1">
            <a:spLocks/>
          </p:cNvSpPr>
          <p:nvPr/>
        </p:nvSpPr>
        <p:spPr>
          <a:xfrm>
            <a:off x="1057735" y="3423076"/>
            <a:ext cx="696134" cy="475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" sz="3200" dirty="0"/>
              <a:t>03</a:t>
            </a:r>
          </a:p>
        </p:txBody>
      </p:sp>
      <p:grpSp>
        <p:nvGrpSpPr>
          <p:cNvPr id="26" name="Google Shape;2675;p43">
            <a:extLst>
              <a:ext uri="{FF2B5EF4-FFF2-40B4-BE49-F238E27FC236}">
                <a16:creationId xmlns:a16="http://schemas.microsoft.com/office/drawing/2014/main" id="{1E63BAE4-4735-CB44-7B14-92309B1CA704}"/>
              </a:ext>
            </a:extLst>
          </p:cNvPr>
          <p:cNvGrpSpPr/>
          <p:nvPr/>
        </p:nvGrpSpPr>
        <p:grpSpPr>
          <a:xfrm>
            <a:off x="5007661" y="1394841"/>
            <a:ext cx="688806" cy="677052"/>
            <a:chOff x="851175" y="1582401"/>
            <a:chExt cx="964872" cy="964872"/>
          </a:xfrm>
        </p:grpSpPr>
        <p:sp>
          <p:nvSpPr>
            <p:cNvPr id="27" name="Google Shape;2676;p43">
              <a:extLst>
                <a:ext uri="{FF2B5EF4-FFF2-40B4-BE49-F238E27FC236}">
                  <a16:creationId xmlns:a16="http://schemas.microsoft.com/office/drawing/2014/main" id="{C7038D91-C978-3274-5778-462D4995E3DD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677;p43">
              <a:extLst>
                <a:ext uri="{FF2B5EF4-FFF2-40B4-BE49-F238E27FC236}">
                  <a16:creationId xmlns:a16="http://schemas.microsoft.com/office/drawing/2014/main" id="{FA92DF1D-E54E-2AF4-A107-F4F659763EE4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683;p43">
            <a:extLst>
              <a:ext uri="{FF2B5EF4-FFF2-40B4-BE49-F238E27FC236}">
                <a16:creationId xmlns:a16="http://schemas.microsoft.com/office/drawing/2014/main" id="{FF8A5137-A964-8CC9-70A5-F3785329D876}"/>
              </a:ext>
            </a:extLst>
          </p:cNvPr>
          <p:cNvSpPr txBox="1">
            <a:spLocks/>
          </p:cNvSpPr>
          <p:nvPr/>
        </p:nvSpPr>
        <p:spPr>
          <a:xfrm>
            <a:off x="5003424" y="1513292"/>
            <a:ext cx="696134" cy="475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" sz="3200" dirty="0"/>
              <a:t>04</a:t>
            </a:r>
          </a:p>
        </p:txBody>
      </p:sp>
      <p:grpSp>
        <p:nvGrpSpPr>
          <p:cNvPr id="30" name="Google Shape;2675;p43">
            <a:extLst>
              <a:ext uri="{FF2B5EF4-FFF2-40B4-BE49-F238E27FC236}">
                <a16:creationId xmlns:a16="http://schemas.microsoft.com/office/drawing/2014/main" id="{DD714B65-D40B-68F5-BCE6-8A5A9994D01A}"/>
              </a:ext>
            </a:extLst>
          </p:cNvPr>
          <p:cNvGrpSpPr/>
          <p:nvPr/>
        </p:nvGrpSpPr>
        <p:grpSpPr>
          <a:xfrm>
            <a:off x="5007661" y="2328309"/>
            <a:ext cx="688806" cy="677052"/>
            <a:chOff x="851175" y="1582401"/>
            <a:chExt cx="964872" cy="964872"/>
          </a:xfrm>
        </p:grpSpPr>
        <p:sp>
          <p:nvSpPr>
            <p:cNvPr id="31" name="Google Shape;2676;p43">
              <a:extLst>
                <a:ext uri="{FF2B5EF4-FFF2-40B4-BE49-F238E27FC236}">
                  <a16:creationId xmlns:a16="http://schemas.microsoft.com/office/drawing/2014/main" id="{EBE63243-CDBB-B495-9703-2B202BDD64BF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677;p43">
              <a:extLst>
                <a:ext uri="{FF2B5EF4-FFF2-40B4-BE49-F238E27FC236}">
                  <a16:creationId xmlns:a16="http://schemas.microsoft.com/office/drawing/2014/main" id="{EEA36AE6-1FA9-0427-3AFE-89A1C16AD9F3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2683;p43">
            <a:extLst>
              <a:ext uri="{FF2B5EF4-FFF2-40B4-BE49-F238E27FC236}">
                <a16:creationId xmlns:a16="http://schemas.microsoft.com/office/drawing/2014/main" id="{C707BD07-6037-6B71-0A76-6B2662F07E21}"/>
              </a:ext>
            </a:extLst>
          </p:cNvPr>
          <p:cNvSpPr txBox="1">
            <a:spLocks/>
          </p:cNvSpPr>
          <p:nvPr/>
        </p:nvSpPr>
        <p:spPr>
          <a:xfrm>
            <a:off x="5003424" y="2446760"/>
            <a:ext cx="696134" cy="475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" sz="3200" dirty="0"/>
              <a:t>05</a:t>
            </a:r>
          </a:p>
        </p:txBody>
      </p:sp>
      <p:sp>
        <p:nvSpPr>
          <p:cNvPr id="38" name="Google Shape;2686;p43">
            <a:extLst>
              <a:ext uri="{FF2B5EF4-FFF2-40B4-BE49-F238E27FC236}">
                <a16:creationId xmlns:a16="http://schemas.microsoft.com/office/drawing/2014/main" id="{AEB30EA4-E022-02AD-6D15-1305BFFE9189}"/>
              </a:ext>
            </a:extLst>
          </p:cNvPr>
          <p:cNvSpPr txBox="1">
            <a:spLocks/>
          </p:cNvSpPr>
          <p:nvPr/>
        </p:nvSpPr>
        <p:spPr>
          <a:xfrm>
            <a:off x="1911290" y="2446760"/>
            <a:ext cx="2524481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indent="0"/>
            <a:r>
              <a:rPr lang="en-US" dirty="0">
                <a:latin typeface="Play" panose="020B0604020202020204" charset="0"/>
              </a:rPr>
              <a:t>Completeness</a:t>
            </a:r>
          </a:p>
        </p:txBody>
      </p:sp>
      <p:sp>
        <p:nvSpPr>
          <p:cNvPr id="39" name="Google Shape;2686;p43">
            <a:extLst>
              <a:ext uri="{FF2B5EF4-FFF2-40B4-BE49-F238E27FC236}">
                <a16:creationId xmlns:a16="http://schemas.microsoft.com/office/drawing/2014/main" id="{F75B41D1-8483-754F-B642-F3FBC114AB00}"/>
              </a:ext>
            </a:extLst>
          </p:cNvPr>
          <p:cNvSpPr txBox="1">
            <a:spLocks/>
          </p:cNvSpPr>
          <p:nvPr/>
        </p:nvSpPr>
        <p:spPr>
          <a:xfrm>
            <a:off x="1911290" y="3423076"/>
            <a:ext cx="2524481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indent="0"/>
            <a:r>
              <a:rPr lang="en-US" dirty="0">
                <a:latin typeface="Play" panose="020B0604020202020204" charset="0"/>
              </a:rPr>
              <a:t>Conciseness</a:t>
            </a:r>
          </a:p>
        </p:txBody>
      </p:sp>
      <p:sp>
        <p:nvSpPr>
          <p:cNvPr id="40" name="Google Shape;2686;p43">
            <a:extLst>
              <a:ext uri="{FF2B5EF4-FFF2-40B4-BE49-F238E27FC236}">
                <a16:creationId xmlns:a16="http://schemas.microsoft.com/office/drawing/2014/main" id="{96590943-1A8A-39F2-C10E-68293EA7F37C}"/>
              </a:ext>
            </a:extLst>
          </p:cNvPr>
          <p:cNvSpPr txBox="1">
            <a:spLocks/>
          </p:cNvSpPr>
          <p:nvPr/>
        </p:nvSpPr>
        <p:spPr>
          <a:xfrm>
            <a:off x="5906244" y="1519526"/>
            <a:ext cx="2524481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indent="0"/>
            <a:r>
              <a:rPr lang="en-US" dirty="0">
                <a:latin typeface="Play" panose="020B0604020202020204" charset="0"/>
              </a:rPr>
              <a:t>BLEU</a:t>
            </a:r>
          </a:p>
        </p:txBody>
      </p:sp>
      <p:sp>
        <p:nvSpPr>
          <p:cNvPr id="41" name="Google Shape;2686;p43">
            <a:extLst>
              <a:ext uri="{FF2B5EF4-FFF2-40B4-BE49-F238E27FC236}">
                <a16:creationId xmlns:a16="http://schemas.microsoft.com/office/drawing/2014/main" id="{C316A04C-8587-8561-3EB4-CA9C27962220}"/>
              </a:ext>
            </a:extLst>
          </p:cNvPr>
          <p:cNvSpPr txBox="1">
            <a:spLocks/>
          </p:cNvSpPr>
          <p:nvPr/>
        </p:nvSpPr>
        <p:spPr>
          <a:xfrm>
            <a:off x="5906243" y="2446760"/>
            <a:ext cx="2524481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indent="0"/>
            <a:r>
              <a:rPr lang="en-US" dirty="0">
                <a:latin typeface="Play" panose="020B0604020202020204" charset="0"/>
              </a:rPr>
              <a:t>ROUGE-1</a:t>
            </a:r>
          </a:p>
        </p:txBody>
      </p:sp>
    </p:spTree>
    <p:extLst>
      <p:ext uri="{BB962C8B-B14F-4D97-AF65-F5344CB8AC3E}">
        <p14:creationId xmlns:p14="http://schemas.microsoft.com/office/powerpoint/2010/main" val="152436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330">
          <a:extLst>
            <a:ext uri="{FF2B5EF4-FFF2-40B4-BE49-F238E27FC236}">
              <a16:creationId xmlns:a16="http://schemas.microsoft.com/office/drawing/2014/main" id="{4EF919E4-8F5F-E706-7503-3D3753444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1" name="Google Shape;3331;p68">
            <a:extLst>
              <a:ext uri="{FF2B5EF4-FFF2-40B4-BE49-F238E27FC236}">
                <a16:creationId xmlns:a16="http://schemas.microsoft.com/office/drawing/2014/main" id="{FB401472-0ED9-8A33-C28F-216D6051EB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77047" y="863475"/>
            <a:ext cx="38646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Introduction</a:t>
            </a:r>
            <a:endParaRPr dirty="0">
              <a:solidFill>
                <a:schemeClr val="tx2"/>
              </a:solidFill>
            </a:endParaRPr>
          </a:p>
        </p:txBody>
      </p:sp>
      <p:grpSp>
        <p:nvGrpSpPr>
          <p:cNvPr id="3332" name="Google Shape;3332;p68">
            <a:extLst>
              <a:ext uri="{FF2B5EF4-FFF2-40B4-BE49-F238E27FC236}">
                <a16:creationId xmlns:a16="http://schemas.microsoft.com/office/drawing/2014/main" id="{2251B254-A06D-44F5-C515-CC094F32CA7E}"/>
              </a:ext>
            </a:extLst>
          </p:cNvPr>
          <p:cNvGrpSpPr/>
          <p:nvPr/>
        </p:nvGrpSpPr>
        <p:grpSpPr>
          <a:xfrm>
            <a:off x="3776459" y="1568700"/>
            <a:ext cx="3065775" cy="135300"/>
            <a:chOff x="4308725" y="1999470"/>
            <a:chExt cx="3065775" cy="135300"/>
          </a:xfrm>
        </p:grpSpPr>
        <p:cxnSp>
          <p:nvCxnSpPr>
            <p:cNvPr id="3333" name="Google Shape;3333;p68">
              <a:extLst>
                <a:ext uri="{FF2B5EF4-FFF2-40B4-BE49-F238E27FC236}">
                  <a16:creationId xmlns:a16="http://schemas.microsoft.com/office/drawing/2014/main" id="{8B16851A-2F4D-2E08-9290-0DE5BDE3D5C7}"/>
                </a:ext>
              </a:extLst>
            </p:cNvPr>
            <p:cNvCxnSpPr>
              <a:stCxn id="3334" idx="6"/>
              <a:endCxn id="3335" idx="2"/>
            </p:cNvCxnSpPr>
            <p:nvPr/>
          </p:nvCxnSpPr>
          <p:spPr>
            <a:xfrm>
              <a:off x="4444025" y="2067120"/>
              <a:ext cx="27951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  <p:sp>
          <p:nvSpPr>
            <p:cNvPr id="3334" name="Google Shape;3334;p68">
              <a:extLst>
                <a:ext uri="{FF2B5EF4-FFF2-40B4-BE49-F238E27FC236}">
                  <a16:creationId xmlns:a16="http://schemas.microsoft.com/office/drawing/2014/main" id="{5C14F89A-097F-DF77-D445-514BB9395CA1}"/>
                </a:ext>
              </a:extLst>
            </p:cNvPr>
            <p:cNvSpPr/>
            <p:nvPr/>
          </p:nvSpPr>
          <p:spPr>
            <a:xfrm>
              <a:off x="4308725" y="19994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68">
              <a:extLst>
                <a:ext uri="{FF2B5EF4-FFF2-40B4-BE49-F238E27FC236}">
                  <a16:creationId xmlns:a16="http://schemas.microsoft.com/office/drawing/2014/main" id="{AB5C6F25-AC89-40F0-C24F-171A6CAD122F}"/>
                </a:ext>
              </a:extLst>
            </p:cNvPr>
            <p:cNvSpPr/>
            <p:nvPr/>
          </p:nvSpPr>
          <p:spPr>
            <a:xfrm>
              <a:off x="7239200" y="19994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36" name="Google Shape;3336;p68">
              <a:extLst>
                <a:ext uri="{FF2B5EF4-FFF2-40B4-BE49-F238E27FC236}">
                  <a16:creationId xmlns:a16="http://schemas.microsoft.com/office/drawing/2014/main" id="{C8171113-8D25-CD1E-4B50-1F0F2A6F0155}"/>
                </a:ext>
              </a:extLst>
            </p:cNvPr>
            <p:cNvCxnSpPr>
              <a:stCxn id="3334" idx="6"/>
              <a:endCxn id="3335" idx="2"/>
            </p:cNvCxnSpPr>
            <p:nvPr/>
          </p:nvCxnSpPr>
          <p:spPr>
            <a:xfrm>
              <a:off x="4444025" y="2067120"/>
              <a:ext cx="27951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3337" name="Google Shape;3337;p68">
            <a:extLst>
              <a:ext uri="{FF2B5EF4-FFF2-40B4-BE49-F238E27FC236}">
                <a16:creationId xmlns:a16="http://schemas.microsoft.com/office/drawing/2014/main" id="{1AD6F6A6-34A2-C912-4011-427565394D1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79403" y="1894874"/>
            <a:ext cx="5196091" cy="252043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200" b="1" dirty="0">
                <a:latin typeface="Play" panose="020B0604020202020204" charset="0"/>
              </a:rPr>
              <a:t>Exploring LLMs abilities and Limitations.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200" b="1" dirty="0">
              <a:latin typeface="Play" panose="020B060402020202020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200" b="1" dirty="0">
                <a:latin typeface="Play" panose="020B0604020202020204" charset="0"/>
              </a:rPr>
              <a:t>How well can it write code comments?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200" b="1" dirty="0">
              <a:latin typeface="Play" panose="020B060402020202020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200" b="1" dirty="0">
                <a:latin typeface="Play" panose="020B0604020202020204" charset="0"/>
              </a:rPr>
              <a:t>Is Human-Documentation Superior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l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112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86">
          <a:extLst>
            <a:ext uri="{FF2B5EF4-FFF2-40B4-BE49-F238E27FC236}">
              <a16:creationId xmlns:a16="http://schemas.microsoft.com/office/drawing/2014/main" id="{527735C1-2BD5-E297-1DF8-B12C3F3C2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with colorful text&#10;&#10;Description automatically generated">
            <a:extLst>
              <a:ext uri="{FF2B5EF4-FFF2-40B4-BE49-F238E27FC236}">
                <a16:creationId xmlns:a16="http://schemas.microsoft.com/office/drawing/2014/main" id="{0EEE03D3-AAC8-1EAA-258F-2611C236F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638" y="847444"/>
            <a:ext cx="3431854" cy="3428318"/>
          </a:xfrm>
          <a:prstGeom prst="rect">
            <a:avLst/>
          </a:prstGeom>
        </p:spPr>
      </p:pic>
      <p:grpSp>
        <p:nvGrpSpPr>
          <p:cNvPr id="3289" name="Google Shape;3289;p65">
            <a:extLst>
              <a:ext uri="{FF2B5EF4-FFF2-40B4-BE49-F238E27FC236}">
                <a16:creationId xmlns:a16="http://schemas.microsoft.com/office/drawing/2014/main" id="{3158640C-09CB-32C7-E1FE-6A694C0E5BAB}"/>
              </a:ext>
            </a:extLst>
          </p:cNvPr>
          <p:cNvGrpSpPr/>
          <p:nvPr/>
        </p:nvGrpSpPr>
        <p:grpSpPr>
          <a:xfrm>
            <a:off x="5010638" y="867737"/>
            <a:ext cx="3408025" cy="3408025"/>
            <a:chOff x="851175" y="1582401"/>
            <a:chExt cx="964872" cy="964872"/>
          </a:xfrm>
        </p:grpSpPr>
        <p:sp>
          <p:nvSpPr>
            <p:cNvPr id="3290" name="Google Shape;3290;p65">
              <a:extLst>
                <a:ext uri="{FF2B5EF4-FFF2-40B4-BE49-F238E27FC236}">
                  <a16:creationId xmlns:a16="http://schemas.microsoft.com/office/drawing/2014/main" id="{6666F66B-7FA0-9278-FE8A-F2D88C77259C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65">
              <a:extLst>
                <a:ext uri="{FF2B5EF4-FFF2-40B4-BE49-F238E27FC236}">
                  <a16:creationId xmlns:a16="http://schemas.microsoft.com/office/drawing/2014/main" id="{283BB8EA-0410-AAB6-9C1A-B991918786AD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2" name="Google Shape;3292;p65">
            <a:extLst>
              <a:ext uri="{FF2B5EF4-FFF2-40B4-BE49-F238E27FC236}">
                <a16:creationId xmlns:a16="http://schemas.microsoft.com/office/drawing/2014/main" id="{69E88072-45BB-CF36-2407-F47ACDEE0F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69975" y="601182"/>
            <a:ext cx="1498776" cy="492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2"/>
                </a:solidFill>
              </a:rPr>
              <a:t>Results</a:t>
            </a:r>
            <a:endParaRPr sz="2800" dirty="0">
              <a:solidFill>
                <a:schemeClr val="tx2"/>
              </a:solidFill>
            </a:endParaRPr>
          </a:p>
        </p:txBody>
      </p:sp>
      <p:grpSp>
        <p:nvGrpSpPr>
          <p:cNvPr id="3294" name="Google Shape;3294;p65">
            <a:extLst>
              <a:ext uri="{FF2B5EF4-FFF2-40B4-BE49-F238E27FC236}">
                <a16:creationId xmlns:a16="http://schemas.microsoft.com/office/drawing/2014/main" id="{828CB4B2-640B-B325-8474-71850252AB51}"/>
              </a:ext>
            </a:extLst>
          </p:cNvPr>
          <p:cNvGrpSpPr/>
          <p:nvPr/>
        </p:nvGrpSpPr>
        <p:grpSpPr>
          <a:xfrm>
            <a:off x="947863" y="1314073"/>
            <a:ext cx="2943000" cy="135300"/>
            <a:chOff x="947863" y="2846311"/>
            <a:chExt cx="2943000" cy="135300"/>
          </a:xfrm>
        </p:grpSpPr>
        <p:cxnSp>
          <p:nvCxnSpPr>
            <p:cNvPr id="3295" name="Google Shape;3295;p65">
              <a:extLst>
                <a:ext uri="{FF2B5EF4-FFF2-40B4-BE49-F238E27FC236}">
                  <a16:creationId xmlns:a16="http://schemas.microsoft.com/office/drawing/2014/main" id="{856BC164-D86A-F86E-4547-318DA1C302D9}"/>
                </a:ext>
              </a:extLst>
            </p:cNvPr>
            <p:cNvCxnSpPr>
              <a:stCxn id="3296" idx="6"/>
              <a:endCxn id="3297" idx="2"/>
            </p:cNvCxnSpPr>
            <p:nvPr/>
          </p:nvCxnSpPr>
          <p:spPr>
            <a:xfrm>
              <a:off x="1083163" y="2913961"/>
              <a:ext cx="26724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  <p:sp>
          <p:nvSpPr>
            <p:cNvPr id="3296" name="Google Shape;3296;p65">
              <a:extLst>
                <a:ext uri="{FF2B5EF4-FFF2-40B4-BE49-F238E27FC236}">
                  <a16:creationId xmlns:a16="http://schemas.microsoft.com/office/drawing/2014/main" id="{2C435833-6656-F28F-D8CF-052CCA90C4CE}"/>
                </a:ext>
              </a:extLst>
            </p:cNvPr>
            <p:cNvSpPr/>
            <p:nvPr/>
          </p:nvSpPr>
          <p:spPr>
            <a:xfrm>
              <a:off x="947863" y="2846311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65">
              <a:extLst>
                <a:ext uri="{FF2B5EF4-FFF2-40B4-BE49-F238E27FC236}">
                  <a16:creationId xmlns:a16="http://schemas.microsoft.com/office/drawing/2014/main" id="{EB09DCB0-2DE8-3409-45B6-8B36FDCF6C5E}"/>
                </a:ext>
              </a:extLst>
            </p:cNvPr>
            <p:cNvSpPr/>
            <p:nvPr/>
          </p:nvSpPr>
          <p:spPr>
            <a:xfrm>
              <a:off x="3755563" y="2846311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88" name="Google Shape;3288;p65">
            <a:extLst>
              <a:ext uri="{FF2B5EF4-FFF2-40B4-BE49-F238E27FC236}">
                <a16:creationId xmlns:a16="http://schemas.microsoft.com/office/drawing/2014/main" id="{25C627D9-8CF2-C73C-EFFA-B391FFD6CC7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51345" r="-260"/>
          <a:stretch/>
        </p:blipFill>
        <p:spPr>
          <a:xfrm>
            <a:off x="4694431" y="0"/>
            <a:ext cx="444956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292;p65">
            <a:extLst>
              <a:ext uri="{FF2B5EF4-FFF2-40B4-BE49-F238E27FC236}">
                <a16:creationId xmlns:a16="http://schemas.microsoft.com/office/drawing/2014/main" id="{062D57E3-E5B6-8D71-3719-207BE1E35439}"/>
              </a:ext>
            </a:extLst>
          </p:cNvPr>
          <p:cNvSpPr txBox="1">
            <a:spLocks/>
          </p:cNvSpPr>
          <p:nvPr/>
        </p:nvSpPr>
        <p:spPr>
          <a:xfrm>
            <a:off x="725336" y="1478967"/>
            <a:ext cx="4285301" cy="332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285750" indent="-285750">
              <a:buSzPct val="830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B0F0"/>
                </a:solidFill>
              </a:rPr>
              <a:t>Document Level: </a:t>
            </a:r>
            <a:r>
              <a:rPr lang="en-US" sz="1800" dirty="0">
                <a:solidFill>
                  <a:schemeClr val="bg1"/>
                </a:solidFill>
              </a:rPr>
              <a:t>GPT-4 is more accurate than the reference but slightly less complete.</a:t>
            </a:r>
          </a:p>
          <a:p>
            <a:pPr marL="285750" indent="-285750">
              <a:buSzPct val="83000"/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SzPct val="830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B0F0"/>
                </a:solidFill>
              </a:rPr>
              <a:t>Class Level: </a:t>
            </a:r>
            <a:r>
              <a:rPr lang="en-US" sz="1800" dirty="0">
                <a:solidFill>
                  <a:schemeClr val="bg1"/>
                </a:solidFill>
              </a:rPr>
              <a:t>GPT-4 performed poorly in completeness, correctness was high.</a:t>
            </a:r>
          </a:p>
          <a:p>
            <a:pPr>
              <a:buSzPct val="83000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SzPct val="830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B0F0"/>
                </a:solidFill>
              </a:rPr>
              <a:t>Method-level:</a:t>
            </a:r>
            <a:r>
              <a:rPr lang="en-US" sz="1800" dirty="0">
                <a:solidFill>
                  <a:schemeClr val="bg1"/>
                </a:solidFill>
              </a:rPr>
              <a:t> BLEU and ROUGE scores were significantly higher than other levels.</a:t>
            </a:r>
          </a:p>
        </p:txBody>
      </p:sp>
    </p:spTree>
    <p:extLst>
      <p:ext uri="{BB962C8B-B14F-4D97-AF65-F5344CB8AC3E}">
        <p14:creationId xmlns:p14="http://schemas.microsoft.com/office/powerpoint/2010/main" val="3162783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>
          <a:extLst>
            <a:ext uri="{FF2B5EF4-FFF2-40B4-BE49-F238E27FC236}">
              <a16:creationId xmlns:a16="http://schemas.microsoft.com/office/drawing/2014/main" id="{C84ABEB7-0C42-679A-2C44-19515AC13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>
            <a:extLst>
              <a:ext uri="{FF2B5EF4-FFF2-40B4-BE49-F238E27FC236}">
                <a16:creationId xmlns:a16="http://schemas.microsoft.com/office/drawing/2014/main" id="{8617222F-1F95-AFDD-30C8-54F17032CC43}"/>
              </a:ext>
            </a:extLst>
          </p:cNvPr>
          <p:cNvGrpSpPr/>
          <p:nvPr/>
        </p:nvGrpSpPr>
        <p:grpSpPr>
          <a:xfrm>
            <a:off x="4005077" y="596078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>
              <a:extLst>
                <a:ext uri="{FF2B5EF4-FFF2-40B4-BE49-F238E27FC236}">
                  <a16:creationId xmlns:a16="http://schemas.microsoft.com/office/drawing/2014/main" id="{4AEC8CFF-6A16-0E44-1C7A-8DC4795382D7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>
              <a:extLst>
                <a:ext uri="{FF2B5EF4-FFF2-40B4-BE49-F238E27FC236}">
                  <a16:creationId xmlns:a16="http://schemas.microsoft.com/office/drawing/2014/main" id="{38AB6CD4-BC74-EC89-61A6-E15FEC1DE521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>
            <a:extLst>
              <a:ext uri="{FF2B5EF4-FFF2-40B4-BE49-F238E27FC236}">
                <a16:creationId xmlns:a16="http://schemas.microsoft.com/office/drawing/2014/main" id="{5C860E67-205F-456D-BBF2-33BCFAEE63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7230" y="2302159"/>
            <a:ext cx="5675292" cy="7481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</a:rPr>
              <a:t>“Can Developers Prompt?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 A Controlled Experiment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 for Code Documentation Generation.’’</a:t>
            </a:r>
          </a:p>
        </p:txBody>
      </p:sp>
      <p:sp>
        <p:nvSpPr>
          <p:cNvPr id="2700" name="Google Shape;2700;p44">
            <a:extLst>
              <a:ext uri="{FF2B5EF4-FFF2-40B4-BE49-F238E27FC236}">
                <a16:creationId xmlns:a16="http://schemas.microsoft.com/office/drawing/2014/main" id="{C531F9A9-B8DD-3727-916D-436178C2136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206800" y="7510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2701" name="Google Shape;2701;p44">
            <a:extLst>
              <a:ext uri="{FF2B5EF4-FFF2-40B4-BE49-F238E27FC236}">
                <a16:creationId xmlns:a16="http://schemas.microsoft.com/office/drawing/2014/main" id="{71F966F0-A843-F00B-F204-85687098BA43}"/>
              </a:ext>
            </a:extLst>
          </p:cNvPr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>
            <a:extLst>
              <a:ext uri="{FF2B5EF4-FFF2-40B4-BE49-F238E27FC236}">
                <a16:creationId xmlns:a16="http://schemas.microsoft.com/office/drawing/2014/main" id="{47C5BF52-9BF8-25A5-DFC7-AD9374B45B76}"/>
              </a:ext>
            </a:extLst>
          </p:cNvPr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>
            <a:extLst>
              <a:ext uri="{FF2B5EF4-FFF2-40B4-BE49-F238E27FC236}">
                <a16:creationId xmlns:a16="http://schemas.microsoft.com/office/drawing/2014/main" id="{D533F00D-702F-BB11-4637-25775186A395}"/>
              </a:ext>
            </a:extLst>
          </p:cNvPr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>
            <a:extLst>
              <a:ext uri="{FF2B5EF4-FFF2-40B4-BE49-F238E27FC236}">
                <a16:creationId xmlns:a16="http://schemas.microsoft.com/office/drawing/2014/main" id="{90423EF9-997C-97B0-647F-8F32C7CBEB73}"/>
              </a:ext>
            </a:extLst>
          </p:cNvPr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  <p:extLst>
      <p:ext uri="{BB962C8B-B14F-4D97-AF65-F5344CB8AC3E}">
        <p14:creationId xmlns:p14="http://schemas.microsoft.com/office/powerpoint/2010/main" val="3147702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54">
          <a:extLst>
            <a:ext uri="{FF2B5EF4-FFF2-40B4-BE49-F238E27FC236}">
              <a16:creationId xmlns:a16="http://schemas.microsoft.com/office/drawing/2014/main" id="{B3403D6C-DA22-3326-159E-0C819A1CA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5" name="Google Shape;2655;p42">
            <a:extLst>
              <a:ext uri="{FF2B5EF4-FFF2-40B4-BE49-F238E27FC236}">
                <a16:creationId xmlns:a16="http://schemas.microsoft.com/office/drawing/2014/main" id="{13AA3CEA-56D8-591C-6EC0-AAD7B682ED9F}"/>
              </a:ext>
            </a:extLst>
          </p:cNvPr>
          <p:cNvCxnSpPr>
            <a:stCxn id="2656" idx="6"/>
            <a:endCxn id="2657" idx="2"/>
          </p:cNvCxnSpPr>
          <p:nvPr/>
        </p:nvCxnSpPr>
        <p:spPr>
          <a:xfrm>
            <a:off x="4707300" y="2051715"/>
            <a:ext cx="326985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58" name="Google Shape;2658;p42">
            <a:extLst>
              <a:ext uri="{FF2B5EF4-FFF2-40B4-BE49-F238E27FC236}">
                <a16:creationId xmlns:a16="http://schemas.microsoft.com/office/drawing/2014/main" id="{EC92B12B-EE77-185C-5B8E-4C0292C27438}"/>
              </a:ext>
            </a:extLst>
          </p:cNvPr>
          <p:cNvGrpSpPr/>
          <p:nvPr/>
        </p:nvGrpSpPr>
        <p:grpSpPr>
          <a:xfrm>
            <a:off x="4572000" y="1984065"/>
            <a:ext cx="3540450" cy="135300"/>
            <a:chOff x="4542238" y="2482820"/>
            <a:chExt cx="3540450" cy="135300"/>
          </a:xfrm>
        </p:grpSpPr>
        <p:sp>
          <p:nvSpPr>
            <p:cNvPr id="2656" name="Google Shape;2656;p42">
              <a:extLst>
                <a:ext uri="{FF2B5EF4-FFF2-40B4-BE49-F238E27FC236}">
                  <a16:creationId xmlns:a16="http://schemas.microsoft.com/office/drawing/2014/main" id="{305FB71D-A82E-7291-3CB4-D8E222B10DDA}"/>
                </a:ext>
              </a:extLst>
            </p:cNvPr>
            <p:cNvSpPr/>
            <p:nvPr/>
          </p:nvSpPr>
          <p:spPr>
            <a:xfrm>
              <a:off x="454223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2">
              <a:extLst>
                <a:ext uri="{FF2B5EF4-FFF2-40B4-BE49-F238E27FC236}">
                  <a16:creationId xmlns:a16="http://schemas.microsoft.com/office/drawing/2014/main" id="{F1D07601-D6ED-0A49-80FF-B45EF190BE74}"/>
                </a:ext>
              </a:extLst>
            </p:cNvPr>
            <p:cNvSpPr/>
            <p:nvPr/>
          </p:nvSpPr>
          <p:spPr>
            <a:xfrm>
              <a:off x="794738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59" name="Google Shape;2659;p42">
              <a:extLst>
                <a:ext uri="{FF2B5EF4-FFF2-40B4-BE49-F238E27FC236}">
                  <a16:creationId xmlns:a16="http://schemas.microsoft.com/office/drawing/2014/main" id="{6F858576-48F3-E331-0B9F-F3160597D2F2}"/>
                </a:ext>
              </a:extLst>
            </p:cNvPr>
            <p:cNvCxnSpPr>
              <a:stCxn id="2656" idx="6"/>
              <a:endCxn id="2657" idx="2"/>
            </p:cNvCxnSpPr>
            <p:nvPr/>
          </p:nvCxnSpPr>
          <p:spPr>
            <a:xfrm>
              <a:off x="4677538" y="2550470"/>
              <a:ext cx="3270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2660" name="Google Shape;2660;p42">
            <a:extLst>
              <a:ext uri="{FF2B5EF4-FFF2-40B4-BE49-F238E27FC236}">
                <a16:creationId xmlns:a16="http://schemas.microsoft.com/office/drawing/2014/main" id="{ABDF8AA7-9BBE-D838-1B1C-4875627EA7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34718" y="783604"/>
            <a:ext cx="5079254" cy="1200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lt2"/>
                </a:solidFill>
              </a:rPr>
              <a:t>Idea</a:t>
            </a:r>
            <a:endParaRPr sz="6000" dirty="0">
              <a:solidFill>
                <a:schemeClr val="lt2"/>
              </a:solidFill>
            </a:endParaRPr>
          </a:p>
        </p:txBody>
      </p:sp>
      <p:sp>
        <p:nvSpPr>
          <p:cNvPr id="2661" name="Google Shape;2661;p42">
            <a:extLst>
              <a:ext uri="{FF2B5EF4-FFF2-40B4-BE49-F238E27FC236}">
                <a16:creationId xmlns:a16="http://schemas.microsoft.com/office/drawing/2014/main" id="{07A3056B-CCA5-21BF-ECCA-2DDF4A89DA4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878556" y="2303422"/>
            <a:ext cx="5265444" cy="203280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285750" lvl="0" indent="-285750" algn="l">
              <a:buFont typeface="Wingdings" panose="05000000000000000000" pitchFamily="2" charset="2"/>
              <a:buChar char="q"/>
            </a:pPr>
            <a:r>
              <a:rPr lang="en-US" sz="1800" b="1" dirty="0">
                <a:latin typeface="Play" panose="020B0604020202020204" charset="0"/>
              </a:rPr>
              <a:t>Study how well both students and professionals, can prompt LLMs to generate code documentation </a:t>
            </a:r>
          </a:p>
          <a:p>
            <a:pPr marL="285750" lvl="0" indent="-285750" algn="l">
              <a:buFont typeface="Wingdings" panose="05000000000000000000" pitchFamily="2" charset="2"/>
              <a:buChar char="q"/>
            </a:pPr>
            <a:endParaRPr lang="en-US" sz="1800" b="1" dirty="0">
              <a:latin typeface="Play" panose="020B060402020202020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q"/>
            </a:pPr>
            <a:r>
              <a:rPr lang="en-US" sz="1800" b="1" dirty="0">
                <a:latin typeface="Play" panose="020B0604020202020204" charset="0"/>
              </a:rPr>
              <a:t>compare ad-hoc prompts with predefined few-shot prompts.</a:t>
            </a:r>
          </a:p>
        </p:txBody>
      </p:sp>
    </p:spTree>
    <p:extLst>
      <p:ext uri="{BB962C8B-B14F-4D97-AF65-F5344CB8AC3E}">
        <p14:creationId xmlns:p14="http://schemas.microsoft.com/office/powerpoint/2010/main" val="3476876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169">
          <a:extLst>
            <a:ext uri="{FF2B5EF4-FFF2-40B4-BE49-F238E27FC236}">
              <a16:creationId xmlns:a16="http://schemas.microsoft.com/office/drawing/2014/main" id="{BBCD03DF-C31A-0A0C-CC83-AD19C0DE7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0" name="Google Shape;3170;p58">
            <a:extLst>
              <a:ext uri="{FF2B5EF4-FFF2-40B4-BE49-F238E27FC236}">
                <a16:creationId xmlns:a16="http://schemas.microsoft.com/office/drawing/2014/main" id="{2A4A042E-5653-1F51-F0CF-82D2398B24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19236" y="127184"/>
            <a:ext cx="5105527" cy="13688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2"/>
                </a:solidFill>
              </a:rPr>
              <a:t>Method</a:t>
            </a:r>
            <a:endParaRPr sz="4800" dirty="0">
              <a:solidFill>
                <a:schemeClr val="tx2"/>
              </a:solidFill>
            </a:endParaRPr>
          </a:p>
        </p:txBody>
      </p:sp>
      <p:cxnSp>
        <p:nvCxnSpPr>
          <p:cNvPr id="3171" name="Google Shape;3171;p58">
            <a:extLst>
              <a:ext uri="{FF2B5EF4-FFF2-40B4-BE49-F238E27FC236}">
                <a16:creationId xmlns:a16="http://schemas.microsoft.com/office/drawing/2014/main" id="{DD72A245-9A0D-1AB8-E55F-6F8AB7D86440}"/>
              </a:ext>
            </a:extLst>
          </p:cNvPr>
          <p:cNvCxnSpPr>
            <a:cxnSpLocks/>
          </p:cNvCxnSpPr>
          <p:nvPr/>
        </p:nvCxnSpPr>
        <p:spPr>
          <a:xfrm>
            <a:off x="1978713" y="1297819"/>
            <a:ext cx="5321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3172" name="Google Shape;3172;p58">
            <a:extLst>
              <a:ext uri="{FF2B5EF4-FFF2-40B4-BE49-F238E27FC236}">
                <a16:creationId xmlns:a16="http://schemas.microsoft.com/office/drawing/2014/main" id="{FC595041-22BB-6C36-A941-3E28380F0502}"/>
              </a:ext>
            </a:extLst>
          </p:cNvPr>
          <p:cNvSpPr/>
          <p:nvPr/>
        </p:nvSpPr>
        <p:spPr>
          <a:xfrm>
            <a:off x="1897500" y="1230169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3" name="Google Shape;3173;p58">
            <a:extLst>
              <a:ext uri="{FF2B5EF4-FFF2-40B4-BE49-F238E27FC236}">
                <a16:creationId xmlns:a16="http://schemas.microsoft.com/office/drawing/2014/main" id="{4239B172-19C7-0F6E-10C8-128139102667}"/>
              </a:ext>
            </a:extLst>
          </p:cNvPr>
          <p:cNvSpPr/>
          <p:nvPr/>
        </p:nvSpPr>
        <p:spPr>
          <a:xfrm>
            <a:off x="7219200" y="1230169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74" name="Google Shape;3174;p58">
            <a:extLst>
              <a:ext uri="{FF2B5EF4-FFF2-40B4-BE49-F238E27FC236}">
                <a16:creationId xmlns:a16="http://schemas.microsoft.com/office/drawing/2014/main" id="{66AF33F8-E72B-9CDF-4118-7DE67A6A7CE2}"/>
              </a:ext>
            </a:extLst>
          </p:cNvPr>
          <p:cNvCxnSpPr>
            <a:cxnSpLocks/>
          </p:cNvCxnSpPr>
          <p:nvPr/>
        </p:nvCxnSpPr>
        <p:spPr>
          <a:xfrm>
            <a:off x="1951586" y="1297819"/>
            <a:ext cx="5321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3175" name="Google Shape;3175;p58">
            <a:extLst>
              <a:ext uri="{FF2B5EF4-FFF2-40B4-BE49-F238E27FC236}">
                <a16:creationId xmlns:a16="http://schemas.microsoft.com/office/drawing/2014/main" id="{20B36A77-5320-0802-6F58-32D0E40D226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61653" y="1563717"/>
            <a:ext cx="5620692" cy="300464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1800" b="1" dirty="0">
                <a:latin typeface="Play" panose="020B0604020202020204" charset="0"/>
              </a:rPr>
              <a:t>controlled, between-subject experiment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en-US" sz="1800" b="1" dirty="0">
              <a:latin typeface="Play" panose="020B0604020202020204" charset="0"/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1800" b="1" dirty="0">
                <a:latin typeface="Play" panose="020B0604020202020204" charset="0"/>
              </a:rPr>
              <a:t>Used 2 Python functions to document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en-US" sz="1800" b="1" dirty="0">
              <a:latin typeface="Play" panose="020B0604020202020204" charset="0"/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1800" b="1" dirty="0">
                <a:latin typeface="Play" panose="020B0604020202020204" charset="0"/>
              </a:rPr>
              <a:t>Ad-hoc group craft unique prompts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en-US" sz="1800" b="1" dirty="0">
              <a:latin typeface="Play" panose="020B0604020202020204" charset="0"/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1800" b="1" dirty="0">
                <a:latin typeface="Play" panose="020B0604020202020204" charset="0"/>
              </a:rPr>
              <a:t>Control group used pre-defined prompts</a:t>
            </a:r>
          </a:p>
        </p:txBody>
      </p:sp>
    </p:spTree>
    <p:extLst>
      <p:ext uri="{BB962C8B-B14F-4D97-AF65-F5344CB8AC3E}">
        <p14:creationId xmlns:p14="http://schemas.microsoft.com/office/powerpoint/2010/main" val="89753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65">
          <a:extLst>
            <a:ext uri="{FF2B5EF4-FFF2-40B4-BE49-F238E27FC236}">
              <a16:creationId xmlns:a16="http://schemas.microsoft.com/office/drawing/2014/main" id="{59FA7E92-CD0D-A767-325C-7089F38A5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5" name="Google Shape;2675;p43">
            <a:extLst>
              <a:ext uri="{FF2B5EF4-FFF2-40B4-BE49-F238E27FC236}">
                <a16:creationId xmlns:a16="http://schemas.microsoft.com/office/drawing/2014/main" id="{A64FB877-37D0-EA09-A913-46CFE999EB12}"/>
              </a:ext>
            </a:extLst>
          </p:cNvPr>
          <p:cNvGrpSpPr/>
          <p:nvPr/>
        </p:nvGrpSpPr>
        <p:grpSpPr>
          <a:xfrm>
            <a:off x="1053498" y="1396389"/>
            <a:ext cx="688806" cy="677052"/>
            <a:chOff x="851175" y="1582401"/>
            <a:chExt cx="964872" cy="964872"/>
          </a:xfrm>
        </p:grpSpPr>
        <p:sp>
          <p:nvSpPr>
            <p:cNvPr id="2676" name="Google Shape;2676;p43">
              <a:extLst>
                <a:ext uri="{FF2B5EF4-FFF2-40B4-BE49-F238E27FC236}">
                  <a16:creationId xmlns:a16="http://schemas.microsoft.com/office/drawing/2014/main" id="{D5458E5A-D850-7973-3CA2-E62854332DC4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3">
              <a:extLst>
                <a:ext uri="{FF2B5EF4-FFF2-40B4-BE49-F238E27FC236}">
                  <a16:creationId xmlns:a16="http://schemas.microsoft.com/office/drawing/2014/main" id="{95DEB386-20DD-6C4B-D4D6-5EF649307A02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8" name="Google Shape;2678;p43">
            <a:extLst>
              <a:ext uri="{FF2B5EF4-FFF2-40B4-BE49-F238E27FC236}">
                <a16:creationId xmlns:a16="http://schemas.microsoft.com/office/drawing/2014/main" id="{50FC908C-7DBB-94A6-ECAB-FF75053B81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4" y="527909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Evaluation metrics used:</a:t>
            </a:r>
            <a:endParaRPr dirty="0"/>
          </a:p>
        </p:txBody>
      </p:sp>
      <p:sp>
        <p:nvSpPr>
          <p:cNvPr id="2683" name="Google Shape;2683;p43">
            <a:extLst>
              <a:ext uri="{FF2B5EF4-FFF2-40B4-BE49-F238E27FC236}">
                <a16:creationId xmlns:a16="http://schemas.microsoft.com/office/drawing/2014/main" id="{7D8E7851-9DCE-2FBC-4B14-9D4557687F5B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1050407" y="1513292"/>
            <a:ext cx="696134" cy="4754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01</a:t>
            </a:r>
            <a:endParaRPr sz="3200" dirty="0"/>
          </a:p>
        </p:txBody>
      </p:sp>
      <p:sp>
        <p:nvSpPr>
          <p:cNvPr id="2686" name="Google Shape;2686;p43">
            <a:extLst>
              <a:ext uri="{FF2B5EF4-FFF2-40B4-BE49-F238E27FC236}">
                <a16:creationId xmlns:a16="http://schemas.microsoft.com/office/drawing/2014/main" id="{C4DD2299-25A8-08FB-F9AE-6AC7790C5E3C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1911291" y="1513292"/>
            <a:ext cx="2524481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Play" panose="020B0604020202020204" charset="0"/>
              </a:rPr>
              <a:t>Correctness </a:t>
            </a:r>
          </a:p>
        </p:txBody>
      </p:sp>
      <p:grpSp>
        <p:nvGrpSpPr>
          <p:cNvPr id="7" name="Google Shape;2675;p43">
            <a:extLst>
              <a:ext uri="{FF2B5EF4-FFF2-40B4-BE49-F238E27FC236}">
                <a16:creationId xmlns:a16="http://schemas.microsoft.com/office/drawing/2014/main" id="{9FD5BA27-8AED-1909-9372-36DCE895BFDD}"/>
              </a:ext>
            </a:extLst>
          </p:cNvPr>
          <p:cNvGrpSpPr/>
          <p:nvPr/>
        </p:nvGrpSpPr>
        <p:grpSpPr>
          <a:xfrm>
            <a:off x="1061972" y="2333654"/>
            <a:ext cx="688806" cy="677052"/>
            <a:chOff x="851175" y="1582401"/>
            <a:chExt cx="964872" cy="964872"/>
          </a:xfrm>
        </p:grpSpPr>
        <p:sp>
          <p:nvSpPr>
            <p:cNvPr id="8" name="Google Shape;2676;p43">
              <a:extLst>
                <a:ext uri="{FF2B5EF4-FFF2-40B4-BE49-F238E27FC236}">
                  <a16:creationId xmlns:a16="http://schemas.microsoft.com/office/drawing/2014/main" id="{6A9C5290-EF72-5B4B-8E01-FDAC152C560B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77;p43">
              <a:extLst>
                <a:ext uri="{FF2B5EF4-FFF2-40B4-BE49-F238E27FC236}">
                  <a16:creationId xmlns:a16="http://schemas.microsoft.com/office/drawing/2014/main" id="{7629BE44-E501-F054-5F8C-1F7B4E2F514D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2683;p43">
            <a:extLst>
              <a:ext uri="{FF2B5EF4-FFF2-40B4-BE49-F238E27FC236}">
                <a16:creationId xmlns:a16="http://schemas.microsoft.com/office/drawing/2014/main" id="{07073573-42E4-2312-F6C7-BD7772067D5D}"/>
              </a:ext>
            </a:extLst>
          </p:cNvPr>
          <p:cNvSpPr txBox="1">
            <a:spLocks/>
          </p:cNvSpPr>
          <p:nvPr/>
        </p:nvSpPr>
        <p:spPr>
          <a:xfrm>
            <a:off x="1057735" y="2452105"/>
            <a:ext cx="696134" cy="475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" sz="3200" dirty="0"/>
              <a:t>02</a:t>
            </a:r>
          </a:p>
        </p:txBody>
      </p:sp>
      <p:grpSp>
        <p:nvGrpSpPr>
          <p:cNvPr id="14" name="Google Shape;2675;p43">
            <a:extLst>
              <a:ext uri="{FF2B5EF4-FFF2-40B4-BE49-F238E27FC236}">
                <a16:creationId xmlns:a16="http://schemas.microsoft.com/office/drawing/2014/main" id="{481A15E3-1A95-E45B-96BF-8EFE2CEE5133}"/>
              </a:ext>
            </a:extLst>
          </p:cNvPr>
          <p:cNvGrpSpPr/>
          <p:nvPr/>
        </p:nvGrpSpPr>
        <p:grpSpPr>
          <a:xfrm>
            <a:off x="1061972" y="3304625"/>
            <a:ext cx="688806" cy="677052"/>
            <a:chOff x="851175" y="1582401"/>
            <a:chExt cx="964872" cy="964872"/>
          </a:xfrm>
        </p:grpSpPr>
        <p:sp>
          <p:nvSpPr>
            <p:cNvPr id="15" name="Google Shape;2676;p43">
              <a:extLst>
                <a:ext uri="{FF2B5EF4-FFF2-40B4-BE49-F238E27FC236}">
                  <a16:creationId xmlns:a16="http://schemas.microsoft.com/office/drawing/2014/main" id="{89B802E6-6D88-1D6D-0AA8-0A2A70A0DA45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677;p43">
              <a:extLst>
                <a:ext uri="{FF2B5EF4-FFF2-40B4-BE49-F238E27FC236}">
                  <a16:creationId xmlns:a16="http://schemas.microsoft.com/office/drawing/2014/main" id="{99961F52-6293-FBE2-2869-57D901B26001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2683;p43">
            <a:extLst>
              <a:ext uri="{FF2B5EF4-FFF2-40B4-BE49-F238E27FC236}">
                <a16:creationId xmlns:a16="http://schemas.microsoft.com/office/drawing/2014/main" id="{24C2CAA9-0DB0-22D4-A362-72DE48507149}"/>
              </a:ext>
            </a:extLst>
          </p:cNvPr>
          <p:cNvSpPr txBox="1">
            <a:spLocks/>
          </p:cNvSpPr>
          <p:nvPr/>
        </p:nvSpPr>
        <p:spPr>
          <a:xfrm>
            <a:off x="1057735" y="3423076"/>
            <a:ext cx="696134" cy="475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" sz="3200" dirty="0"/>
              <a:t>03</a:t>
            </a:r>
          </a:p>
        </p:txBody>
      </p:sp>
      <p:grpSp>
        <p:nvGrpSpPr>
          <p:cNvPr id="26" name="Google Shape;2675;p43">
            <a:extLst>
              <a:ext uri="{FF2B5EF4-FFF2-40B4-BE49-F238E27FC236}">
                <a16:creationId xmlns:a16="http://schemas.microsoft.com/office/drawing/2014/main" id="{87BD002F-60B5-AEAA-D65B-46D3717BC590}"/>
              </a:ext>
            </a:extLst>
          </p:cNvPr>
          <p:cNvGrpSpPr/>
          <p:nvPr/>
        </p:nvGrpSpPr>
        <p:grpSpPr>
          <a:xfrm>
            <a:off x="5007661" y="1394841"/>
            <a:ext cx="688806" cy="677052"/>
            <a:chOff x="851175" y="1582401"/>
            <a:chExt cx="964872" cy="964872"/>
          </a:xfrm>
        </p:grpSpPr>
        <p:sp>
          <p:nvSpPr>
            <p:cNvPr id="27" name="Google Shape;2676;p43">
              <a:extLst>
                <a:ext uri="{FF2B5EF4-FFF2-40B4-BE49-F238E27FC236}">
                  <a16:creationId xmlns:a16="http://schemas.microsoft.com/office/drawing/2014/main" id="{3BCE88C7-7E9E-0C57-2F17-90CE89577D67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677;p43">
              <a:extLst>
                <a:ext uri="{FF2B5EF4-FFF2-40B4-BE49-F238E27FC236}">
                  <a16:creationId xmlns:a16="http://schemas.microsoft.com/office/drawing/2014/main" id="{6AE93D85-99BD-0362-505A-987A056AF5B9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683;p43">
            <a:extLst>
              <a:ext uri="{FF2B5EF4-FFF2-40B4-BE49-F238E27FC236}">
                <a16:creationId xmlns:a16="http://schemas.microsoft.com/office/drawing/2014/main" id="{D3FD620D-0184-3110-3AC8-B491F4C3FAEC}"/>
              </a:ext>
            </a:extLst>
          </p:cNvPr>
          <p:cNvSpPr txBox="1">
            <a:spLocks/>
          </p:cNvSpPr>
          <p:nvPr/>
        </p:nvSpPr>
        <p:spPr>
          <a:xfrm>
            <a:off x="5003424" y="1513292"/>
            <a:ext cx="696134" cy="475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" sz="3200" dirty="0"/>
              <a:t>04</a:t>
            </a:r>
          </a:p>
        </p:txBody>
      </p:sp>
      <p:grpSp>
        <p:nvGrpSpPr>
          <p:cNvPr id="30" name="Google Shape;2675;p43">
            <a:extLst>
              <a:ext uri="{FF2B5EF4-FFF2-40B4-BE49-F238E27FC236}">
                <a16:creationId xmlns:a16="http://schemas.microsoft.com/office/drawing/2014/main" id="{7FC9B817-6EDA-CED4-807E-D07F29F3444A}"/>
              </a:ext>
            </a:extLst>
          </p:cNvPr>
          <p:cNvGrpSpPr/>
          <p:nvPr/>
        </p:nvGrpSpPr>
        <p:grpSpPr>
          <a:xfrm>
            <a:off x="5007661" y="2328309"/>
            <a:ext cx="688806" cy="677052"/>
            <a:chOff x="851175" y="1582401"/>
            <a:chExt cx="964872" cy="964872"/>
          </a:xfrm>
        </p:grpSpPr>
        <p:sp>
          <p:nvSpPr>
            <p:cNvPr id="31" name="Google Shape;2676;p43">
              <a:extLst>
                <a:ext uri="{FF2B5EF4-FFF2-40B4-BE49-F238E27FC236}">
                  <a16:creationId xmlns:a16="http://schemas.microsoft.com/office/drawing/2014/main" id="{E15F67DA-A7E1-4E08-B46E-9651DCC02841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677;p43">
              <a:extLst>
                <a:ext uri="{FF2B5EF4-FFF2-40B4-BE49-F238E27FC236}">
                  <a16:creationId xmlns:a16="http://schemas.microsoft.com/office/drawing/2014/main" id="{42B64E24-F0BF-7D3A-7E21-02234D2E886E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2683;p43">
            <a:extLst>
              <a:ext uri="{FF2B5EF4-FFF2-40B4-BE49-F238E27FC236}">
                <a16:creationId xmlns:a16="http://schemas.microsoft.com/office/drawing/2014/main" id="{68345054-A2A2-1ABD-198B-BA6842F2B02E}"/>
              </a:ext>
            </a:extLst>
          </p:cNvPr>
          <p:cNvSpPr txBox="1">
            <a:spLocks/>
          </p:cNvSpPr>
          <p:nvPr/>
        </p:nvSpPr>
        <p:spPr>
          <a:xfrm>
            <a:off x="5003424" y="2446760"/>
            <a:ext cx="696134" cy="475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" sz="3200" dirty="0"/>
              <a:t>05</a:t>
            </a:r>
          </a:p>
        </p:txBody>
      </p:sp>
      <p:grpSp>
        <p:nvGrpSpPr>
          <p:cNvPr id="34" name="Google Shape;2675;p43">
            <a:extLst>
              <a:ext uri="{FF2B5EF4-FFF2-40B4-BE49-F238E27FC236}">
                <a16:creationId xmlns:a16="http://schemas.microsoft.com/office/drawing/2014/main" id="{7F196C25-2D92-F154-4DED-7F41CD832E46}"/>
              </a:ext>
            </a:extLst>
          </p:cNvPr>
          <p:cNvGrpSpPr/>
          <p:nvPr/>
        </p:nvGrpSpPr>
        <p:grpSpPr>
          <a:xfrm>
            <a:off x="5003424" y="3304625"/>
            <a:ext cx="688806" cy="677052"/>
            <a:chOff x="851175" y="1582401"/>
            <a:chExt cx="964872" cy="964872"/>
          </a:xfrm>
        </p:grpSpPr>
        <p:sp>
          <p:nvSpPr>
            <p:cNvPr id="35" name="Google Shape;2676;p43">
              <a:extLst>
                <a:ext uri="{FF2B5EF4-FFF2-40B4-BE49-F238E27FC236}">
                  <a16:creationId xmlns:a16="http://schemas.microsoft.com/office/drawing/2014/main" id="{6910EF40-86D0-289B-5F0C-43DDFA24DAEE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677;p43">
              <a:extLst>
                <a:ext uri="{FF2B5EF4-FFF2-40B4-BE49-F238E27FC236}">
                  <a16:creationId xmlns:a16="http://schemas.microsoft.com/office/drawing/2014/main" id="{15ACAF34-DFD4-2A37-0039-B0DC3862915C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2683;p43">
            <a:extLst>
              <a:ext uri="{FF2B5EF4-FFF2-40B4-BE49-F238E27FC236}">
                <a16:creationId xmlns:a16="http://schemas.microsoft.com/office/drawing/2014/main" id="{C82DBC89-8E1F-8C7A-5FA4-EFEEC53BCE90}"/>
              </a:ext>
            </a:extLst>
          </p:cNvPr>
          <p:cNvSpPr txBox="1">
            <a:spLocks/>
          </p:cNvSpPr>
          <p:nvPr/>
        </p:nvSpPr>
        <p:spPr>
          <a:xfrm>
            <a:off x="4999187" y="3423076"/>
            <a:ext cx="696134" cy="475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" sz="3200" dirty="0"/>
              <a:t>06</a:t>
            </a:r>
          </a:p>
        </p:txBody>
      </p:sp>
      <p:sp>
        <p:nvSpPr>
          <p:cNvPr id="38" name="Google Shape;2686;p43">
            <a:extLst>
              <a:ext uri="{FF2B5EF4-FFF2-40B4-BE49-F238E27FC236}">
                <a16:creationId xmlns:a16="http://schemas.microsoft.com/office/drawing/2014/main" id="{7C88C7AB-4090-2E5D-D0E4-E4B7A601C98F}"/>
              </a:ext>
            </a:extLst>
          </p:cNvPr>
          <p:cNvSpPr txBox="1">
            <a:spLocks/>
          </p:cNvSpPr>
          <p:nvPr/>
        </p:nvSpPr>
        <p:spPr>
          <a:xfrm>
            <a:off x="1911290" y="2446760"/>
            <a:ext cx="266071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indent="0"/>
            <a:r>
              <a:rPr lang="en-US" dirty="0">
                <a:latin typeface="Play" panose="020B0604020202020204" charset="0"/>
              </a:rPr>
              <a:t>Missing Information</a:t>
            </a:r>
          </a:p>
        </p:txBody>
      </p:sp>
      <p:sp>
        <p:nvSpPr>
          <p:cNvPr id="39" name="Google Shape;2686;p43">
            <a:extLst>
              <a:ext uri="{FF2B5EF4-FFF2-40B4-BE49-F238E27FC236}">
                <a16:creationId xmlns:a16="http://schemas.microsoft.com/office/drawing/2014/main" id="{9A46695C-D12C-6FF4-996A-21F2B34397C6}"/>
              </a:ext>
            </a:extLst>
          </p:cNvPr>
          <p:cNvSpPr txBox="1">
            <a:spLocks/>
          </p:cNvSpPr>
          <p:nvPr/>
        </p:nvSpPr>
        <p:spPr>
          <a:xfrm>
            <a:off x="1911290" y="3423076"/>
            <a:ext cx="2524481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indent="0"/>
            <a:r>
              <a:rPr lang="en-US" dirty="0">
                <a:latin typeface="Play" panose="020B0604020202020204" charset="0"/>
              </a:rPr>
              <a:t>Unnecessary Information</a:t>
            </a:r>
          </a:p>
        </p:txBody>
      </p:sp>
      <p:sp>
        <p:nvSpPr>
          <p:cNvPr id="40" name="Google Shape;2686;p43">
            <a:extLst>
              <a:ext uri="{FF2B5EF4-FFF2-40B4-BE49-F238E27FC236}">
                <a16:creationId xmlns:a16="http://schemas.microsoft.com/office/drawing/2014/main" id="{ACCCE4EF-AB60-71EE-0BC3-485018546BDC}"/>
              </a:ext>
            </a:extLst>
          </p:cNvPr>
          <p:cNvSpPr txBox="1">
            <a:spLocks/>
          </p:cNvSpPr>
          <p:nvPr/>
        </p:nvSpPr>
        <p:spPr>
          <a:xfrm>
            <a:off x="5906244" y="1519526"/>
            <a:ext cx="2524481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indent="0"/>
            <a:r>
              <a:rPr lang="en-US" dirty="0">
                <a:latin typeface="Play" panose="020B0604020202020204" charset="0"/>
              </a:rPr>
              <a:t>Usefulness</a:t>
            </a:r>
          </a:p>
        </p:txBody>
      </p:sp>
      <p:sp>
        <p:nvSpPr>
          <p:cNvPr id="41" name="Google Shape;2686;p43">
            <a:extLst>
              <a:ext uri="{FF2B5EF4-FFF2-40B4-BE49-F238E27FC236}">
                <a16:creationId xmlns:a16="http://schemas.microsoft.com/office/drawing/2014/main" id="{92611C81-7612-1A36-DB6E-383B4841FBF2}"/>
              </a:ext>
            </a:extLst>
          </p:cNvPr>
          <p:cNvSpPr txBox="1">
            <a:spLocks/>
          </p:cNvSpPr>
          <p:nvPr/>
        </p:nvSpPr>
        <p:spPr>
          <a:xfrm>
            <a:off x="5906243" y="2446760"/>
            <a:ext cx="2524481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indent="0"/>
            <a:r>
              <a:rPr lang="en-US" dirty="0">
                <a:latin typeface="Play" panose="020B0604020202020204" charset="0"/>
              </a:rPr>
              <a:t>Helpfulness</a:t>
            </a:r>
          </a:p>
        </p:txBody>
      </p:sp>
      <p:sp>
        <p:nvSpPr>
          <p:cNvPr id="42" name="Google Shape;2686;p43">
            <a:extLst>
              <a:ext uri="{FF2B5EF4-FFF2-40B4-BE49-F238E27FC236}">
                <a16:creationId xmlns:a16="http://schemas.microsoft.com/office/drawing/2014/main" id="{458C1400-34AA-2CFF-8F56-7F15343DE80D}"/>
              </a:ext>
            </a:extLst>
          </p:cNvPr>
          <p:cNvSpPr txBox="1">
            <a:spLocks/>
          </p:cNvSpPr>
          <p:nvPr/>
        </p:nvSpPr>
        <p:spPr>
          <a:xfrm>
            <a:off x="5906243" y="3423076"/>
            <a:ext cx="2524481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indent="0"/>
            <a:r>
              <a:rPr lang="en-US" dirty="0">
                <a:latin typeface="Play" panose="020B0604020202020204" charset="0"/>
              </a:rPr>
              <a:t>Readability</a:t>
            </a:r>
          </a:p>
        </p:txBody>
      </p:sp>
    </p:spTree>
    <p:extLst>
      <p:ext uri="{BB962C8B-B14F-4D97-AF65-F5344CB8AC3E}">
        <p14:creationId xmlns:p14="http://schemas.microsoft.com/office/powerpoint/2010/main" val="1325452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86">
          <a:extLst>
            <a:ext uri="{FF2B5EF4-FFF2-40B4-BE49-F238E27FC236}">
              <a16:creationId xmlns:a16="http://schemas.microsoft.com/office/drawing/2014/main" id="{2F881C42-BBA5-0838-4757-9791362C5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with colorful text&#10;&#10;Description automatically generated">
            <a:extLst>
              <a:ext uri="{FF2B5EF4-FFF2-40B4-BE49-F238E27FC236}">
                <a16:creationId xmlns:a16="http://schemas.microsoft.com/office/drawing/2014/main" id="{5231D9B5-DE45-5EEB-04B3-F164B9F49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638" y="847444"/>
            <a:ext cx="3431854" cy="3428318"/>
          </a:xfrm>
          <a:prstGeom prst="rect">
            <a:avLst/>
          </a:prstGeom>
        </p:spPr>
      </p:pic>
      <p:grpSp>
        <p:nvGrpSpPr>
          <p:cNvPr id="3289" name="Google Shape;3289;p65">
            <a:extLst>
              <a:ext uri="{FF2B5EF4-FFF2-40B4-BE49-F238E27FC236}">
                <a16:creationId xmlns:a16="http://schemas.microsoft.com/office/drawing/2014/main" id="{4946121C-86B1-97CB-DD59-D9D5B8CF9E25}"/>
              </a:ext>
            </a:extLst>
          </p:cNvPr>
          <p:cNvGrpSpPr/>
          <p:nvPr/>
        </p:nvGrpSpPr>
        <p:grpSpPr>
          <a:xfrm>
            <a:off x="5010638" y="867737"/>
            <a:ext cx="3408025" cy="3408025"/>
            <a:chOff x="851175" y="1582401"/>
            <a:chExt cx="964872" cy="964872"/>
          </a:xfrm>
        </p:grpSpPr>
        <p:sp>
          <p:nvSpPr>
            <p:cNvPr id="3290" name="Google Shape;3290;p65">
              <a:extLst>
                <a:ext uri="{FF2B5EF4-FFF2-40B4-BE49-F238E27FC236}">
                  <a16:creationId xmlns:a16="http://schemas.microsoft.com/office/drawing/2014/main" id="{721B13E1-411F-178A-65B3-69F4A505A641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65">
              <a:extLst>
                <a:ext uri="{FF2B5EF4-FFF2-40B4-BE49-F238E27FC236}">
                  <a16:creationId xmlns:a16="http://schemas.microsoft.com/office/drawing/2014/main" id="{190F96F9-7053-5B67-147C-279001243A91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2" name="Google Shape;3292;p65">
            <a:extLst>
              <a:ext uri="{FF2B5EF4-FFF2-40B4-BE49-F238E27FC236}">
                <a16:creationId xmlns:a16="http://schemas.microsoft.com/office/drawing/2014/main" id="{CD6E8C2C-F571-115C-672B-AB4BD5F75B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69975" y="601182"/>
            <a:ext cx="1498776" cy="492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2"/>
                </a:solidFill>
              </a:rPr>
              <a:t>Results</a:t>
            </a:r>
            <a:endParaRPr sz="2800" dirty="0">
              <a:solidFill>
                <a:schemeClr val="tx2"/>
              </a:solidFill>
            </a:endParaRPr>
          </a:p>
        </p:txBody>
      </p:sp>
      <p:grpSp>
        <p:nvGrpSpPr>
          <p:cNvPr id="3294" name="Google Shape;3294;p65">
            <a:extLst>
              <a:ext uri="{FF2B5EF4-FFF2-40B4-BE49-F238E27FC236}">
                <a16:creationId xmlns:a16="http://schemas.microsoft.com/office/drawing/2014/main" id="{B59D7BFD-E117-0A0F-CC63-AD1DAB903A5C}"/>
              </a:ext>
            </a:extLst>
          </p:cNvPr>
          <p:cNvGrpSpPr/>
          <p:nvPr/>
        </p:nvGrpSpPr>
        <p:grpSpPr>
          <a:xfrm>
            <a:off x="947863" y="1314073"/>
            <a:ext cx="2943000" cy="135300"/>
            <a:chOff x="947863" y="2846311"/>
            <a:chExt cx="2943000" cy="135300"/>
          </a:xfrm>
        </p:grpSpPr>
        <p:cxnSp>
          <p:nvCxnSpPr>
            <p:cNvPr id="3295" name="Google Shape;3295;p65">
              <a:extLst>
                <a:ext uri="{FF2B5EF4-FFF2-40B4-BE49-F238E27FC236}">
                  <a16:creationId xmlns:a16="http://schemas.microsoft.com/office/drawing/2014/main" id="{DF0E16C6-EF02-69C2-2C46-28781D521FD3}"/>
                </a:ext>
              </a:extLst>
            </p:cNvPr>
            <p:cNvCxnSpPr>
              <a:stCxn id="3296" idx="6"/>
              <a:endCxn id="3297" idx="2"/>
            </p:cNvCxnSpPr>
            <p:nvPr/>
          </p:nvCxnSpPr>
          <p:spPr>
            <a:xfrm>
              <a:off x="1083163" y="2913961"/>
              <a:ext cx="26724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  <p:sp>
          <p:nvSpPr>
            <p:cNvPr id="3296" name="Google Shape;3296;p65">
              <a:extLst>
                <a:ext uri="{FF2B5EF4-FFF2-40B4-BE49-F238E27FC236}">
                  <a16:creationId xmlns:a16="http://schemas.microsoft.com/office/drawing/2014/main" id="{E389B19D-1BCD-786E-21D3-591379E9DDCD}"/>
                </a:ext>
              </a:extLst>
            </p:cNvPr>
            <p:cNvSpPr/>
            <p:nvPr/>
          </p:nvSpPr>
          <p:spPr>
            <a:xfrm>
              <a:off x="947863" y="2846311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65">
              <a:extLst>
                <a:ext uri="{FF2B5EF4-FFF2-40B4-BE49-F238E27FC236}">
                  <a16:creationId xmlns:a16="http://schemas.microsoft.com/office/drawing/2014/main" id="{D9D9FAD1-E0B4-7541-697B-8788AD6CF0AC}"/>
                </a:ext>
              </a:extLst>
            </p:cNvPr>
            <p:cNvSpPr/>
            <p:nvPr/>
          </p:nvSpPr>
          <p:spPr>
            <a:xfrm>
              <a:off x="3755563" y="2846311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88" name="Google Shape;3288;p65">
            <a:extLst>
              <a:ext uri="{FF2B5EF4-FFF2-40B4-BE49-F238E27FC236}">
                <a16:creationId xmlns:a16="http://schemas.microsoft.com/office/drawing/2014/main" id="{717D0C4F-AFC8-7354-4320-30A255768A5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51345" r="-260"/>
          <a:stretch/>
        </p:blipFill>
        <p:spPr>
          <a:xfrm>
            <a:off x="4694431" y="0"/>
            <a:ext cx="444956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292;p65">
            <a:extLst>
              <a:ext uri="{FF2B5EF4-FFF2-40B4-BE49-F238E27FC236}">
                <a16:creationId xmlns:a16="http://schemas.microsoft.com/office/drawing/2014/main" id="{437BBDDA-68D9-8DDB-E12C-FF30C8F2DDA5}"/>
              </a:ext>
            </a:extLst>
          </p:cNvPr>
          <p:cNvSpPr txBox="1">
            <a:spLocks/>
          </p:cNvSpPr>
          <p:nvPr/>
        </p:nvSpPr>
        <p:spPr>
          <a:xfrm>
            <a:off x="725336" y="1478967"/>
            <a:ext cx="4285301" cy="332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285750" indent="-285750">
              <a:buSzPct val="830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</a:rPr>
              <a:t>Predefined prompts produced higher-quality documentation.</a:t>
            </a:r>
          </a:p>
          <a:p>
            <a:pPr marL="285750" indent="-285750">
              <a:buSzPct val="83000"/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SzPct val="830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</a:rPr>
              <a:t>Professionals performed better with ad-hoc than students </a:t>
            </a:r>
          </a:p>
          <a:p>
            <a:pPr marL="285750" indent="-285750">
              <a:buSzPct val="83000"/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SzPct val="830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</a:rPr>
              <a:t>Both tools improved code understanding.</a:t>
            </a:r>
          </a:p>
          <a:p>
            <a:pPr marL="285750" indent="-285750">
              <a:buSzPct val="83000"/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SzPct val="830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1"/>
                </a:solidFill>
              </a:rPr>
              <a:t>Tools performed best with complex functions</a:t>
            </a:r>
          </a:p>
        </p:txBody>
      </p:sp>
    </p:spTree>
    <p:extLst>
      <p:ext uri="{BB962C8B-B14F-4D97-AF65-F5344CB8AC3E}">
        <p14:creationId xmlns:p14="http://schemas.microsoft.com/office/powerpoint/2010/main" val="2855342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>
          <a:extLst>
            <a:ext uri="{FF2B5EF4-FFF2-40B4-BE49-F238E27FC236}">
              <a16:creationId xmlns:a16="http://schemas.microsoft.com/office/drawing/2014/main" id="{81E30534-0A95-247F-0552-E08D5FEF6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>
            <a:extLst>
              <a:ext uri="{FF2B5EF4-FFF2-40B4-BE49-F238E27FC236}">
                <a16:creationId xmlns:a16="http://schemas.microsoft.com/office/drawing/2014/main" id="{C45CEA03-4B4A-738F-0AE7-32EDB6172DFE}"/>
              </a:ext>
            </a:extLst>
          </p:cNvPr>
          <p:cNvGrpSpPr/>
          <p:nvPr/>
        </p:nvGrpSpPr>
        <p:grpSpPr>
          <a:xfrm>
            <a:off x="4005077" y="596078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>
              <a:extLst>
                <a:ext uri="{FF2B5EF4-FFF2-40B4-BE49-F238E27FC236}">
                  <a16:creationId xmlns:a16="http://schemas.microsoft.com/office/drawing/2014/main" id="{47A7DDB7-C0D7-602E-6259-21B7830B40D0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>
              <a:extLst>
                <a:ext uri="{FF2B5EF4-FFF2-40B4-BE49-F238E27FC236}">
                  <a16:creationId xmlns:a16="http://schemas.microsoft.com/office/drawing/2014/main" id="{AF7FEEC6-D6FB-1C3F-26F9-441DBA13AC42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>
            <a:extLst>
              <a:ext uri="{FF2B5EF4-FFF2-40B4-BE49-F238E27FC236}">
                <a16:creationId xmlns:a16="http://schemas.microsoft.com/office/drawing/2014/main" id="{EABF0CB9-ACDD-A626-8C25-A0FD94D1E2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7230" y="2302159"/>
            <a:ext cx="5675292" cy="7481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</a:rPr>
              <a:t>“The Role of ChatGPT in Computer programing.’’</a:t>
            </a:r>
          </a:p>
        </p:txBody>
      </p:sp>
      <p:sp>
        <p:nvSpPr>
          <p:cNvPr id="2700" name="Google Shape;2700;p44">
            <a:extLst>
              <a:ext uri="{FF2B5EF4-FFF2-40B4-BE49-F238E27FC236}">
                <a16:creationId xmlns:a16="http://schemas.microsoft.com/office/drawing/2014/main" id="{DA9732C0-DB66-261C-83F1-C0EF8562770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206800" y="7510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2701" name="Google Shape;2701;p44">
            <a:extLst>
              <a:ext uri="{FF2B5EF4-FFF2-40B4-BE49-F238E27FC236}">
                <a16:creationId xmlns:a16="http://schemas.microsoft.com/office/drawing/2014/main" id="{879DD56F-867A-0B38-D4B0-2E39C9B0117E}"/>
              </a:ext>
            </a:extLst>
          </p:cNvPr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>
            <a:extLst>
              <a:ext uri="{FF2B5EF4-FFF2-40B4-BE49-F238E27FC236}">
                <a16:creationId xmlns:a16="http://schemas.microsoft.com/office/drawing/2014/main" id="{000E341E-0BCA-41FA-C14E-202A7BE53A40}"/>
              </a:ext>
            </a:extLst>
          </p:cNvPr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>
            <a:extLst>
              <a:ext uri="{FF2B5EF4-FFF2-40B4-BE49-F238E27FC236}">
                <a16:creationId xmlns:a16="http://schemas.microsoft.com/office/drawing/2014/main" id="{B6B3FCD4-94EE-60BD-D1C5-CA2221AED8C4}"/>
              </a:ext>
            </a:extLst>
          </p:cNvPr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>
            <a:extLst>
              <a:ext uri="{FF2B5EF4-FFF2-40B4-BE49-F238E27FC236}">
                <a16:creationId xmlns:a16="http://schemas.microsoft.com/office/drawing/2014/main" id="{8F4B91DA-2F15-AA32-97FA-4A203BFF3B8C}"/>
              </a:ext>
            </a:extLst>
          </p:cNvPr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  <p:extLst>
      <p:ext uri="{BB962C8B-B14F-4D97-AF65-F5344CB8AC3E}">
        <p14:creationId xmlns:p14="http://schemas.microsoft.com/office/powerpoint/2010/main" val="1969049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54">
          <a:extLst>
            <a:ext uri="{FF2B5EF4-FFF2-40B4-BE49-F238E27FC236}">
              <a16:creationId xmlns:a16="http://schemas.microsoft.com/office/drawing/2014/main" id="{1F6BAB78-4AAB-6B0E-55B0-DDE8A8A75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5" name="Google Shape;2655;p42">
            <a:extLst>
              <a:ext uri="{FF2B5EF4-FFF2-40B4-BE49-F238E27FC236}">
                <a16:creationId xmlns:a16="http://schemas.microsoft.com/office/drawing/2014/main" id="{C85F08C6-C771-28F4-9F2A-50B798AFEF15}"/>
              </a:ext>
            </a:extLst>
          </p:cNvPr>
          <p:cNvCxnSpPr>
            <a:stCxn id="2656" idx="6"/>
            <a:endCxn id="2657" idx="2"/>
          </p:cNvCxnSpPr>
          <p:nvPr/>
        </p:nvCxnSpPr>
        <p:spPr>
          <a:xfrm>
            <a:off x="4707300" y="2051715"/>
            <a:ext cx="326985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58" name="Google Shape;2658;p42">
            <a:extLst>
              <a:ext uri="{FF2B5EF4-FFF2-40B4-BE49-F238E27FC236}">
                <a16:creationId xmlns:a16="http://schemas.microsoft.com/office/drawing/2014/main" id="{B90EA68D-E4A1-92C1-0C43-C08DF4AD12BA}"/>
              </a:ext>
            </a:extLst>
          </p:cNvPr>
          <p:cNvGrpSpPr/>
          <p:nvPr/>
        </p:nvGrpSpPr>
        <p:grpSpPr>
          <a:xfrm>
            <a:off x="4572000" y="1984065"/>
            <a:ext cx="3540450" cy="135300"/>
            <a:chOff x="4542238" y="2482820"/>
            <a:chExt cx="3540450" cy="135300"/>
          </a:xfrm>
        </p:grpSpPr>
        <p:sp>
          <p:nvSpPr>
            <p:cNvPr id="2656" name="Google Shape;2656;p42">
              <a:extLst>
                <a:ext uri="{FF2B5EF4-FFF2-40B4-BE49-F238E27FC236}">
                  <a16:creationId xmlns:a16="http://schemas.microsoft.com/office/drawing/2014/main" id="{528DF910-E221-B29B-B4E4-218588E5AF76}"/>
                </a:ext>
              </a:extLst>
            </p:cNvPr>
            <p:cNvSpPr/>
            <p:nvPr/>
          </p:nvSpPr>
          <p:spPr>
            <a:xfrm>
              <a:off x="454223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2">
              <a:extLst>
                <a:ext uri="{FF2B5EF4-FFF2-40B4-BE49-F238E27FC236}">
                  <a16:creationId xmlns:a16="http://schemas.microsoft.com/office/drawing/2014/main" id="{A17A09B7-939C-30AA-BD1D-1DEC7EF03D31}"/>
                </a:ext>
              </a:extLst>
            </p:cNvPr>
            <p:cNvSpPr/>
            <p:nvPr/>
          </p:nvSpPr>
          <p:spPr>
            <a:xfrm>
              <a:off x="794738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59" name="Google Shape;2659;p42">
              <a:extLst>
                <a:ext uri="{FF2B5EF4-FFF2-40B4-BE49-F238E27FC236}">
                  <a16:creationId xmlns:a16="http://schemas.microsoft.com/office/drawing/2014/main" id="{FBD4A597-D43B-5087-5F17-1259BD15B26C}"/>
                </a:ext>
              </a:extLst>
            </p:cNvPr>
            <p:cNvCxnSpPr>
              <a:stCxn id="2656" idx="6"/>
              <a:endCxn id="2657" idx="2"/>
            </p:cNvCxnSpPr>
            <p:nvPr/>
          </p:nvCxnSpPr>
          <p:spPr>
            <a:xfrm>
              <a:off x="4677538" y="2550470"/>
              <a:ext cx="3270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2660" name="Google Shape;2660;p42">
            <a:extLst>
              <a:ext uri="{FF2B5EF4-FFF2-40B4-BE49-F238E27FC236}">
                <a16:creationId xmlns:a16="http://schemas.microsoft.com/office/drawing/2014/main" id="{19CE2E70-7CF2-E1D1-FE92-B1AE4055BC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34718" y="783604"/>
            <a:ext cx="5079254" cy="1200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lt2"/>
                </a:solidFill>
              </a:rPr>
              <a:t>Idea</a:t>
            </a:r>
            <a:endParaRPr sz="6000" dirty="0">
              <a:solidFill>
                <a:schemeClr val="lt2"/>
              </a:solidFill>
            </a:endParaRPr>
          </a:p>
        </p:txBody>
      </p:sp>
      <p:sp>
        <p:nvSpPr>
          <p:cNvPr id="2661" name="Google Shape;2661;p42">
            <a:extLst>
              <a:ext uri="{FF2B5EF4-FFF2-40B4-BE49-F238E27FC236}">
                <a16:creationId xmlns:a16="http://schemas.microsoft.com/office/drawing/2014/main" id="{607AFAFE-35B8-6B6F-CABB-79A2CE0A916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48528" y="2303422"/>
            <a:ext cx="5265444" cy="203280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285750" lvl="0" indent="-285750" algn="l">
              <a:buFont typeface="Wingdings" panose="05000000000000000000" pitchFamily="2" charset="2"/>
              <a:buChar char="q"/>
            </a:pPr>
            <a:r>
              <a:rPr lang="en-US" sz="1800" b="1" dirty="0">
                <a:latin typeface="Play" panose="020B0604020202020204" charset="0"/>
              </a:rPr>
              <a:t>explore the role and capabilities of ChatGPT in computer programming</a:t>
            </a:r>
          </a:p>
          <a:p>
            <a:pPr marL="285750" lvl="0" indent="-285750" algn="l">
              <a:buFont typeface="Wingdings" panose="05000000000000000000" pitchFamily="2" charset="2"/>
              <a:buChar char="q"/>
            </a:pPr>
            <a:endParaRPr lang="en-US" sz="1800" b="1" dirty="0">
              <a:latin typeface="Play" panose="020B060402020202020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q"/>
            </a:pPr>
            <a:r>
              <a:rPr lang="en-US" sz="1800" b="1" dirty="0">
                <a:latin typeface="Play" panose="020B0604020202020204" charset="0"/>
              </a:rPr>
              <a:t>focus on how ChatGPT can assist developers</a:t>
            </a:r>
          </a:p>
          <a:p>
            <a:pPr marL="285750" lvl="0" indent="-285750" algn="l">
              <a:buFont typeface="Wingdings" panose="05000000000000000000" pitchFamily="2" charset="2"/>
              <a:buChar char="q"/>
            </a:pPr>
            <a:endParaRPr lang="en-US" sz="1800" b="1" dirty="0">
              <a:latin typeface="Play" panose="020B060402020202020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q"/>
            </a:pPr>
            <a:r>
              <a:rPr lang="en-US" sz="1800" b="1" dirty="0">
                <a:latin typeface="Play" panose="020B0604020202020204" charset="0"/>
              </a:rPr>
              <a:t>Study ChatGPT ability to offer features such as code completion, error correction, optimization, and documentation generation</a:t>
            </a:r>
          </a:p>
        </p:txBody>
      </p:sp>
    </p:spTree>
    <p:extLst>
      <p:ext uri="{BB962C8B-B14F-4D97-AF65-F5344CB8AC3E}">
        <p14:creationId xmlns:p14="http://schemas.microsoft.com/office/powerpoint/2010/main" val="406646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169">
          <a:extLst>
            <a:ext uri="{FF2B5EF4-FFF2-40B4-BE49-F238E27FC236}">
              <a16:creationId xmlns:a16="http://schemas.microsoft.com/office/drawing/2014/main" id="{A5433237-2D58-6E8B-B1D6-A05E51328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0" name="Google Shape;3170;p58">
            <a:extLst>
              <a:ext uri="{FF2B5EF4-FFF2-40B4-BE49-F238E27FC236}">
                <a16:creationId xmlns:a16="http://schemas.microsoft.com/office/drawing/2014/main" id="{11296887-66CB-437A-5807-9225DE8FA8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19236" y="127184"/>
            <a:ext cx="5105527" cy="13688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2"/>
                </a:solidFill>
              </a:rPr>
              <a:t>Method</a:t>
            </a:r>
            <a:endParaRPr sz="4800" dirty="0">
              <a:solidFill>
                <a:schemeClr val="tx2"/>
              </a:solidFill>
            </a:endParaRPr>
          </a:p>
        </p:txBody>
      </p:sp>
      <p:cxnSp>
        <p:nvCxnSpPr>
          <p:cNvPr id="3171" name="Google Shape;3171;p58">
            <a:extLst>
              <a:ext uri="{FF2B5EF4-FFF2-40B4-BE49-F238E27FC236}">
                <a16:creationId xmlns:a16="http://schemas.microsoft.com/office/drawing/2014/main" id="{F02BD014-3648-21FA-BFE4-9D63ED26F0F9}"/>
              </a:ext>
            </a:extLst>
          </p:cNvPr>
          <p:cNvCxnSpPr>
            <a:cxnSpLocks/>
          </p:cNvCxnSpPr>
          <p:nvPr/>
        </p:nvCxnSpPr>
        <p:spPr>
          <a:xfrm>
            <a:off x="1978713" y="1297819"/>
            <a:ext cx="5321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3172" name="Google Shape;3172;p58">
            <a:extLst>
              <a:ext uri="{FF2B5EF4-FFF2-40B4-BE49-F238E27FC236}">
                <a16:creationId xmlns:a16="http://schemas.microsoft.com/office/drawing/2014/main" id="{F0B15AA9-4540-6209-B882-F9370E0D2E8C}"/>
              </a:ext>
            </a:extLst>
          </p:cNvPr>
          <p:cNvSpPr/>
          <p:nvPr/>
        </p:nvSpPr>
        <p:spPr>
          <a:xfrm>
            <a:off x="1897500" y="1230169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3" name="Google Shape;3173;p58">
            <a:extLst>
              <a:ext uri="{FF2B5EF4-FFF2-40B4-BE49-F238E27FC236}">
                <a16:creationId xmlns:a16="http://schemas.microsoft.com/office/drawing/2014/main" id="{E4588F42-4292-CEF1-77D6-955DC24EFE7E}"/>
              </a:ext>
            </a:extLst>
          </p:cNvPr>
          <p:cNvSpPr/>
          <p:nvPr/>
        </p:nvSpPr>
        <p:spPr>
          <a:xfrm>
            <a:off x="7219200" y="1230169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74" name="Google Shape;3174;p58">
            <a:extLst>
              <a:ext uri="{FF2B5EF4-FFF2-40B4-BE49-F238E27FC236}">
                <a16:creationId xmlns:a16="http://schemas.microsoft.com/office/drawing/2014/main" id="{26DA1FEE-C7E5-20AF-081C-E79B1EF9BC8B}"/>
              </a:ext>
            </a:extLst>
          </p:cNvPr>
          <p:cNvCxnSpPr>
            <a:cxnSpLocks/>
          </p:cNvCxnSpPr>
          <p:nvPr/>
        </p:nvCxnSpPr>
        <p:spPr>
          <a:xfrm>
            <a:off x="1951586" y="1297819"/>
            <a:ext cx="5321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3175" name="Google Shape;3175;p58">
            <a:extLst>
              <a:ext uri="{FF2B5EF4-FFF2-40B4-BE49-F238E27FC236}">
                <a16:creationId xmlns:a16="http://schemas.microsoft.com/office/drawing/2014/main" id="{7156B8B6-9EAA-8EB3-B54E-6FB2ECFF0AA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61653" y="1430034"/>
            <a:ext cx="5620692" cy="300464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Play" panose="020B0604020202020204" charset="0"/>
              </a:rPr>
              <a:t>Giving ChatGPT prompts.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en-US" sz="2400" b="1" dirty="0">
              <a:latin typeface="Play" panose="020B0604020202020204" charset="0"/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Play" panose="020B0604020202020204" charset="0"/>
              </a:rPr>
              <a:t>Analyzing its ability to: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en-US" sz="2400" b="1" dirty="0">
              <a:latin typeface="Play" panose="020B0604020202020204" charset="0"/>
            </a:endParaRPr>
          </a:p>
          <a:p>
            <a:pPr marL="342900" lvl="0" indent="-342900">
              <a:buFont typeface="+mj-lt"/>
              <a:buAutoNum type="arabicParenR"/>
            </a:pPr>
            <a:r>
              <a:rPr lang="en-US" sz="2400" b="1" dirty="0">
                <a:latin typeface="Play" panose="020B0604020202020204" charset="0"/>
              </a:rPr>
              <a:t>Predict code snippets</a:t>
            </a:r>
          </a:p>
          <a:p>
            <a:pPr marL="342900" lvl="0" indent="-342900">
              <a:buFont typeface="+mj-lt"/>
              <a:buAutoNum type="arabicParenR"/>
            </a:pPr>
            <a:r>
              <a:rPr lang="en-US" sz="2400" b="1" dirty="0">
                <a:latin typeface="Play" panose="020B0604020202020204" charset="0"/>
              </a:rPr>
              <a:t>Fix syntax errors</a:t>
            </a:r>
          </a:p>
          <a:p>
            <a:pPr marL="342900" lvl="0" indent="-342900">
              <a:buFont typeface="+mj-lt"/>
              <a:buAutoNum type="arabicParenR"/>
            </a:pPr>
            <a:r>
              <a:rPr lang="en-US" sz="2400" b="1" dirty="0">
                <a:latin typeface="Play" panose="020B0604020202020204" charset="0"/>
              </a:rPr>
              <a:t>Suggest optimization</a:t>
            </a:r>
          </a:p>
          <a:p>
            <a:pPr marL="342900" lvl="0" indent="-342900">
              <a:buFont typeface="+mj-lt"/>
              <a:buAutoNum type="arabicParenR"/>
            </a:pPr>
            <a:r>
              <a:rPr lang="en-US" sz="2400" b="1" dirty="0">
                <a:latin typeface="Play" panose="020B0604020202020204" charset="0"/>
              </a:rPr>
              <a:t>Generate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437834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48">
          <a:extLst>
            <a:ext uri="{FF2B5EF4-FFF2-40B4-BE49-F238E27FC236}">
              <a16:creationId xmlns:a16="http://schemas.microsoft.com/office/drawing/2014/main" id="{EB24B6D8-104F-B22C-5B26-D809F5010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780AE4C3-30B3-47B0-6B37-749A02DC3FB7}"/>
              </a:ext>
            </a:extLst>
          </p:cNvPr>
          <p:cNvSpPr/>
          <p:nvPr/>
        </p:nvSpPr>
        <p:spPr>
          <a:xfrm>
            <a:off x="804671" y="1307592"/>
            <a:ext cx="6584669" cy="3835908"/>
          </a:xfrm>
          <a:prstGeom prst="horizontalScroll">
            <a:avLst>
              <a:gd name="adj" fmla="val 11142"/>
            </a:avLst>
          </a:prstGeom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Beveled 1">
            <a:extLst>
              <a:ext uri="{FF2B5EF4-FFF2-40B4-BE49-F238E27FC236}">
                <a16:creationId xmlns:a16="http://schemas.microsoft.com/office/drawing/2014/main" id="{59B1E646-102D-954B-4A8A-EEABE0B4F852}"/>
              </a:ext>
            </a:extLst>
          </p:cNvPr>
          <p:cNvSpPr/>
          <p:nvPr/>
        </p:nvSpPr>
        <p:spPr>
          <a:xfrm>
            <a:off x="722368" y="298720"/>
            <a:ext cx="7781551" cy="1001124"/>
          </a:xfrm>
          <a:prstGeom prst="bevel">
            <a:avLst/>
          </a:prstGeom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9" name="Google Shape;2649;p41">
            <a:extLst>
              <a:ext uri="{FF2B5EF4-FFF2-40B4-BE49-F238E27FC236}">
                <a16:creationId xmlns:a16="http://schemas.microsoft.com/office/drawing/2014/main" id="{D22F4221-E30B-3FF9-8DC0-2A53CFE63C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Evaluation Metrics</a:t>
            </a:r>
          </a:p>
        </p:txBody>
      </p:sp>
      <p:sp>
        <p:nvSpPr>
          <p:cNvPr id="2650" name="Google Shape;2650;p41">
            <a:extLst>
              <a:ext uri="{FF2B5EF4-FFF2-40B4-BE49-F238E27FC236}">
                <a16:creationId xmlns:a16="http://schemas.microsoft.com/office/drawing/2014/main" id="{0A4A64F0-6829-10D2-C4BF-AF6548AE0E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3225" y="1874520"/>
            <a:ext cx="6007608" cy="2694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04800">
              <a:lnSpc>
                <a:spcPct val="100000"/>
              </a:lnSpc>
              <a:buClr>
                <a:schemeClr val="lt2"/>
              </a:buClr>
              <a:buSzPts val="1200"/>
            </a:pPr>
            <a:r>
              <a:rPr lang="en-US" sz="2000" b="1" dirty="0">
                <a:latin typeface="Play" panose="020B0604020202020204" charset="0"/>
              </a:rPr>
              <a:t>No formal evaluation metrics are mentioned in the research. </a:t>
            </a:r>
          </a:p>
          <a:p>
            <a:pPr marL="914400" lvl="0" indent="-304800">
              <a:lnSpc>
                <a:spcPct val="100000"/>
              </a:lnSpc>
              <a:buClr>
                <a:schemeClr val="lt2"/>
              </a:buClr>
              <a:buSzPts val="1200"/>
            </a:pPr>
            <a:endParaRPr lang="en-US" sz="2000" b="1" dirty="0">
              <a:latin typeface="Play" panose="020B0604020202020204" charset="0"/>
            </a:endParaRPr>
          </a:p>
          <a:p>
            <a:pPr marL="914400" lvl="0" indent="-304800">
              <a:lnSpc>
                <a:spcPct val="100000"/>
              </a:lnSpc>
              <a:buClr>
                <a:schemeClr val="lt2"/>
              </a:buClr>
              <a:buSzPts val="1200"/>
            </a:pPr>
            <a:r>
              <a:rPr lang="en-US" sz="2000" b="1" dirty="0">
                <a:latin typeface="Play" panose="020B0604020202020204" charset="0"/>
              </a:rPr>
              <a:t>the effectiveness of ChatGPT is assessed qualitatively through examples</a:t>
            </a:r>
          </a:p>
          <a:p>
            <a:pPr marL="914400" lvl="0" indent="-304800">
              <a:lnSpc>
                <a:spcPct val="100000"/>
              </a:lnSpc>
              <a:buClr>
                <a:schemeClr val="lt2"/>
              </a:buClr>
              <a:buSzPts val="1200"/>
            </a:pPr>
            <a:endParaRPr lang="en-US" sz="2000" b="1" dirty="0">
              <a:latin typeface="Play" panose="020B0604020202020204" charset="0"/>
            </a:endParaRPr>
          </a:p>
          <a:p>
            <a:pPr marL="914400" lvl="0" indent="-304800">
              <a:lnSpc>
                <a:spcPct val="100000"/>
              </a:lnSpc>
              <a:buClr>
                <a:schemeClr val="lt2"/>
              </a:buClr>
              <a:buSzPts val="1200"/>
            </a:pPr>
            <a:r>
              <a:rPr lang="en-US" sz="2000" b="1" dirty="0">
                <a:latin typeface="Play" panose="020B0604020202020204" charset="0"/>
              </a:rPr>
              <a:t>Accuracy in code suggestions, error detection, and document generation.</a:t>
            </a:r>
          </a:p>
          <a:p>
            <a:pPr marL="914400" lvl="0" indent="-304800">
              <a:lnSpc>
                <a:spcPct val="100000"/>
              </a:lnSpc>
              <a:buClr>
                <a:schemeClr val="lt2"/>
              </a:buClr>
              <a:buSzPts val="1200"/>
            </a:pPr>
            <a:endParaRPr lang="en" sz="2000" b="1" dirty="0">
              <a:latin typeface="Pl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892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77" y="596078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066387" y="2320366"/>
            <a:ext cx="50112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</a:rPr>
              <a:t>“A Comparative Analysis of Large Language Models for Code Documentation Generation”</a:t>
            </a:r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7510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169">
          <a:extLst>
            <a:ext uri="{FF2B5EF4-FFF2-40B4-BE49-F238E27FC236}">
              <a16:creationId xmlns:a16="http://schemas.microsoft.com/office/drawing/2014/main" id="{8311F4CA-9C11-C6E1-BF4F-9A65F8C6B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0" name="Google Shape;3170;p58">
            <a:extLst>
              <a:ext uri="{FF2B5EF4-FFF2-40B4-BE49-F238E27FC236}">
                <a16:creationId xmlns:a16="http://schemas.microsoft.com/office/drawing/2014/main" id="{D67C8A4C-EE4B-4BA4-7481-726E7CF262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19236" y="127184"/>
            <a:ext cx="5105527" cy="13688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2"/>
                </a:solidFill>
              </a:rPr>
              <a:t>Results</a:t>
            </a:r>
            <a:endParaRPr sz="4800" dirty="0">
              <a:solidFill>
                <a:schemeClr val="tx2"/>
              </a:solidFill>
            </a:endParaRPr>
          </a:p>
        </p:txBody>
      </p:sp>
      <p:cxnSp>
        <p:nvCxnSpPr>
          <p:cNvPr id="3171" name="Google Shape;3171;p58">
            <a:extLst>
              <a:ext uri="{FF2B5EF4-FFF2-40B4-BE49-F238E27FC236}">
                <a16:creationId xmlns:a16="http://schemas.microsoft.com/office/drawing/2014/main" id="{302D1C2B-5C59-E11E-8DE1-0A0EE6E239D7}"/>
              </a:ext>
            </a:extLst>
          </p:cNvPr>
          <p:cNvCxnSpPr>
            <a:cxnSpLocks/>
          </p:cNvCxnSpPr>
          <p:nvPr/>
        </p:nvCxnSpPr>
        <p:spPr>
          <a:xfrm>
            <a:off x="1978713" y="1297819"/>
            <a:ext cx="5321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3172" name="Google Shape;3172;p58">
            <a:extLst>
              <a:ext uri="{FF2B5EF4-FFF2-40B4-BE49-F238E27FC236}">
                <a16:creationId xmlns:a16="http://schemas.microsoft.com/office/drawing/2014/main" id="{19120E44-DA49-23FC-2A3F-AFFB19DDA8FF}"/>
              </a:ext>
            </a:extLst>
          </p:cNvPr>
          <p:cNvSpPr/>
          <p:nvPr/>
        </p:nvSpPr>
        <p:spPr>
          <a:xfrm>
            <a:off x="1897500" y="1230169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3" name="Google Shape;3173;p58">
            <a:extLst>
              <a:ext uri="{FF2B5EF4-FFF2-40B4-BE49-F238E27FC236}">
                <a16:creationId xmlns:a16="http://schemas.microsoft.com/office/drawing/2014/main" id="{8278198E-BE47-2BA0-7867-8C33CF5CBEE7}"/>
              </a:ext>
            </a:extLst>
          </p:cNvPr>
          <p:cNvSpPr/>
          <p:nvPr/>
        </p:nvSpPr>
        <p:spPr>
          <a:xfrm>
            <a:off x="7219200" y="1230169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74" name="Google Shape;3174;p58">
            <a:extLst>
              <a:ext uri="{FF2B5EF4-FFF2-40B4-BE49-F238E27FC236}">
                <a16:creationId xmlns:a16="http://schemas.microsoft.com/office/drawing/2014/main" id="{59197F0A-838D-5AF4-C9B2-E537471497BE}"/>
              </a:ext>
            </a:extLst>
          </p:cNvPr>
          <p:cNvCxnSpPr>
            <a:cxnSpLocks/>
          </p:cNvCxnSpPr>
          <p:nvPr/>
        </p:nvCxnSpPr>
        <p:spPr>
          <a:xfrm>
            <a:off x="1951586" y="1297819"/>
            <a:ext cx="5321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3175" name="Google Shape;3175;p58">
            <a:extLst>
              <a:ext uri="{FF2B5EF4-FFF2-40B4-BE49-F238E27FC236}">
                <a16:creationId xmlns:a16="http://schemas.microsoft.com/office/drawing/2014/main" id="{1E9CB4EC-C11A-F433-172B-11B264112AE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61653" y="1563717"/>
            <a:ext cx="5620692" cy="300464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1800" b="1" dirty="0">
                <a:latin typeface="Play" panose="020B0604020202020204" charset="0"/>
              </a:rPr>
              <a:t>ChatGPT is a valuable tool for developers, helps reduce coding errors, improve code quality, and accelerate development processes.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en-US" sz="1800" b="1" dirty="0">
              <a:latin typeface="Play" panose="020B0604020202020204" charset="0"/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1800" b="1" dirty="0">
                <a:latin typeface="Play" panose="020B0604020202020204" charset="0"/>
              </a:rPr>
              <a:t>ChatGPT is effective in providing automating documentation and refine code structure.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endParaRPr lang="en-US" sz="1800" b="1" dirty="0">
              <a:latin typeface="Play" panose="020B0604020202020204" charset="0"/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1800" b="1" dirty="0">
                <a:latin typeface="Play" panose="020B0604020202020204" charset="0"/>
              </a:rPr>
              <a:t>ChatGPT still requires human supervision for tasks.</a:t>
            </a:r>
          </a:p>
        </p:txBody>
      </p:sp>
    </p:spTree>
    <p:extLst>
      <p:ext uri="{BB962C8B-B14F-4D97-AF65-F5344CB8AC3E}">
        <p14:creationId xmlns:p14="http://schemas.microsoft.com/office/powerpoint/2010/main" val="104942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1" name="Google Shape;3331;p68"/>
          <p:cNvSpPr txBox="1">
            <a:spLocks noGrp="1"/>
          </p:cNvSpPr>
          <p:nvPr>
            <p:ph type="title"/>
          </p:nvPr>
        </p:nvSpPr>
        <p:spPr>
          <a:xfrm>
            <a:off x="3177900" y="1301868"/>
            <a:ext cx="38646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CONCLUSION</a:t>
            </a:r>
            <a:endParaRPr dirty="0">
              <a:solidFill>
                <a:schemeClr val="tx2"/>
              </a:solidFill>
            </a:endParaRPr>
          </a:p>
        </p:txBody>
      </p:sp>
      <p:grpSp>
        <p:nvGrpSpPr>
          <p:cNvPr id="3332" name="Google Shape;3332;p68"/>
          <p:cNvGrpSpPr/>
          <p:nvPr/>
        </p:nvGrpSpPr>
        <p:grpSpPr>
          <a:xfrm>
            <a:off x="3719347" y="1867042"/>
            <a:ext cx="3065775" cy="135300"/>
            <a:chOff x="4308725" y="1999470"/>
            <a:chExt cx="3065775" cy="135300"/>
          </a:xfrm>
        </p:grpSpPr>
        <p:cxnSp>
          <p:nvCxnSpPr>
            <p:cNvPr id="3333" name="Google Shape;3333;p68"/>
            <p:cNvCxnSpPr>
              <a:stCxn id="3334" idx="6"/>
              <a:endCxn id="3335" idx="2"/>
            </p:cNvCxnSpPr>
            <p:nvPr/>
          </p:nvCxnSpPr>
          <p:spPr>
            <a:xfrm>
              <a:off x="4444025" y="2067120"/>
              <a:ext cx="27951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  <p:sp>
          <p:nvSpPr>
            <p:cNvPr id="3334" name="Google Shape;3334;p68"/>
            <p:cNvSpPr/>
            <p:nvPr/>
          </p:nvSpPr>
          <p:spPr>
            <a:xfrm>
              <a:off x="4308725" y="19994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68"/>
            <p:cNvSpPr/>
            <p:nvPr/>
          </p:nvSpPr>
          <p:spPr>
            <a:xfrm>
              <a:off x="7239200" y="19994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36" name="Google Shape;3336;p68"/>
            <p:cNvCxnSpPr>
              <a:stCxn id="3334" idx="6"/>
              <a:endCxn id="3335" idx="2"/>
            </p:cNvCxnSpPr>
            <p:nvPr/>
          </p:nvCxnSpPr>
          <p:spPr>
            <a:xfrm>
              <a:off x="4444025" y="2067120"/>
              <a:ext cx="27951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3337" name="Google Shape;3337;p68"/>
          <p:cNvSpPr txBox="1">
            <a:spLocks noGrp="1"/>
          </p:cNvSpPr>
          <p:nvPr>
            <p:ph type="subTitle" idx="1"/>
          </p:nvPr>
        </p:nvSpPr>
        <p:spPr>
          <a:xfrm>
            <a:off x="3524878" y="2156966"/>
            <a:ext cx="5085722" cy="193919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Play" panose="020B0604020202020204" charset="0"/>
              </a:rPr>
              <a:t>LLMs showed better results than human-documentation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latin typeface="Play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Play" panose="020B0604020202020204" charset="0"/>
              </a:rPr>
              <a:t>LLMs are reliable in code documentation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Play" panose="020B0604020202020204" charset="0"/>
              </a:rPr>
              <a:t>ChatGPT showed better performance than other LLMs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lay" panose="020B0604020202020204" charset="0"/>
            </a:endParaRPr>
          </a:p>
        </p:txBody>
      </p:sp>
      <p:grpSp>
        <p:nvGrpSpPr>
          <p:cNvPr id="12" name="Google Shape;3217;p62">
            <a:extLst>
              <a:ext uri="{FF2B5EF4-FFF2-40B4-BE49-F238E27FC236}">
                <a16:creationId xmlns:a16="http://schemas.microsoft.com/office/drawing/2014/main" id="{1D263C21-31B9-4684-CFB6-F76DE0E025E2}"/>
              </a:ext>
            </a:extLst>
          </p:cNvPr>
          <p:cNvGrpSpPr/>
          <p:nvPr/>
        </p:nvGrpSpPr>
        <p:grpSpPr>
          <a:xfrm>
            <a:off x="4637171" y="255794"/>
            <a:ext cx="946058" cy="823800"/>
            <a:chOff x="851175" y="1582401"/>
            <a:chExt cx="964872" cy="964872"/>
          </a:xfrm>
        </p:grpSpPr>
        <p:sp>
          <p:nvSpPr>
            <p:cNvPr id="13" name="Google Shape;3218;p62">
              <a:extLst>
                <a:ext uri="{FF2B5EF4-FFF2-40B4-BE49-F238E27FC236}">
                  <a16:creationId xmlns:a16="http://schemas.microsoft.com/office/drawing/2014/main" id="{6619AFE5-BEDD-FFAF-A2F8-0C170BDC3781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19;p62">
              <a:extLst>
                <a:ext uri="{FF2B5EF4-FFF2-40B4-BE49-F238E27FC236}">
                  <a16:creationId xmlns:a16="http://schemas.microsoft.com/office/drawing/2014/main" id="{0218B1FB-7DF0-CDDD-2ADF-6745D5261DB8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3222;p62">
            <a:extLst>
              <a:ext uri="{FF2B5EF4-FFF2-40B4-BE49-F238E27FC236}">
                <a16:creationId xmlns:a16="http://schemas.microsoft.com/office/drawing/2014/main" id="{909CBF0E-93CC-5585-5031-04EA12D42585}"/>
              </a:ext>
            </a:extLst>
          </p:cNvPr>
          <p:cNvSpPr txBox="1">
            <a:spLocks/>
          </p:cNvSpPr>
          <p:nvPr/>
        </p:nvSpPr>
        <p:spPr>
          <a:xfrm>
            <a:off x="4572000" y="194129"/>
            <a:ext cx="1076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000" b="1" dirty="0">
                <a:solidFill>
                  <a:schemeClr val="bg1"/>
                </a:solidFill>
                <a:latin typeface="Play" panose="020B0604020202020204" charset="0"/>
              </a:rPr>
              <a:t>06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7" name="Google Shape;3197;p60"/>
          <p:cNvSpPr txBox="1">
            <a:spLocks noGrp="1"/>
          </p:cNvSpPr>
          <p:nvPr>
            <p:ph type="title"/>
          </p:nvPr>
        </p:nvSpPr>
        <p:spPr>
          <a:xfrm>
            <a:off x="713225" y="2297675"/>
            <a:ext cx="3801000" cy="2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 </a:t>
            </a:r>
            <a:r>
              <a:rPr lang="en-US"/>
              <a:t>for listening!</a:t>
            </a:r>
            <a:endParaRPr dirty="0"/>
          </a:p>
        </p:txBody>
      </p:sp>
      <p:cxnSp>
        <p:nvCxnSpPr>
          <p:cNvPr id="3198" name="Google Shape;3198;p60"/>
          <p:cNvCxnSpPr>
            <a:stCxn id="3199" idx="6"/>
            <a:endCxn id="3200" idx="2"/>
          </p:cNvCxnSpPr>
          <p:nvPr/>
        </p:nvCxnSpPr>
        <p:spPr>
          <a:xfrm>
            <a:off x="902363" y="4599420"/>
            <a:ext cx="2161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3201" name="Google Shape;3201;p60"/>
          <p:cNvGrpSpPr/>
          <p:nvPr/>
        </p:nvGrpSpPr>
        <p:grpSpPr>
          <a:xfrm>
            <a:off x="767063" y="4531770"/>
            <a:ext cx="2432100" cy="135300"/>
            <a:chOff x="767063" y="4531770"/>
            <a:chExt cx="2432100" cy="135300"/>
          </a:xfrm>
        </p:grpSpPr>
        <p:sp>
          <p:nvSpPr>
            <p:cNvPr id="3199" name="Google Shape;3199;p60"/>
            <p:cNvSpPr/>
            <p:nvPr/>
          </p:nvSpPr>
          <p:spPr>
            <a:xfrm>
              <a:off x="767063" y="45317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60"/>
            <p:cNvSpPr/>
            <p:nvPr/>
          </p:nvSpPr>
          <p:spPr>
            <a:xfrm>
              <a:off x="3063863" y="45317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202" name="Google Shape;3202;p60"/>
          <p:cNvCxnSpPr>
            <a:stCxn id="3199" idx="6"/>
            <a:endCxn id="3200" idx="2"/>
          </p:cNvCxnSpPr>
          <p:nvPr/>
        </p:nvCxnSpPr>
        <p:spPr>
          <a:xfrm>
            <a:off x="902363" y="4599420"/>
            <a:ext cx="2161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5" name="Google Shape;2655;p42"/>
          <p:cNvCxnSpPr>
            <a:stCxn id="2656" idx="6"/>
            <a:endCxn id="2657" idx="2"/>
          </p:cNvCxnSpPr>
          <p:nvPr/>
        </p:nvCxnSpPr>
        <p:spPr>
          <a:xfrm>
            <a:off x="4707300" y="2051715"/>
            <a:ext cx="326985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58" name="Google Shape;2658;p42"/>
          <p:cNvGrpSpPr/>
          <p:nvPr/>
        </p:nvGrpSpPr>
        <p:grpSpPr>
          <a:xfrm>
            <a:off x="4572000" y="1984065"/>
            <a:ext cx="3540450" cy="135300"/>
            <a:chOff x="4542238" y="2482820"/>
            <a:chExt cx="3540450" cy="135300"/>
          </a:xfrm>
        </p:grpSpPr>
        <p:sp>
          <p:nvSpPr>
            <p:cNvPr id="2656" name="Google Shape;2656;p42"/>
            <p:cNvSpPr/>
            <p:nvPr/>
          </p:nvSpPr>
          <p:spPr>
            <a:xfrm>
              <a:off x="454223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2"/>
            <p:cNvSpPr/>
            <p:nvPr/>
          </p:nvSpPr>
          <p:spPr>
            <a:xfrm>
              <a:off x="794738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59" name="Google Shape;2659;p42"/>
            <p:cNvCxnSpPr>
              <a:stCxn id="2656" idx="6"/>
              <a:endCxn id="2657" idx="2"/>
            </p:cNvCxnSpPr>
            <p:nvPr/>
          </p:nvCxnSpPr>
          <p:spPr>
            <a:xfrm>
              <a:off x="4677538" y="2550470"/>
              <a:ext cx="3270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2660" name="Google Shape;2660;p42"/>
          <p:cNvSpPr txBox="1">
            <a:spLocks noGrp="1"/>
          </p:cNvSpPr>
          <p:nvPr>
            <p:ph type="title"/>
          </p:nvPr>
        </p:nvSpPr>
        <p:spPr>
          <a:xfrm>
            <a:off x="3734718" y="783604"/>
            <a:ext cx="5079254" cy="1200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lt2"/>
                </a:solidFill>
              </a:rPr>
              <a:t>Idea</a:t>
            </a:r>
            <a:endParaRPr sz="6000" dirty="0">
              <a:solidFill>
                <a:schemeClr val="lt2"/>
              </a:solidFill>
            </a:endParaRPr>
          </a:p>
        </p:txBody>
      </p:sp>
      <p:sp>
        <p:nvSpPr>
          <p:cNvPr id="2661" name="Google Shape;2661;p42"/>
          <p:cNvSpPr txBox="1">
            <a:spLocks noGrp="1"/>
          </p:cNvSpPr>
          <p:nvPr>
            <p:ph type="subTitle" idx="1"/>
          </p:nvPr>
        </p:nvSpPr>
        <p:spPr>
          <a:xfrm>
            <a:off x="3734718" y="2238280"/>
            <a:ext cx="5265444" cy="257853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b="1" dirty="0">
                <a:latin typeface="Play" panose="020B0604020202020204" charset="0"/>
              </a:rPr>
              <a:t>Evaluate the effectiveness of LLMs in generating code documentation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2400" b="1" dirty="0">
              <a:latin typeface="Play" panose="020B060402020202020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400" b="1" dirty="0">
                <a:latin typeface="Play" panose="020B0604020202020204" charset="0"/>
              </a:rPr>
              <a:t> comparing Ai models across different documentation levels (inline, function, and file-level).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6" name="Google Shape;2666;p43"/>
          <p:cNvGrpSpPr/>
          <p:nvPr/>
        </p:nvGrpSpPr>
        <p:grpSpPr>
          <a:xfrm>
            <a:off x="1053497" y="3073586"/>
            <a:ext cx="795537" cy="795537"/>
            <a:chOff x="851175" y="1582401"/>
            <a:chExt cx="964872" cy="964872"/>
          </a:xfrm>
        </p:grpSpPr>
        <p:sp>
          <p:nvSpPr>
            <p:cNvPr id="2667" name="Google Shape;266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9" name="Google Shape;2669;p43"/>
          <p:cNvGrpSpPr/>
          <p:nvPr/>
        </p:nvGrpSpPr>
        <p:grpSpPr>
          <a:xfrm>
            <a:off x="4908972" y="3073586"/>
            <a:ext cx="795537" cy="795537"/>
            <a:chOff x="851175" y="1582401"/>
            <a:chExt cx="964872" cy="964872"/>
          </a:xfrm>
        </p:grpSpPr>
        <p:sp>
          <p:nvSpPr>
            <p:cNvPr id="2670" name="Google Shape;2670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2" name="Google Shape;2672;p43"/>
          <p:cNvGrpSpPr/>
          <p:nvPr/>
        </p:nvGrpSpPr>
        <p:grpSpPr>
          <a:xfrm>
            <a:off x="4908972" y="1743274"/>
            <a:ext cx="795537" cy="795537"/>
            <a:chOff x="851175" y="1582401"/>
            <a:chExt cx="964872" cy="964872"/>
          </a:xfrm>
        </p:grpSpPr>
        <p:sp>
          <p:nvSpPr>
            <p:cNvPr id="2673" name="Google Shape;2673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43"/>
          <p:cNvGrpSpPr/>
          <p:nvPr/>
        </p:nvGrpSpPr>
        <p:grpSpPr>
          <a:xfrm>
            <a:off x="1053497" y="1743286"/>
            <a:ext cx="795537" cy="795537"/>
            <a:chOff x="851175" y="1582401"/>
            <a:chExt cx="964872" cy="964872"/>
          </a:xfrm>
        </p:grpSpPr>
        <p:sp>
          <p:nvSpPr>
            <p:cNvPr id="2676" name="Google Shape;2676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AI Models Used:</a:t>
            </a:r>
            <a:endParaRPr dirty="0"/>
          </a:p>
        </p:txBody>
      </p:sp>
      <p:sp>
        <p:nvSpPr>
          <p:cNvPr id="2680" name="Google Shape;2680;p43"/>
          <p:cNvSpPr txBox="1">
            <a:spLocks noGrp="1"/>
          </p:cNvSpPr>
          <p:nvPr>
            <p:ph type="subTitle" idx="2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Play" panose="020B0604020202020204" charset="0"/>
              </a:rPr>
              <a:t> Llama2</a:t>
            </a:r>
          </a:p>
        </p:txBody>
      </p:sp>
      <p:sp>
        <p:nvSpPr>
          <p:cNvPr id="2681" name="Google Shape;2681;p43"/>
          <p:cNvSpPr txBox="1">
            <a:spLocks noGrp="1"/>
          </p:cNvSpPr>
          <p:nvPr>
            <p:ph type="title" idx="3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682" name="Google Shape;2682;p43"/>
          <p:cNvSpPr txBox="1">
            <a:spLocks noGrp="1"/>
          </p:cNvSpPr>
          <p:nvPr>
            <p:ph type="title" idx="4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683" name="Google Shape;2683;p43"/>
          <p:cNvSpPr txBox="1">
            <a:spLocks noGrp="1"/>
          </p:cNvSpPr>
          <p:nvPr>
            <p:ph type="title" idx="5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684" name="Google Shape;2684;p43"/>
          <p:cNvSpPr txBox="1">
            <a:spLocks noGrp="1"/>
          </p:cNvSpPr>
          <p:nvPr>
            <p:ph type="title" idx="6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686" name="Google Shape;2686;p43"/>
          <p:cNvSpPr txBox="1">
            <a:spLocks noGrp="1"/>
          </p:cNvSpPr>
          <p:nvPr>
            <p:ph type="subTitle" idx="8"/>
          </p:nvPr>
        </p:nvSpPr>
        <p:spPr>
          <a:xfrm>
            <a:off x="1975599" y="1732878"/>
            <a:ext cx="2524481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Play" panose="020B0604020202020204" charset="0"/>
              </a:rPr>
              <a:t>GPT-3.5, GPT-4</a:t>
            </a:r>
          </a:p>
        </p:txBody>
      </p:sp>
      <p:sp>
        <p:nvSpPr>
          <p:cNvPr id="2688" name="Google Shape;2688;p43"/>
          <p:cNvSpPr txBox="1">
            <a:spLocks noGrp="1"/>
          </p:cNvSpPr>
          <p:nvPr>
            <p:ph type="subTitle" idx="13"/>
          </p:nvPr>
        </p:nvSpPr>
        <p:spPr>
          <a:xfrm>
            <a:off x="5831074" y="3063178"/>
            <a:ext cx="2768395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Play" panose="020B0604020202020204" charset="0"/>
              </a:rPr>
              <a:t>StarChat</a:t>
            </a:r>
            <a:r>
              <a:rPr lang="en-US" sz="2000" dirty="0">
                <a:latin typeface="Play" panose="020B0604020202020204" charset="0"/>
              </a:rPr>
              <a:t> - Beta</a:t>
            </a:r>
          </a:p>
        </p:txBody>
      </p:sp>
      <p:sp>
        <p:nvSpPr>
          <p:cNvPr id="2690" name="Google Shape;2690;p4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Play" panose="020B0604020202020204" charset="0"/>
              </a:rPr>
              <a:t>Bard</a:t>
            </a:r>
          </a:p>
        </p:txBody>
      </p:sp>
      <p:pic>
        <p:nvPicPr>
          <p:cNvPr id="5" name="Picture 4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2063BBEA-551A-B53E-154E-F1014C0C0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735" y="2020977"/>
            <a:ext cx="971718" cy="914226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9" name="Picture 8" descr="A colorful stars on a white background&#10;&#10;Description automatically generated">
            <a:extLst>
              <a:ext uri="{FF2B5EF4-FFF2-40B4-BE49-F238E27FC236}">
                <a16:creationId xmlns:a16="http://schemas.microsoft.com/office/drawing/2014/main" id="{C0754A19-451A-2C8E-99FF-63CEA0A29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074" y="2080322"/>
            <a:ext cx="795537" cy="79553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 descr="A blue logo with a white background&#10;&#10;Description automatically generated">
            <a:extLst>
              <a:ext uri="{FF2B5EF4-FFF2-40B4-BE49-F238E27FC236}">
                <a16:creationId xmlns:a16="http://schemas.microsoft.com/office/drawing/2014/main" id="{3C741411-56B1-B323-4CF0-BB727446D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826" y="3445109"/>
            <a:ext cx="795537" cy="795537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3" name="Picture 12" descr="A logo of a company&#10;&#10;Description automatically generated">
            <a:extLst>
              <a:ext uri="{FF2B5EF4-FFF2-40B4-BE49-F238E27FC236}">
                <a16:creationId xmlns:a16="http://schemas.microsoft.com/office/drawing/2014/main" id="{9FF16E2E-5EB9-E51E-985B-1BC0ACC60B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1074" y="3445109"/>
            <a:ext cx="795537" cy="92089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0" name="Google Shape;3170;p58"/>
          <p:cNvSpPr txBox="1">
            <a:spLocks noGrp="1"/>
          </p:cNvSpPr>
          <p:nvPr>
            <p:ph type="title"/>
          </p:nvPr>
        </p:nvSpPr>
        <p:spPr>
          <a:xfrm>
            <a:off x="2019236" y="127184"/>
            <a:ext cx="5105527" cy="13688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2"/>
                </a:solidFill>
              </a:rPr>
              <a:t>Method</a:t>
            </a:r>
            <a:endParaRPr sz="4800" dirty="0">
              <a:solidFill>
                <a:schemeClr val="tx2"/>
              </a:solidFill>
            </a:endParaRPr>
          </a:p>
        </p:txBody>
      </p:sp>
      <p:cxnSp>
        <p:nvCxnSpPr>
          <p:cNvPr id="3171" name="Google Shape;3171;p58"/>
          <p:cNvCxnSpPr>
            <a:cxnSpLocks/>
          </p:cNvCxnSpPr>
          <p:nvPr/>
        </p:nvCxnSpPr>
        <p:spPr>
          <a:xfrm>
            <a:off x="1978713" y="1297819"/>
            <a:ext cx="5321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3172" name="Google Shape;3172;p58"/>
          <p:cNvSpPr/>
          <p:nvPr/>
        </p:nvSpPr>
        <p:spPr>
          <a:xfrm>
            <a:off x="1897500" y="1230169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3" name="Google Shape;3173;p58"/>
          <p:cNvSpPr/>
          <p:nvPr/>
        </p:nvSpPr>
        <p:spPr>
          <a:xfrm>
            <a:off x="7219200" y="1230169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74" name="Google Shape;3174;p58"/>
          <p:cNvCxnSpPr>
            <a:cxnSpLocks/>
          </p:cNvCxnSpPr>
          <p:nvPr/>
        </p:nvCxnSpPr>
        <p:spPr>
          <a:xfrm>
            <a:off x="1951586" y="1297819"/>
            <a:ext cx="5321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3175" name="Google Shape;3175;p58"/>
          <p:cNvSpPr txBox="1">
            <a:spLocks noGrp="1"/>
          </p:cNvSpPr>
          <p:nvPr>
            <p:ph type="subTitle" idx="1"/>
          </p:nvPr>
        </p:nvSpPr>
        <p:spPr>
          <a:xfrm>
            <a:off x="1761653" y="1563717"/>
            <a:ext cx="5620692" cy="300464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latin typeface="Play" panose="020B0604020202020204" charset="0"/>
              </a:rPr>
              <a:t>checklist-based evaluation approach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latin typeface="Play" panose="020B0604020202020204" charset="0"/>
            </a:endParaRP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latin typeface="Play" panose="020B0604020202020204" charset="0"/>
              </a:rPr>
              <a:t>14 Python code snippets from well-documented open-source projects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B0F0"/>
                </a:solidFill>
                <a:latin typeface="Play" panose="020B0604020202020204" charset="0"/>
              </a:rPr>
              <a:t>(Bitcoin, TensorFlow, </a:t>
            </a:r>
            <a:r>
              <a:rPr lang="en-US" sz="1600" b="1" dirty="0" err="1">
                <a:solidFill>
                  <a:srgbClr val="00B0F0"/>
                </a:solidFill>
                <a:latin typeface="Play" panose="020B0604020202020204" charset="0"/>
              </a:rPr>
              <a:t>SQLAlchemy</a:t>
            </a:r>
            <a:r>
              <a:rPr lang="en-US" sz="1600" b="1" dirty="0">
                <a:solidFill>
                  <a:srgbClr val="00B0F0"/>
                </a:solidFill>
                <a:latin typeface="Play" panose="020B0604020202020204" charset="0"/>
              </a:rPr>
              <a:t>, Scikit-Learn, and Reddit)</a:t>
            </a:r>
            <a:endParaRPr lang="en-US" sz="2000" b="1" dirty="0">
              <a:latin typeface="Play" panose="020B0604020202020204" charset="0"/>
            </a:endParaRP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latin typeface="Play" panose="020B0604020202020204" charset="0"/>
              </a:rPr>
              <a:t>generate documentation using prompts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latin typeface="Play" panose="020B0604020202020204" charset="0"/>
            </a:endParaRP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latin typeface="Play" panose="020B0604020202020204" charset="0"/>
              </a:rPr>
              <a:t>two expert reviewers assess the output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latin typeface="Play" panose="020B0604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65">
          <a:extLst>
            <a:ext uri="{FF2B5EF4-FFF2-40B4-BE49-F238E27FC236}">
              <a16:creationId xmlns:a16="http://schemas.microsoft.com/office/drawing/2014/main" id="{4DC981B3-4373-D356-5A42-62D556CDD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5" name="Google Shape;2675;p43">
            <a:extLst>
              <a:ext uri="{FF2B5EF4-FFF2-40B4-BE49-F238E27FC236}">
                <a16:creationId xmlns:a16="http://schemas.microsoft.com/office/drawing/2014/main" id="{1E41E7B0-9E10-2A52-6225-FD107C10A363}"/>
              </a:ext>
            </a:extLst>
          </p:cNvPr>
          <p:cNvGrpSpPr/>
          <p:nvPr/>
        </p:nvGrpSpPr>
        <p:grpSpPr>
          <a:xfrm>
            <a:off x="1053498" y="1396389"/>
            <a:ext cx="688806" cy="677052"/>
            <a:chOff x="851175" y="1582401"/>
            <a:chExt cx="964872" cy="964872"/>
          </a:xfrm>
        </p:grpSpPr>
        <p:sp>
          <p:nvSpPr>
            <p:cNvPr id="2676" name="Google Shape;2676;p43">
              <a:extLst>
                <a:ext uri="{FF2B5EF4-FFF2-40B4-BE49-F238E27FC236}">
                  <a16:creationId xmlns:a16="http://schemas.microsoft.com/office/drawing/2014/main" id="{C8E4E88C-E542-00E9-6ED5-FDE2DC78A3C0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3">
              <a:extLst>
                <a:ext uri="{FF2B5EF4-FFF2-40B4-BE49-F238E27FC236}">
                  <a16:creationId xmlns:a16="http://schemas.microsoft.com/office/drawing/2014/main" id="{863FA684-7C3B-7211-D423-D4B56A8D81D4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8" name="Google Shape;2678;p43">
            <a:extLst>
              <a:ext uri="{FF2B5EF4-FFF2-40B4-BE49-F238E27FC236}">
                <a16:creationId xmlns:a16="http://schemas.microsoft.com/office/drawing/2014/main" id="{95A3C2F3-8586-904E-D46B-F45E0B0866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4" y="527909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Evaluation metrics used:</a:t>
            </a:r>
            <a:endParaRPr dirty="0"/>
          </a:p>
        </p:txBody>
      </p:sp>
      <p:sp>
        <p:nvSpPr>
          <p:cNvPr id="2683" name="Google Shape;2683;p43">
            <a:extLst>
              <a:ext uri="{FF2B5EF4-FFF2-40B4-BE49-F238E27FC236}">
                <a16:creationId xmlns:a16="http://schemas.microsoft.com/office/drawing/2014/main" id="{2AB0F2DF-750C-A85E-5575-4E01E3D96C4B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1050407" y="1513292"/>
            <a:ext cx="696134" cy="4754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01</a:t>
            </a:r>
            <a:endParaRPr sz="3200" dirty="0"/>
          </a:p>
        </p:txBody>
      </p:sp>
      <p:sp>
        <p:nvSpPr>
          <p:cNvPr id="2686" name="Google Shape;2686;p43">
            <a:extLst>
              <a:ext uri="{FF2B5EF4-FFF2-40B4-BE49-F238E27FC236}">
                <a16:creationId xmlns:a16="http://schemas.microsoft.com/office/drawing/2014/main" id="{F0F4CA67-0C8F-5FB6-6905-CB3A019E9487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1911291" y="1513292"/>
            <a:ext cx="2524481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Play" panose="020B0604020202020204" charset="0"/>
              </a:rPr>
              <a:t>Accuracy</a:t>
            </a:r>
          </a:p>
        </p:txBody>
      </p:sp>
      <p:grpSp>
        <p:nvGrpSpPr>
          <p:cNvPr id="7" name="Google Shape;2675;p43">
            <a:extLst>
              <a:ext uri="{FF2B5EF4-FFF2-40B4-BE49-F238E27FC236}">
                <a16:creationId xmlns:a16="http://schemas.microsoft.com/office/drawing/2014/main" id="{5BAA9CDD-FB75-065B-34C6-CA307B242AB4}"/>
              </a:ext>
            </a:extLst>
          </p:cNvPr>
          <p:cNvGrpSpPr/>
          <p:nvPr/>
        </p:nvGrpSpPr>
        <p:grpSpPr>
          <a:xfrm>
            <a:off x="1061972" y="2333654"/>
            <a:ext cx="688806" cy="677052"/>
            <a:chOff x="851175" y="1582401"/>
            <a:chExt cx="964872" cy="964872"/>
          </a:xfrm>
        </p:grpSpPr>
        <p:sp>
          <p:nvSpPr>
            <p:cNvPr id="8" name="Google Shape;2676;p43">
              <a:extLst>
                <a:ext uri="{FF2B5EF4-FFF2-40B4-BE49-F238E27FC236}">
                  <a16:creationId xmlns:a16="http://schemas.microsoft.com/office/drawing/2014/main" id="{75E6E015-9F0D-4B0B-6978-616F25F0AEE5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77;p43">
              <a:extLst>
                <a:ext uri="{FF2B5EF4-FFF2-40B4-BE49-F238E27FC236}">
                  <a16:creationId xmlns:a16="http://schemas.microsoft.com/office/drawing/2014/main" id="{82038C70-6D1A-87EC-156C-CC11299CE5CB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2683;p43">
            <a:extLst>
              <a:ext uri="{FF2B5EF4-FFF2-40B4-BE49-F238E27FC236}">
                <a16:creationId xmlns:a16="http://schemas.microsoft.com/office/drawing/2014/main" id="{94F932F5-3FEE-AA40-9715-2437CC64F97A}"/>
              </a:ext>
            </a:extLst>
          </p:cNvPr>
          <p:cNvSpPr txBox="1">
            <a:spLocks/>
          </p:cNvSpPr>
          <p:nvPr/>
        </p:nvSpPr>
        <p:spPr>
          <a:xfrm>
            <a:off x="1057735" y="2452105"/>
            <a:ext cx="696134" cy="475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" sz="3200" dirty="0"/>
              <a:t>02</a:t>
            </a:r>
          </a:p>
        </p:txBody>
      </p:sp>
      <p:grpSp>
        <p:nvGrpSpPr>
          <p:cNvPr id="14" name="Google Shape;2675;p43">
            <a:extLst>
              <a:ext uri="{FF2B5EF4-FFF2-40B4-BE49-F238E27FC236}">
                <a16:creationId xmlns:a16="http://schemas.microsoft.com/office/drawing/2014/main" id="{552E26A3-D99F-C5A0-713F-8CEA1708878B}"/>
              </a:ext>
            </a:extLst>
          </p:cNvPr>
          <p:cNvGrpSpPr/>
          <p:nvPr/>
        </p:nvGrpSpPr>
        <p:grpSpPr>
          <a:xfrm>
            <a:off x="1061972" y="3304625"/>
            <a:ext cx="688806" cy="677052"/>
            <a:chOff x="851175" y="1582401"/>
            <a:chExt cx="964872" cy="964872"/>
          </a:xfrm>
        </p:grpSpPr>
        <p:sp>
          <p:nvSpPr>
            <p:cNvPr id="15" name="Google Shape;2676;p43">
              <a:extLst>
                <a:ext uri="{FF2B5EF4-FFF2-40B4-BE49-F238E27FC236}">
                  <a16:creationId xmlns:a16="http://schemas.microsoft.com/office/drawing/2014/main" id="{F1815AAA-2596-6760-8C80-B6FE8B224AF7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677;p43">
              <a:extLst>
                <a:ext uri="{FF2B5EF4-FFF2-40B4-BE49-F238E27FC236}">
                  <a16:creationId xmlns:a16="http://schemas.microsoft.com/office/drawing/2014/main" id="{8E8A054F-08C7-A0AF-0F21-E40093A71D55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2683;p43">
            <a:extLst>
              <a:ext uri="{FF2B5EF4-FFF2-40B4-BE49-F238E27FC236}">
                <a16:creationId xmlns:a16="http://schemas.microsoft.com/office/drawing/2014/main" id="{F92D3446-D216-463B-310D-1BCC369C72A7}"/>
              </a:ext>
            </a:extLst>
          </p:cNvPr>
          <p:cNvSpPr txBox="1">
            <a:spLocks/>
          </p:cNvSpPr>
          <p:nvPr/>
        </p:nvSpPr>
        <p:spPr>
          <a:xfrm>
            <a:off x="1057735" y="3423076"/>
            <a:ext cx="696134" cy="475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" sz="3200" dirty="0"/>
              <a:t>03</a:t>
            </a:r>
          </a:p>
        </p:txBody>
      </p:sp>
      <p:grpSp>
        <p:nvGrpSpPr>
          <p:cNvPr id="26" name="Google Shape;2675;p43">
            <a:extLst>
              <a:ext uri="{FF2B5EF4-FFF2-40B4-BE49-F238E27FC236}">
                <a16:creationId xmlns:a16="http://schemas.microsoft.com/office/drawing/2014/main" id="{769DD55C-A67F-C37F-171B-CB1816705F49}"/>
              </a:ext>
            </a:extLst>
          </p:cNvPr>
          <p:cNvGrpSpPr/>
          <p:nvPr/>
        </p:nvGrpSpPr>
        <p:grpSpPr>
          <a:xfrm>
            <a:off x="5007661" y="1394841"/>
            <a:ext cx="688806" cy="677052"/>
            <a:chOff x="851175" y="1582401"/>
            <a:chExt cx="964872" cy="964872"/>
          </a:xfrm>
        </p:grpSpPr>
        <p:sp>
          <p:nvSpPr>
            <p:cNvPr id="27" name="Google Shape;2676;p43">
              <a:extLst>
                <a:ext uri="{FF2B5EF4-FFF2-40B4-BE49-F238E27FC236}">
                  <a16:creationId xmlns:a16="http://schemas.microsoft.com/office/drawing/2014/main" id="{E9FB39BF-992C-753B-721C-B2A666C2EB82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677;p43">
              <a:extLst>
                <a:ext uri="{FF2B5EF4-FFF2-40B4-BE49-F238E27FC236}">
                  <a16:creationId xmlns:a16="http://schemas.microsoft.com/office/drawing/2014/main" id="{C17BA84E-D2FC-274B-8CFA-8D737C403916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683;p43">
            <a:extLst>
              <a:ext uri="{FF2B5EF4-FFF2-40B4-BE49-F238E27FC236}">
                <a16:creationId xmlns:a16="http://schemas.microsoft.com/office/drawing/2014/main" id="{F47FFC90-34D9-BF89-5F64-3502D9B77A97}"/>
              </a:ext>
            </a:extLst>
          </p:cNvPr>
          <p:cNvSpPr txBox="1">
            <a:spLocks/>
          </p:cNvSpPr>
          <p:nvPr/>
        </p:nvSpPr>
        <p:spPr>
          <a:xfrm>
            <a:off x="5003424" y="1513292"/>
            <a:ext cx="696134" cy="475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" sz="3200" dirty="0"/>
              <a:t>04</a:t>
            </a:r>
          </a:p>
        </p:txBody>
      </p:sp>
      <p:grpSp>
        <p:nvGrpSpPr>
          <p:cNvPr id="30" name="Google Shape;2675;p43">
            <a:extLst>
              <a:ext uri="{FF2B5EF4-FFF2-40B4-BE49-F238E27FC236}">
                <a16:creationId xmlns:a16="http://schemas.microsoft.com/office/drawing/2014/main" id="{F53DF7BF-576C-45F1-0F68-3CA9B5CF26B4}"/>
              </a:ext>
            </a:extLst>
          </p:cNvPr>
          <p:cNvGrpSpPr/>
          <p:nvPr/>
        </p:nvGrpSpPr>
        <p:grpSpPr>
          <a:xfrm>
            <a:off x="5007661" y="2328309"/>
            <a:ext cx="688806" cy="677052"/>
            <a:chOff x="851175" y="1582401"/>
            <a:chExt cx="964872" cy="964872"/>
          </a:xfrm>
        </p:grpSpPr>
        <p:sp>
          <p:nvSpPr>
            <p:cNvPr id="31" name="Google Shape;2676;p43">
              <a:extLst>
                <a:ext uri="{FF2B5EF4-FFF2-40B4-BE49-F238E27FC236}">
                  <a16:creationId xmlns:a16="http://schemas.microsoft.com/office/drawing/2014/main" id="{9BE7BE51-7880-A318-BE96-37844EA8FB68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677;p43">
              <a:extLst>
                <a:ext uri="{FF2B5EF4-FFF2-40B4-BE49-F238E27FC236}">
                  <a16:creationId xmlns:a16="http://schemas.microsoft.com/office/drawing/2014/main" id="{5FC78815-730C-26FD-1D48-8C888B589EA0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2683;p43">
            <a:extLst>
              <a:ext uri="{FF2B5EF4-FFF2-40B4-BE49-F238E27FC236}">
                <a16:creationId xmlns:a16="http://schemas.microsoft.com/office/drawing/2014/main" id="{44BDB3A0-9E1E-02A2-8FD4-E6A1B7476A3E}"/>
              </a:ext>
            </a:extLst>
          </p:cNvPr>
          <p:cNvSpPr txBox="1">
            <a:spLocks/>
          </p:cNvSpPr>
          <p:nvPr/>
        </p:nvSpPr>
        <p:spPr>
          <a:xfrm>
            <a:off x="5003424" y="2446760"/>
            <a:ext cx="696134" cy="475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" sz="3200" dirty="0"/>
              <a:t>05</a:t>
            </a:r>
          </a:p>
        </p:txBody>
      </p:sp>
      <p:grpSp>
        <p:nvGrpSpPr>
          <p:cNvPr id="34" name="Google Shape;2675;p43">
            <a:extLst>
              <a:ext uri="{FF2B5EF4-FFF2-40B4-BE49-F238E27FC236}">
                <a16:creationId xmlns:a16="http://schemas.microsoft.com/office/drawing/2014/main" id="{563D824B-62FF-3976-BCDA-0CB52AA1EC4F}"/>
              </a:ext>
            </a:extLst>
          </p:cNvPr>
          <p:cNvGrpSpPr/>
          <p:nvPr/>
        </p:nvGrpSpPr>
        <p:grpSpPr>
          <a:xfrm>
            <a:off x="5003424" y="3304625"/>
            <a:ext cx="688806" cy="677052"/>
            <a:chOff x="851175" y="1582401"/>
            <a:chExt cx="964872" cy="964872"/>
          </a:xfrm>
        </p:grpSpPr>
        <p:sp>
          <p:nvSpPr>
            <p:cNvPr id="35" name="Google Shape;2676;p43">
              <a:extLst>
                <a:ext uri="{FF2B5EF4-FFF2-40B4-BE49-F238E27FC236}">
                  <a16:creationId xmlns:a16="http://schemas.microsoft.com/office/drawing/2014/main" id="{61FD54D5-B13C-4EBD-D920-DDAF6DB91ABA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677;p43">
              <a:extLst>
                <a:ext uri="{FF2B5EF4-FFF2-40B4-BE49-F238E27FC236}">
                  <a16:creationId xmlns:a16="http://schemas.microsoft.com/office/drawing/2014/main" id="{F4590626-63B1-1B36-6A7D-6FBE64B26E0C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2683;p43">
            <a:extLst>
              <a:ext uri="{FF2B5EF4-FFF2-40B4-BE49-F238E27FC236}">
                <a16:creationId xmlns:a16="http://schemas.microsoft.com/office/drawing/2014/main" id="{1622076C-E9E0-38E1-1902-BD00A5C6318A}"/>
              </a:ext>
            </a:extLst>
          </p:cNvPr>
          <p:cNvSpPr txBox="1">
            <a:spLocks/>
          </p:cNvSpPr>
          <p:nvPr/>
        </p:nvSpPr>
        <p:spPr>
          <a:xfrm>
            <a:off x="4999187" y="3423076"/>
            <a:ext cx="696134" cy="475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" sz="3200" dirty="0"/>
              <a:t>06</a:t>
            </a:r>
          </a:p>
        </p:txBody>
      </p:sp>
      <p:sp>
        <p:nvSpPr>
          <p:cNvPr id="38" name="Google Shape;2686;p43">
            <a:extLst>
              <a:ext uri="{FF2B5EF4-FFF2-40B4-BE49-F238E27FC236}">
                <a16:creationId xmlns:a16="http://schemas.microsoft.com/office/drawing/2014/main" id="{75D0AAF0-08D3-52BD-094D-36FB6670998D}"/>
              </a:ext>
            </a:extLst>
          </p:cNvPr>
          <p:cNvSpPr txBox="1">
            <a:spLocks/>
          </p:cNvSpPr>
          <p:nvPr/>
        </p:nvSpPr>
        <p:spPr>
          <a:xfrm>
            <a:off x="1911290" y="2446760"/>
            <a:ext cx="2524481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indent="0"/>
            <a:r>
              <a:rPr lang="en-US" dirty="0">
                <a:latin typeface="Play" panose="020B0604020202020204" charset="0"/>
              </a:rPr>
              <a:t>Completeness</a:t>
            </a:r>
          </a:p>
        </p:txBody>
      </p:sp>
      <p:sp>
        <p:nvSpPr>
          <p:cNvPr id="39" name="Google Shape;2686;p43">
            <a:extLst>
              <a:ext uri="{FF2B5EF4-FFF2-40B4-BE49-F238E27FC236}">
                <a16:creationId xmlns:a16="http://schemas.microsoft.com/office/drawing/2014/main" id="{B71102C7-5B61-CB1E-00D3-21F8A35AE6EA}"/>
              </a:ext>
            </a:extLst>
          </p:cNvPr>
          <p:cNvSpPr txBox="1">
            <a:spLocks/>
          </p:cNvSpPr>
          <p:nvPr/>
        </p:nvSpPr>
        <p:spPr>
          <a:xfrm>
            <a:off x="1911290" y="3423076"/>
            <a:ext cx="2524481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indent="0"/>
            <a:r>
              <a:rPr lang="en-US" dirty="0">
                <a:latin typeface="Play" panose="020B0604020202020204" charset="0"/>
              </a:rPr>
              <a:t>Relevance</a:t>
            </a:r>
          </a:p>
        </p:txBody>
      </p:sp>
      <p:sp>
        <p:nvSpPr>
          <p:cNvPr id="40" name="Google Shape;2686;p43">
            <a:extLst>
              <a:ext uri="{FF2B5EF4-FFF2-40B4-BE49-F238E27FC236}">
                <a16:creationId xmlns:a16="http://schemas.microsoft.com/office/drawing/2014/main" id="{0C673FC7-8535-6444-3FA2-A63D1650176C}"/>
              </a:ext>
            </a:extLst>
          </p:cNvPr>
          <p:cNvSpPr txBox="1">
            <a:spLocks/>
          </p:cNvSpPr>
          <p:nvPr/>
        </p:nvSpPr>
        <p:spPr>
          <a:xfrm>
            <a:off x="5906244" y="1519526"/>
            <a:ext cx="2524481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indent="0"/>
            <a:r>
              <a:rPr lang="en-US" dirty="0">
                <a:latin typeface="Play" panose="020B0604020202020204" charset="0"/>
              </a:rPr>
              <a:t>Understandability</a:t>
            </a:r>
          </a:p>
        </p:txBody>
      </p:sp>
      <p:sp>
        <p:nvSpPr>
          <p:cNvPr id="41" name="Google Shape;2686;p43">
            <a:extLst>
              <a:ext uri="{FF2B5EF4-FFF2-40B4-BE49-F238E27FC236}">
                <a16:creationId xmlns:a16="http://schemas.microsoft.com/office/drawing/2014/main" id="{7588AF5D-67DE-76F4-14B3-68FF84C18B83}"/>
              </a:ext>
            </a:extLst>
          </p:cNvPr>
          <p:cNvSpPr txBox="1">
            <a:spLocks/>
          </p:cNvSpPr>
          <p:nvPr/>
        </p:nvSpPr>
        <p:spPr>
          <a:xfrm>
            <a:off x="5906243" y="2446760"/>
            <a:ext cx="2524481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indent="0"/>
            <a:r>
              <a:rPr lang="en-US" dirty="0">
                <a:latin typeface="Play" panose="020B0604020202020204" charset="0"/>
              </a:rPr>
              <a:t>Readability</a:t>
            </a:r>
          </a:p>
        </p:txBody>
      </p:sp>
      <p:sp>
        <p:nvSpPr>
          <p:cNvPr id="42" name="Google Shape;2686;p43">
            <a:extLst>
              <a:ext uri="{FF2B5EF4-FFF2-40B4-BE49-F238E27FC236}">
                <a16:creationId xmlns:a16="http://schemas.microsoft.com/office/drawing/2014/main" id="{E33869EA-67EC-9BA0-5263-6C2F7188A234}"/>
              </a:ext>
            </a:extLst>
          </p:cNvPr>
          <p:cNvSpPr txBox="1">
            <a:spLocks/>
          </p:cNvSpPr>
          <p:nvPr/>
        </p:nvSpPr>
        <p:spPr>
          <a:xfrm>
            <a:off x="5906243" y="3423076"/>
            <a:ext cx="2524481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indent="0"/>
            <a:r>
              <a:rPr lang="en-US" dirty="0">
                <a:latin typeface="Play" panose="020B0604020202020204" charset="0"/>
              </a:rPr>
              <a:t>Time Taken</a:t>
            </a:r>
          </a:p>
        </p:txBody>
      </p:sp>
    </p:spTree>
    <p:extLst>
      <p:ext uri="{BB962C8B-B14F-4D97-AF65-F5344CB8AC3E}">
        <p14:creationId xmlns:p14="http://schemas.microsoft.com/office/powerpoint/2010/main" val="2494254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>
          <a:extLst>
            <a:ext uri="{FF2B5EF4-FFF2-40B4-BE49-F238E27FC236}">
              <a16:creationId xmlns:a16="http://schemas.microsoft.com/office/drawing/2014/main" id="{18409757-9295-3BFC-21C5-D87275F43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44">
            <a:extLst>
              <a:ext uri="{FF2B5EF4-FFF2-40B4-BE49-F238E27FC236}">
                <a16:creationId xmlns:a16="http://schemas.microsoft.com/office/drawing/2014/main" id="{8AFE685E-98F5-4457-9385-B1C2CBCD5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Results</a:t>
            </a:r>
            <a:endParaRPr dirty="0">
              <a:solidFill>
                <a:schemeClr val="tx2"/>
              </a:solidFill>
            </a:endParaRPr>
          </a:p>
        </p:txBody>
      </p:sp>
      <p:cxnSp>
        <p:nvCxnSpPr>
          <p:cNvPr id="2701" name="Google Shape;2701;p44">
            <a:extLst>
              <a:ext uri="{FF2B5EF4-FFF2-40B4-BE49-F238E27FC236}">
                <a16:creationId xmlns:a16="http://schemas.microsoft.com/office/drawing/2014/main" id="{217062F7-DA9D-0552-2BFB-B66F11AC9ED7}"/>
              </a:ext>
            </a:extLst>
          </p:cNvPr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>
            <a:extLst>
              <a:ext uri="{FF2B5EF4-FFF2-40B4-BE49-F238E27FC236}">
                <a16:creationId xmlns:a16="http://schemas.microsoft.com/office/drawing/2014/main" id="{08F096D6-53DD-6FA4-497C-610694562A79}"/>
              </a:ext>
            </a:extLst>
          </p:cNvPr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>
            <a:extLst>
              <a:ext uri="{FF2B5EF4-FFF2-40B4-BE49-F238E27FC236}">
                <a16:creationId xmlns:a16="http://schemas.microsoft.com/office/drawing/2014/main" id="{497D7820-2204-A78E-6257-62983291D362}"/>
              </a:ext>
            </a:extLst>
          </p:cNvPr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>
            <a:extLst>
              <a:ext uri="{FF2B5EF4-FFF2-40B4-BE49-F238E27FC236}">
                <a16:creationId xmlns:a16="http://schemas.microsoft.com/office/drawing/2014/main" id="{DF0A940D-24B5-CAAA-860C-0FC90FA7CA33}"/>
              </a:ext>
            </a:extLst>
          </p:cNvPr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  <p:extLst>
      <p:ext uri="{BB962C8B-B14F-4D97-AF65-F5344CB8AC3E}">
        <p14:creationId xmlns:p14="http://schemas.microsoft.com/office/powerpoint/2010/main" val="3965434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6" name="Google Shape;3146;p57"/>
          <p:cNvGrpSpPr/>
          <p:nvPr/>
        </p:nvGrpSpPr>
        <p:grpSpPr>
          <a:xfrm>
            <a:off x="716073" y="1019371"/>
            <a:ext cx="685831" cy="685831"/>
            <a:chOff x="851175" y="1582401"/>
            <a:chExt cx="964872" cy="964872"/>
          </a:xfrm>
        </p:grpSpPr>
        <p:sp>
          <p:nvSpPr>
            <p:cNvPr id="3147" name="Google Shape;3147;p57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28588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57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28588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9" name="Google Shape;3149;p57"/>
          <p:cNvGrpSpPr/>
          <p:nvPr/>
        </p:nvGrpSpPr>
        <p:grpSpPr>
          <a:xfrm>
            <a:off x="738331" y="2948931"/>
            <a:ext cx="685831" cy="685831"/>
            <a:chOff x="851175" y="1582401"/>
            <a:chExt cx="964872" cy="964872"/>
          </a:xfrm>
          <a:solidFill>
            <a:srgbClr val="00DE64"/>
          </a:solidFill>
        </p:grpSpPr>
        <p:sp>
          <p:nvSpPr>
            <p:cNvPr id="3150" name="Google Shape;3150;p57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28588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57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28588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152" name="Google Shape;3152;p57"/>
          <p:cNvGrpSpPr/>
          <p:nvPr/>
        </p:nvGrpSpPr>
        <p:grpSpPr>
          <a:xfrm>
            <a:off x="690962" y="1984151"/>
            <a:ext cx="685831" cy="685831"/>
            <a:chOff x="851175" y="1582401"/>
            <a:chExt cx="964872" cy="964872"/>
          </a:xfrm>
        </p:grpSpPr>
        <p:sp>
          <p:nvSpPr>
            <p:cNvPr id="3153" name="Google Shape;3153;p57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57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7" name="Google Shape;3157;p57"/>
          <p:cNvSpPr txBox="1"/>
          <p:nvPr/>
        </p:nvSpPr>
        <p:spPr>
          <a:xfrm>
            <a:off x="1499800" y="1048188"/>
            <a:ext cx="35103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ChatGPT</a:t>
            </a:r>
            <a:endParaRPr sz="2000" b="1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159" name="Google Shape;3159;p57"/>
          <p:cNvSpPr txBox="1"/>
          <p:nvPr/>
        </p:nvSpPr>
        <p:spPr>
          <a:xfrm>
            <a:off x="690962" y="1175643"/>
            <a:ext cx="7332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#1</a:t>
            </a:r>
            <a:endParaRPr sz="1800" b="1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160" name="Google Shape;3160;p57"/>
          <p:cNvSpPr txBox="1"/>
          <p:nvPr/>
        </p:nvSpPr>
        <p:spPr>
          <a:xfrm>
            <a:off x="1499800" y="2972526"/>
            <a:ext cx="35103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Llama</a:t>
            </a:r>
            <a:endParaRPr sz="2000" b="1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162" name="Google Shape;3162;p57"/>
          <p:cNvSpPr txBox="1"/>
          <p:nvPr/>
        </p:nvSpPr>
        <p:spPr>
          <a:xfrm>
            <a:off x="713220" y="3099783"/>
            <a:ext cx="7332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#3</a:t>
            </a:r>
            <a:endParaRPr sz="1800" b="1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163" name="Google Shape;3163;p57"/>
          <p:cNvSpPr txBox="1"/>
          <p:nvPr/>
        </p:nvSpPr>
        <p:spPr>
          <a:xfrm>
            <a:off x="1499800" y="1994806"/>
            <a:ext cx="35103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Bard</a:t>
            </a:r>
            <a:endParaRPr sz="2000" b="1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165" name="Google Shape;3165;p57"/>
          <p:cNvSpPr txBox="1"/>
          <p:nvPr/>
        </p:nvSpPr>
        <p:spPr>
          <a:xfrm>
            <a:off x="665851" y="2136427"/>
            <a:ext cx="7332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#2</a:t>
            </a:r>
            <a:endParaRPr sz="1800" b="1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314002C-D43B-9B63-A90D-C203F673B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420" y="478809"/>
            <a:ext cx="3982202" cy="445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oogle Shape;3149;p57">
            <a:extLst>
              <a:ext uri="{FF2B5EF4-FFF2-40B4-BE49-F238E27FC236}">
                <a16:creationId xmlns:a16="http://schemas.microsoft.com/office/drawing/2014/main" id="{595457B5-42A3-4098-E2F3-A7193CE6AD1C}"/>
              </a:ext>
            </a:extLst>
          </p:cNvPr>
          <p:cNvGrpSpPr/>
          <p:nvPr/>
        </p:nvGrpSpPr>
        <p:grpSpPr>
          <a:xfrm>
            <a:off x="738331" y="3915598"/>
            <a:ext cx="685831" cy="685831"/>
            <a:chOff x="851175" y="1582401"/>
            <a:chExt cx="964872" cy="964872"/>
          </a:xfrm>
          <a:solidFill>
            <a:schemeClr val="accent3">
              <a:lumMod val="75000"/>
            </a:schemeClr>
          </a:solidFill>
        </p:grpSpPr>
        <p:sp>
          <p:nvSpPr>
            <p:cNvPr id="6" name="Google Shape;3150;p57">
              <a:extLst>
                <a:ext uri="{FF2B5EF4-FFF2-40B4-BE49-F238E27FC236}">
                  <a16:creationId xmlns:a16="http://schemas.microsoft.com/office/drawing/2014/main" id="{0B5E06E1-146D-3F55-8095-BA7747DAEA4F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28588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151;p57">
              <a:extLst>
                <a:ext uri="{FF2B5EF4-FFF2-40B4-BE49-F238E27FC236}">
                  <a16:creationId xmlns:a16="http://schemas.microsoft.com/office/drawing/2014/main" id="{92DED282-C2E8-7830-A79E-208FE464B218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28588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3162;p57">
            <a:extLst>
              <a:ext uri="{FF2B5EF4-FFF2-40B4-BE49-F238E27FC236}">
                <a16:creationId xmlns:a16="http://schemas.microsoft.com/office/drawing/2014/main" id="{55D3360A-BBDB-D7C0-B1FF-BDC7D6C95CEF}"/>
              </a:ext>
            </a:extLst>
          </p:cNvPr>
          <p:cNvSpPr txBox="1"/>
          <p:nvPr/>
        </p:nvSpPr>
        <p:spPr>
          <a:xfrm>
            <a:off x="713220" y="4066450"/>
            <a:ext cx="7332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#4</a:t>
            </a:r>
            <a:endParaRPr sz="1800" b="1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" name="Google Shape;3160;p57">
            <a:extLst>
              <a:ext uri="{FF2B5EF4-FFF2-40B4-BE49-F238E27FC236}">
                <a16:creationId xmlns:a16="http://schemas.microsoft.com/office/drawing/2014/main" id="{9CBDBB37-FC45-70E8-4369-F58E49B22272}"/>
              </a:ext>
            </a:extLst>
          </p:cNvPr>
          <p:cNvSpPr txBox="1"/>
          <p:nvPr/>
        </p:nvSpPr>
        <p:spPr>
          <a:xfrm>
            <a:off x="1446420" y="3910884"/>
            <a:ext cx="35103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StarChat</a:t>
            </a:r>
            <a:endParaRPr sz="2000" b="1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DA27D-A3DF-A73B-A113-363DFC0727E9}"/>
              </a:ext>
            </a:extLst>
          </p:cNvPr>
          <p:cNvSpPr/>
          <p:nvPr/>
        </p:nvSpPr>
        <p:spPr>
          <a:xfrm>
            <a:off x="5177481" y="3846064"/>
            <a:ext cx="3228188" cy="97857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lay" panose="020B0604020202020204" charset="0"/>
              </a:rPr>
              <a:t>ChatGPT</a:t>
            </a:r>
          </a:p>
          <a:p>
            <a:pPr algn="ctr"/>
            <a:endParaRPr lang="en-US" b="1" dirty="0">
              <a:solidFill>
                <a:schemeClr val="bg1"/>
              </a:solidFill>
              <a:latin typeface="Play" panose="020B0604020202020204" charset="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Play" panose="020B0604020202020204" charset="0"/>
              </a:rPr>
              <a:t>Bard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Play" panose="020B0604020202020204" charset="0"/>
              </a:rPr>
              <a:t> 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Play" panose="020B0604020202020204" charset="0"/>
              </a:rPr>
              <a:t>Llama</a:t>
            </a:r>
          </a:p>
          <a:p>
            <a:pPr algn="ctr"/>
            <a:endParaRPr lang="en-US" b="1" dirty="0">
              <a:solidFill>
                <a:schemeClr val="bg1"/>
              </a:solidFill>
              <a:latin typeface="Play" panose="020B0604020202020204" charset="0"/>
            </a:endParaRPr>
          </a:p>
          <a:p>
            <a:pPr algn="ctr"/>
            <a:endParaRPr lang="en-US" b="1" dirty="0">
              <a:solidFill>
                <a:schemeClr val="bg1"/>
              </a:solidFill>
              <a:latin typeface="Play" panose="020B0604020202020204" charset="0"/>
            </a:endParaRPr>
          </a:p>
          <a:p>
            <a:pPr algn="ctr"/>
            <a:r>
              <a:rPr lang="en-US" b="1" dirty="0" err="1">
                <a:solidFill>
                  <a:schemeClr val="bg1"/>
                </a:solidFill>
                <a:latin typeface="Play" panose="020B0604020202020204" charset="0"/>
              </a:rPr>
              <a:t>StarChart</a:t>
            </a:r>
            <a:endParaRPr lang="en-US" b="1" dirty="0">
              <a:solidFill>
                <a:schemeClr val="bg1"/>
              </a:solidFill>
              <a:latin typeface="Play" panose="020B060402020202020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E78AC6-F0BA-13AF-2765-18BE37B26B47}"/>
              </a:ext>
            </a:extLst>
          </p:cNvPr>
          <p:cNvSpPr/>
          <p:nvPr/>
        </p:nvSpPr>
        <p:spPr>
          <a:xfrm>
            <a:off x="4803953" y="333632"/>
            <a:ext cx="788748" cy="35124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3157;p57">
            <a:extLst>
              <a:ext uri="{FF2B5EF4-FFF2-40B4-BE49-F238E27FC236}">
                <a16:creationId xmlns:a16="http://schemas.microsoft.com/office/drawing/2014/main" id="{6DEE8EA8-148C-00B6-7DE9-E0D07E5A0640}"/>
              </a:ext>
            </a:extLst>
          </p:cNvPr>
          <p:cNvSpPr txBox="1"/>
          <p:nvPr/>
        </p:nvSpPr>
        <p:spPr>
          <a:xfrm>
            <a:off x="1499799" y="1372503"/>
            <a:ext cx="3982201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Best quality, time consuming</a:t>
            </a:r>
            <a:endParaRPr sz="1800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6" name="Google Shape;3157;p57">
            <a:extLst>
              <a:ext uri="{FF2B5EF4-FFF2-40B4-BE49-F238E27FC236}">
                <a16:creationId xmlns:a16="http://schemas.microsoft.com/office/drawing/2014/main" id="{F23E2DD2-2904-1F6B-B3BB-E475F4431A44}"/>
              </a:ext>
            </a:extLst>
          </p:cNvPr>
          <p:cNvSpPr txBox="1"/>
          <p:nvPr/>
        </p:nvSpPr>
        <p:spPr>
          <a:xfrm>
            <a:off x="1499799" y="2327077"/>
            <a:ext cx="3982201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Superior to Human-Documentation</a:t>
            </a:r>
            <a:endParaRPr sz="1800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7" name="Google Shape;3157;p57">
            <a:extLst>
              <a:ext uri="{FF2B5EF4-FFF2-40B4-BE49-F238E27FC236}">
                <a16:creationId xmlns:a16="http://schemas.microsoft.com/office/drawing/2014/main" id="{95504495-FF5D-360C-0056-116A2C638FD3}"/>
              </a:ext>
            </a:extLst>
          </p:cNvPr>
          <p:cNvSpPr txBox="1"/>
          <p:nvPr/>
        </p:nvSpPr>
        <p:spPr>
          <a:xfrm>
            <a:off x="1471531" y="3379031"/>
            <a:ext cx="3982201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Performance Lacking</a:t>
            </a:r>
            <a:endParaRPr sz="1800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8" name="Google Shape;3157;p57">
            <a:extLst>
              <a:ext uri="{FF2B5EF4-FFF2-40B4-BE49-F238E27FC236}">
                <a16:creationId xmlns:a16="http://schemas.microsoft.com/office/drawing/2014/main" id="{C9BF2862-625C-FF46-3AF8-FF244E5AA0D8}"/>
              </a:ext>
            </a:extLst>
          </p:cNvPr>
          <p:cNvSpPr txBox="1"/>
          <p:nvPr/>
        </p:nvSpPr>
        <p:spPr>
          <a:xfrm>
            <a:off x="1471531" y="4330469"/>
            <a:ext cx="3982201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Weakest Comment Generation </a:t>
            </a:r>
            <a:endParaRPr sz="1800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  <p:extLst>
      <p:ext uri="{BB962C8B-B14F-4D97-AF65-F5344CB8AC3E}">
        <p14:creationId xmlns:p14="http://schemas.microsoft.com/office/powerpoint/2010/main" val="3503696505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E3264FE0232E4B90669B4AA1575ACD" ma:contentTypeVersion="4" ma:contentTypeDescription="Create a new document." ma:contentTypeScope="" ma:versionID="b7f944af62b27dc22179f6195121d134">
  <xsd:schema xmlns:xsd="http://www.w3.org/2001/XMLSchema" xmlns:xs="http://www.w3.org/2001/XMLSchema" xmlns:p="http://schemas.microsoft.com/office/2006/metadata/properties" xmlns:ns3="1229a018-5c19-4ff0-8d47-1194b3a86bc4" targetNamespace="http://schemas.microsoft.com/office/2006/metadata/properties" ma:root="true" ma:fieldsID="5d2032bb8a04c75faadec0096181304e" ns3:_="">
    <xsd:import namespace="1229a018-5c19-4ff0-8d47-1194b3a86b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29a018-5c19-4ff0-8d47-1194b3a86b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3310BA-4F1E-452A-AB99-0FDDEB07ACFE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1229a018-5c19-4ff0-8d47-1194b3a86bc4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0DB075-85DC-4CB6-943E-4834AE85B657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E027189-806D-4071-9B4D-F14CE7DF0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2676</TotalTime>
  <Words>672</Words>
  <Application>Microsoft Office PowerPoint</Application>
  <PresentationFormat>On-screen Show (16:9)</PresentationFormat>
  <Paragraphs>195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Wingdings</vt:lpstr>
      <vt:lpstr>Source Sans Pro</vt:lpstr>
      <vt:lpstr>Play</vt:lpstr>
      <vt:lpstr>Arial</vt:lpstr>
      <vt:lpstr>Computer Science &amp; Mathematics Major For College: Computer Science &amp; Programming by Slidesgo</vt:lpstr>
      <vt:lpstr>PowerPoint Presentation</vt:lpstr>
      <vt:lpstr>Introduction</vt:lpstr>
      <vt:lpstr>“A Comparative Analysis of Large Language Models for Code Documentation Generation”</vt:lpstr>
      <vt:lpstr>Idea</vt:lpstr>
      <vt:lpstr>AI Models Used:</vt:lpstr>
      <vt:lpstr>Method</vt:lpstr>
      <vt:lpstr>Evaluation metrics used:</vt:lpstr>
      <vt:lpstr>Results</vt:lpstr>
      <vt:lpstr>PowerPoint Presentation</vt:lpstr>
      <vt:lpstr>“Automatic Code Summarization via ChatGPT: How Far Are We?.”</vt:lpstr>
      <vt:lpstr>Idea</vt:lpstr>
      <vt:lpstr>Method</vt:lpstr>
      <vt:lpstr>Evaluation Metrics</vt:lpstr>
      <vt:lpstr>PowerPoint Presentation</vt:lpstr>
      <vt:lpstr>Results</vt:lpstr>
      <vt:lpstr>“Using GPT-4 for Source Code Documentation.’’</vt:lpstr>
      <vt:lpstr>Idea</vt:lpstr>
      <vt:lpstr>Method</vt:lpstr>
      <vt:lpstr>Evaluation metrics used:</vt:lpstr>
      <vt:lpstr>Results</vt:lpstr>
      <vt:lpstr>“Can Developers Prompt?  A Controlled Experiment  for Code Documentation Generation.’’</vt:lpstr>
      <vt:lpstr>Idea</vt:lpstr>
      <vt:lpstr>Method</vt:lpstr>
      <vt:lpstr>Evaluation metrics used:</vt:lpstr>
      <vt:lpstr>Results</vt:lpstr>
      <vt:lpstr>“The Role of ChatGPT in Computer programing.’’</vt:lpstr>
      <vt:lpstr>Idea</vt:lpstr>
      <vt:lpstr>Method</vt:lpstr>
      <vt:lpstr>Evaluation Metrics</vt:lpstr>
      <vt:lpstr>Results</vt:lpstr>
      <vt:lpstr>CONCLUSION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&amp; MATHEMATICS MAJOR FOR COLLEGE: COMPUTER SCIENCE &amp; PROGRAMMING</dc:title>
  <dc:creator>R4idenIV</dc:creator>
  <cp:lastModifiedBy>حسن ريان علي بابنجي</cp:lastModifiedBy>
  <cp:revision>11</cp:revision>
  <dcterms:modified xsi:type="dcterms:W3CDTF">2025-02-05T14:41:56Z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0x0101003CE3264FE0232E4B90669B4AA1575ACD</vt:lpwstr>
  </property>
</Properties>
</file>