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5" r:id="rId12"/>
    <p:sldId id="266" r:id="rId13"/>
    <p:sldId id="267" r:id="rId14"/>
    <p:sldId id="268" r:id="rId15"/>
    <p:sldId id="263" r:id="rId16"/>
    <p:sldId id="264"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96" y="1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2/26/2023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426659" y="-202130"/>
            <a:ext cx="7077456" cy="4014697"/>
          </a:xfrm>
        </p:spPr>
        <p:txBody>
          <a:bodyPr/>
          <a:lstStyle/>
          <a:p>
            <a:r>
              <a:rPr lang="en-US" sz="4000" dirty="0"/>
              <a:t>RISK FACTORS PREDICTION FOR CARDIOVASCULAR HEART DISEASE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426659" y="3808653"/>
            <a:ext cx="4684437" cy="534585"/>
          </a:xfrm>
        </p:spPr>
        <p:txBody>
          <a:bodyPr>
            <a:normAutofit lnSpcReduction="10000"/>
          </a:bodyPr>
          <a:lstStyle/>
          <a:p>
            <a:pPr marL="0" indent="0">
              <a:buNone/>
            </a:pPr>
            <a:r>
              <a:rPr lang="en-US" dirty="0"/>
              <a:t>Using Machine Learning In Python</a:t>
            </a:r>
          </a:p>
        </p:txBody>
      </p:sp>
      <p:sp>
        <p:nvSpPr>
          <p:cNvPr id="6" name="TextBox 5">
            <a:extLst>
              <a:ext uri="{FF2B5EF4-FFF2-40B4-BE49-F238E27FC236}">
                <a16:creationId xmlns:a16="http://schemas.microsoft.com/office/drawing/2014/main" id="{61E0B434-D8F9-F507-0476-661E55EEC18F}"/>
              </a:ext>
            </a:extLst>
          </p:cNvPr>
          <p:cNvSpPr txBox="1"/>
          <p:nvPr/>
        </p:nvSpPr>
        <p:spPr>
          <a:xfrm>
            <a:off x="4426659" y="5082138"/>
            <a:ext cx="6315135" cy="1200329"/>
          </a:xfrm>
          <a:prstGeom prst="rect">
            <a:avLst/>
          </a:prstGeom>
          <a:noFill/>
        </p:spPr>
        <p:txBody>
          <a:bodyPr wrap="square" rtlCol="0">
            <a:spAutoFit/>
          </a:bodyPr>
          <a:lstStyle/>
          <a:p>
            <a:r>
              <a:rPr lang="en-US" dirty="0">
                <a:solidFill>
                  <a:schemeClr val="bg1"/>
                </a:solidFill>
              </a:rPr>
              <a:t>Team Members</a:t>
            </a:r>
          </a:p>
          <a:p>
            <a:endParaRPr lang="en-US" dirty="0"/>
          </a:p>
          <a:p>
            <a:r>
              <a:rPr lang="en-US" dirty="0">
                <a:solidFill>
                  <a:schemeClr val="bg1"/>
                </a:solidFill>
              </a:rPr>
              <a:t>AGNISIS DUTTA</a:t>
            </a:r>
          </a:p>
          <a:p>
            <a:r>
              <a:rPr lang="en-US" dirty="0">
                <a:solidFill>
                  <a:schemeClr val="bg1"/>
                </a:solidFill>
              </a:rPr>
              <a:t>SHILPI SEN</a:t>
            </a:r>
          </a:p>
        </p:txBody>
      </p:sp>
      <p:sp>
        <p:nvSpPr>
          <p:cNvPr id="4" name="TextBox 3">
            <a:extLst>
              <a:ext uri="{FF2B5EF4-FFF2-40B4-BE49-F238E27FC236}">
                <a16:creationId xmlns:a16="http://schemas.microsoft.com/office/drawing/2014/main" id="{38E1750E-FDDA-3ABE-59C0-41C5051B5C46}"/>
              </a:ext>
            </a:extLst>
          </p:cNvPr>
          <p:cNvSpPr txBox="1"/>
          <p:nvPr/>
        </p:nvSpPr>
        <p:spPr>
          <a:xfrm>
            <a:off x="8799705" y="4212913"/>
            <a:ext cx="3884177" cy="677108"/>
          </a:xfrm>
          <a:prstGeom prst="rect">
            <a:avLst/>
          </a:prstGeom>
          <a:noFill/>
        </p:spPr>
        <p:txBody>
          <a:bodyPr wrap="square" rtlCol="0">
            <a:spAutoFit/>
          </a:bodyPr>
          <a:lstStyle/>
          <a:p>
            <a:pPr algn="l"/>
            <a:r>
              <a:rPr lang="en-US" sz="1800" dirty="0">
                <a:solidFill>
                  <a:schemeClr val="bg1"/>
                </a:solidFill>
                <a:ea typeface="+mn-lt"/>
                <a:cs typeface="+mn-lt"/>
              </a:rPr>
              <a:t>Project Mentor</a:t>
            </a:r>
            <a:r>
              <a:rPr lang="en-US" sz="1800" b="1" dirty="0">
                <a:solidFill>
                  <a:schemeClr val="bg1"/>
                </a:solidFill>
                <a:ea typeface="+mn-lt"/>
                <a:cs typeface="+mn-lt"/>
              </a:rPr>
              <a:t> :</a:t>
            </a:r>
            <a:r>
              <a:rPr lang="en-US" dirty="0">
                <a:solidFill>
                  <a:schemeClr val="bg1"/>
                </a:solidFill>
                <a:cs typeface="Calibri" panose="020F0502020204030204"/>
              </a:rPr>
              <a:t> </a:t>
            </a:r>
          </a:p>
          <a:p>
            <a:pPr algn="l"/>
            <a:r>
              <a:rPr lang="en-US" sz="1800" b="1" dirty="0">
                <a:solidFill>
                  <a:schemeClr val="bg1"/>
                </a:solidFill>
                <a:ea typeface="+mn-lt"/>
                <a:cs typeface="+mn-lt"/>
              </a:rPr>
              <a:t>Prof. </a:t>
            </a:r>
            <a:r>
              <a:rPr lang="en-US" sz="2000" b="1" dirty="0">
                <a:solidFill>
                  <a:schemeClr val="bg1"/>
                </a:solidFill>
                <a:ea typeface="+mn-lt"/>
                <a:cs typeface="+mn-lt"/>
              </a:rPr>
              <a:t>Arnab Chakraborty</a:t>
            </a:r>
            <a:endParaRPr lang="en-US" sz="1800" dirty="0">
              <a:solidFill>
                <a:schemeClr val="bg1"/>
              </a:solidFill>
              <a:cs typeface="Calibri" panose="020F0502020204030204"/>
            </a:endParaRP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E0DE94-24C5-E6C8-513D-7D0DCF95B9CD}"/>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3" name="TextBox 2">
            <a:extLst>
              <a:ext uri="{FF2B5EF4-FFF2-40B4-BE49-F238E27FC236}">
                <a16:creationId xmlns:a16="http://schemas.microsoft.com/office/drawing/2014/main" id="{F345390D-C083-D018-B442-3FD7DB410A48}"/>
              </a:ext>
            </a:extLst>
          </p:cNvPr>
          <p:cNvSpPr txBox="1"/>
          <p:nvPr/>
        </p:nvSpPr>
        <p:spPr>
          <a:xfrm>
            <a:off x="310393" y="595618"/>
            <a:ext cx="4270664" cy="707886"/>
          </a:xfrm>
          <a:prstGeom prst="rect">
            <a:avLst/>
          </a:prstGeom>
          <a:noFill/>
        </p:spPr>
        <p:txBody>
          <a:bodyPr wrap="square" rtlCol="0">
            <a:spAutoFit/>
          </a:bodyPr>
          <a:lstStyle/>
          <a:p>
            <a:r>
              <a:rPr lang="en-US" sz="2000" b="1" i="0" u="none" strike="noStrike" dirty="0">
                <a:solidFill>
                  <a:schemeClr val="bg1"/>
                </a:solidFill>
                <a:effectLst/>
                <a:latin typeface="Times New Roman" panose="02020603050405020304" pitchFamily="18" charset="0"/>
              </a:rPr>
              <a:t>Univariate Analysis of Numerical Features</a:t>
            </a:r>
            <a:endParaRPr lang="en-IN" sz="2000" dirty="0">
              <a:solidFill>
                <a:schemeClr val="bg1"/>
              </a:solidFill>
            </a:endParaRPr>
          </a:p>
        </p:txBody>
      </p:sp>
      <p:pic>
        <p:nvPicPr>
          <p:cNvPr id="5" name="Picture 4">
            <a:extLst>
              <a:ext uri="{FF2B5EF4-FFF2-40B4-BE49-F238E27FC236}">
                <a16:creationId xmlns:a16="http://schemas.microsoft.com/office/drawing/2014/main" id="{1A073F50-0A21-CC47-9F9B-158406DE0CA9}"/>
              </a:ext>
            </a:extLst>
          </p:cNvPr>
          <p:cNvPicPr>
            <a:picLocks noChangeAspect="1"/>
          </p:cNvPicPr>
          <p:nvPr/>
        </p:nvPicPr>
        <p:blipFill>
          <a:blip r:embed="rId2"/>
          <a:stretch>
            <a:fillRect/>
          </a:stretch>
        </p:blipFill>
        <p:spPr>
          <a:xfrm>
            <a:off x="170217" y="1617118"/>
            <a:ext cx="11851565" cy="4255176"/>
          </a:xfrm>
          <a:prstGeom prst="rect">
            <a:avLst/>
          </a:prstGeom>
        </p:spPr>
      </p:pic>
    </p:spTree>
    <p:extLst>
      <p:ext uri="{BB962C8B-B14F-4D97-AF65-F5344CB8AC3E}">
        <p14:creationId xmlns:p14="http://schemas.microsoft.com/office/powerpoint/2010/main" val="2940488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67424-2554-EA68-B592-7840496809B1}"/>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TextBox 2">
            <a:extLst>
              <a:ext uri="{FF2B5EF4-FFF2-40B4-BE49-F238E27FC236}">
                <a16:creationId xmlns:a16="http://schemas.microsoft.com/office/drawing/2014/main" id="{3F0F0EE3-7607-3477-F25C-65007D8AE8C6}"/>
              </a:ext>
            </a:extLst>
          </p:cNvPr>
          <p:cNvSpPr txBox="1"/>
          <p:nvPr/>
        </p:nvSpPr>
        <p:spPr>
          <a:xfrm>
            <a:off x="420786" y="752558"/>
            <a:ext cx="7816905" cy="400110"/>
          </a:xfrm>
          <a:prstGeom prst="rect">
            <a:avLst/>
          </a:prstGeom>
          <a:noFill/>
        </p:spPr>
        <p:txBody>
          <a:bodyPr wrap="square" rtlCol="0">
            <a:spAutoFit/>
          </a:bodyPr>
          <a:lstStyle/>
          <a:p>
            <a:r>
              <a:rPr lang="en-US" sz="2000" b="1" i="0" u="none" strike="noStrike" dirty="0">
                <a:solidFill>
                  <a:schemeClr val="bg1"/>
                </a:solidFill>
                <a:effectLst/>
                <a:latin typeface="Times New Roman" panose="02020603050405020304" pitchFamily="18" charset="0"/>
              </a:rPr>
              <a:t>Outlier Detection of Numerical Features</a:t>
            </a:r>
            <a:endParaRPr lang="en-IN" sz="2000" dirty="0">
              <a:solidFill>
                <a:schemeClr val="bg1"/>
              </a:solidFill>
            </a:endParaRPr>
          </a:p>
        </p:txBody>
      </p:sp>
      <p:pic>
        <p:nvPicPr>
          <p:cNvPr id="5" name="Picture 4">
            <a:extLst>
              <a:ext uri="{FF2B5EF4-FFF2-40B4-BE49-F238E27FC236}">
                <a16:creationId xmlns:a16="http://schemas.microsoft.com/office/drawing/2014/main" id="{3E748A17-0ADC-1BA3-5308-DA0B9BE41639}"/>
              </a:ext>
            </a:extLst>
          </p:cNvPr>
          <p:cNvPicPr>
            <a:picLocks noChangeAspect="1"/>
          </p:cNvPicPr>
          <p:nvPr/>
        </p:nvPicPr>
        <p:blipFill>
          <a:blip r:embed="rId2"/>
          <a:stretch>
            <a:fillRect/>
          </a:stretch>
        </p:blipFill>
        <p:spPr>
          <a:xfrm>
            <a:off x="308125" y="1310319"/>
            <a:ext cx="7104179" cy="2490518"/>
          </a:xfrm>
          <a:prstGeom prst="rect">
            <a:avLst/>
          </a:prstGeom>
        </p:spPr>
      </p:pic>
      <p:sp>
        <p:nvSpPr>
          <p:cNvPr id="6" name="TextBox 5">
            <a:extLst>
              <a:ext uri="{FF2B5EF4-FFF2-40B4-BE49-F238E27FC236}">
                <a16:creationId xmlns:a16="http://schemas.microsoft.com/office/drawing/2014/main" id="{F0FF6C73-CF45-5339-7F67-D3625FA15E46}"/>
              </a:ext>
            </a:extLst>
          </p:cNvPr>
          <p:cNvSpPr txBox="1"/>
          <p:nvPr/>
        </p:nvSpPr>
        <p:spPr>
          <a:xfrm>
            <a:off x="7557961" y="2833609"/>
            <a:ext cx="1480843" cy="369332"/>
          </a:xfrm>
          <a:prstGeom prst="rect">
            <a:avLst/>
          </a:prstGeom>
          <a:noFill/>
        </p:spPr>
        <p:txBody>
          <a:bodyPr wrap="square" rtlCol="0">
            <a:spAutoFit/>
          </a:bodyPr>
          <a:lstStyle/>
          <a:p>
            <a:r>
              <a:rPr lang="en-US" dirty="0">
                <a:solidFill>
                  <a:schemeClr val="bg1"/>
                </a:solidFill>
              </a:rPr>
              <a:t>BEFORE</a:t>
            </a:r>
            <a:endParaRPr lang="en-IN" dirty="0">
              <a:solidFill>
                <a:schemeClr val="bg1"/>
              </a:solidFill>
            </a:endParaRPr>
          </a:p>
        </p:txBody>
      </p:sp>
      <p:sp>
        <p:nvSpPr>
          <p:cNvPr id="9" name="TextBox 8">
            <a:extLst>
              <a:ext uri="{FF2B5EF4-FFF2-40B4-BE49-F238E27FC236}">
                <a16:creationId xmlns:a16="http://schemas.microsoft.com/office/drawing/2014/main" id="{4E6340B4-8313-5FC3-1CAA-E47903F8CD10}"/>
              </a:ext>
            </a:extLst>
          </p:cNvPr>
          <p:cNvSpPr txBox="1"/>
          <p:nvPr/>
        </p:nvSpPr>
        <p:spPr>
          <a:xfrm>
            <a:off x="420786" y="4919958"/>
            <a:ext cx="1068149" cy="369332"/>
          </a:xfrm>
          <a:prstGeom prst="rect">
            <a:avLst/>
          </a:prstGeom>
          <a:noFill/>
        </p:spPr>
        <p:txBody>
          <a:bodyPr wrap="square" rtlCol="0">
            <a:spAutoFit/>
          </a:bodyPr>
          <a:lstStyle/>
          <a:p>
            <a:r>
              <a:rPr lang="en-US" dirty="0">
                <a:solidFill>
                  <a:schemeClr val="bg1"/>
                </a:solidFill>
              </a:rPr>
              <a:t>AFTER</a:t>
            </a:r>
            <a:endParaRPr lang="en-IN" dirty="0">
              <a:solidFill>
                <a:schemeClr val="bg1"/>
              </a:solidFill>
            </a:endParaRPr>
          </a:p>
        </p:txBody>
      </p:sp>
      <p:pic>
        <p:nvPicPr>
          <p:cNvPr id="11" name="Picture 10">
            <a:extLst>
              <a:ext uri="{FF2B5EF4-FFF2-40B4-BE49-F238E27FC236}">
                <a16:creationId xmlns:a16="http://schemas.microsoft.com/office/drawing/2014/main" id="{506692C2-6C64-82AA-43DA-8B150551DB0C}"/>
              </a:ext>
            </a:extLst>
          </p:cNvPr>
          <p:cNvPicPr>
            <a:picLocks noChangeAspect="1"/>
          </p:cNvPicPr>
          <p:nvPr/>
        </p:nvPicPr>
        <p:blipFill>
          <a:blip r:embed="rId3"/>
          <a:stretch>
            <a:fillRect/>
          </a:stretch>
        </p:blipFill>
        <p:spPr>
          <a:xfrm>
            <a:off x="3210982" y="4295033"/>
            <a:ext cx="6981243" cy="2373489"/>
          </a:xfrm>
          <a:prstGeom prst="rect">
            <a:avLst/>
          </a:prstGeom>
        </p:spPr>
      </p:pic>
    </p:spTree>
    <p:extLst>
      <p:ext uri="{BB962C8B-B14F-4D97-AF65-F5344CB8AC3E}">
        <p14:creationId xmlns:p14="http://schemas.microsoft.com/office/powerpoint/2010/main" val="2256843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A87F-A4C2-CB89-57D2-C69245766DFF}"/>
              </a:ext>
            </a:extLst>
          </p:cNvPr>
          <p:cNvSpPr>
            <a:spLocks noGrp="1"/>
          </p:cNvSpPr>
          <p:nvPr>
            <p:ph type="title"/>
          </p:nvPr>
        </p:nvSpPr>
        <p:spPr/>
        <p:txBody>
          <a:bodyPr/>
          <a:lstStyle/>
          <a:p>
            <a:r>
              <a:rPr lang="en-US" dirty="0">
                <a:cs typeface="Calibri Light"/>
              </a:rPr>
              <a:t>MODEL USED</a:t>
            </a:r>
            <a:endParaRPr lang="en-US" dirty="0"/>
          </a:p>
        </p:txBody>
      </p:sp>
      <p:sp>
        <p:nvSpPr>
          <p:cNvPr id="3" name="Slide Number Placeholder 2">
            <a:extLst>
              <a:ext uri="{FF2B5EF4-FFF2-40B4-BE49-F238E27FC236}">
                <a16:creationId xmlns:a16="http://schemas.microsoft.com/office/drawing/2014/main" id="{3591D3E7-0B39-8997-5CCE-3C9C6DD5E99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Box 3">
            <a:extLst>
              <a:ext uri="{FF2B5EF4-FFF2-40B4-BE49-F238E27FC236}">
                <a16:creationId xmlns:a16="http://schemas.microsoft.com/office/drawing/2014/main" id="{797640E4-FD28-6735-C162-29987E95AA27}"/>
              </a:ext>
            </a:extLst>
          </p:cNvPr>
          <p:cNvSpPr txBox="1"/>
          <p:nvPr/>
        </p:nvSpPr>
        <p:spPr>
          <a:xfrm>
            <a:off x="2695074" y="1530416"/>
            <a:ext cx="7064943" cy="4893647"/>
          </a:xfrm>
          <a:prstGeom prst="rect">
            <a:avLst/>
          </a:prstGeom>
          <a:noFill/>
        </p:spPr>
        <p:txBody>
          <a:bodyPr wrap="square" rtlCol="0">
            <a:spAutoFit/>
          </a:bodyPr>
          <a:lstStyle/>
          <a:p>
            <a:pPr marL="0" indent="0">
              <a:buNone/>
            </a:pPr>
            <a:r>
              <a:rPr lang="en-US" sz="2400" dirty="0">
                <a:solidFill>
                  <a:schemeClr val="bg1"/>
                </a:solidFill>
                <a:cs typeface="Calibri" panose="020F0502020204030204"/>
              </a:rPr>
              <a:t>The Machine Learning models used for this project are:</a:t>
            </a:r>
          </a:p>
          <a:p>
            <a:pPr marL="342900" indent="-342900">
              <a:buFont typeface="Wingdings" panose="05000000000000000000" pitchFamily="2" charset="2"/>
              <a:buChar char="§"/>
            </a:pPr>
            <a:r>
              <a:rPr lang="en-US" sz="2400" dirty="0">
                <a:solidFill>
                  <a:schemeClr val="bg1"/>
                </a:solidFill>
                <a:cs typeface="Calibri" panose="020F0502020204030204"/>
              </a:rPr>
              <a:t>Naive Bayes ( Gaussian )</a:t>
            </a:r>
          </a:p>
          <a:p>
            <a:pPr marL="342900" indent="-342900">
              <a:buFont typeface="Wingdings" panose="05000000000000000000" pitchFamily="2" charset="2"/>
              <a:buChar char="§"/>
            </a:pPr>
            <a:endParaRPr lang="en-US" sz="2400" dirty="0">
              <a:solidFill>
                <a:schemeClr val="bg1"/>
              </a:solidFill>
              <a:cs typeface="Calibri" panose="020F0502020204030204"/>
            </a:endParaRPr>
          </a:p>
          <a:p>
            <a:pPr marL="342900" indent="-342900">
              <a:buFont typeface="Wingdings" panose="05000000000000000000" pitchFamily="2" charset="2"/>
              <a:buChar char="§"/>
            </a:pPr>
            <a:r>
              <a:rPr lang="en-US" sz="2400" dirty="0">
                <a:solidFill>
                  <a:schemeClr val="bg1"/>
                </a:solidFill>
                <a:cs typeface="Calibri" panose="020F0502020204030204"/>
              </a:rPr>
              <a:t>K – NN Classification</a:t>
            </a:r>
          </a:p>
          <a:p>
            <a:pPr marL="342900" indent="-342900">
              <a:buFont typeface="Wingdings" panose="05000000000000000000" pitchFamily="2" charset="2"/>
              <a:buChar char="§"/>
            </a:pPr>
            <a:endParaRPr lang="en-US" sz="2400" dirty="0">
              <a:solidFill>
                <a:schemeClr val="bg1"/>
              </a:solidFill>
              <a:cs typeface="Calibri" panose="020F0502020204030204"/>
            </a:endParaRPr>
          </a:p>
          <a:p>
            <a:pPr marL="342900" indent="-342900">
              <a:buFont typeface="Wingdings" panose="05000000000000000000" pitchFamily="2" charset="2"/>
              <a:buChar char="§"/>
            </a:pPr>
            <a:r>
              <a:rPr lang="en-US" sz="2400" dirty="0">
                <a:solidFill>
                  <a:schemeClr val="bg1"/>
                </a:solidFill>
                <a:cs typeface="Calibri" panose="020F0502020204030204"/>
              </a:rPr>
              <a:t>Regression ( Logistic )</a:t>
            </a:r>
          </a:p>
          <a:p>
            <a:pPr marL="342900" indent="-342900">
              <a:buFont typeface="Wingdings" panose="05000000000000000000" pitchFamily="2" charset="2"/>
              <a:buChar char="§"/>
            </a:pPr>
            <a:endParaRPr lang="en-US" sz="2400" dirty="0">
              <a:solidFill>
                <a:schemeClr val="bg1"/>
              </a:solidFill>
              <a:cs typeface="Calibri" panose="020F0502020204030204"/>
            </a:endParaRPr>
          </a:p>
          <a:p>
            <a:pPr marL="342900" indent="-342900">
              <a:buFont typeface="Wingdings" panose="05000000000000000000" pitchFamily="2" charset="2"/>
              <a:buChar char="§"/>
            </a:pPr>
            <a:r>
              <a:rPr lang="en-US" sz="2400" dirty="0">
                <a:solidFill>
                  <a:schemeClr val="bg1"/>
                </a:solidFill>
                <a:cs typeface="Calibri" panose="020F0502020204030204"/>
              </a:rPr>
              <a:t>Decision Tree</a:t>
            </a:r>
          </a:p>
          <a:p>
            <a:pPr marL="342900" indent="-342900">
              <a:buFont typeface="Wingdings" panose="05000000000000000000" pitchFamily="2" charset="2"/>
              <a:buChar char="§"/>
            </a:pPr>
            <a:endParaRPr lang="en-US" sz="2400" dirty="0">
              <a:solidFill>
                <a:schemeClr val="bg1"/>
              </a:solidFill>
              <a:cs typeface="Calibri" panose="020F0502020204030204"/>
            </a:endParaRPr>
          </a:p>
          <a:p>
            <a:pPr marL="342900" indent="-342900">
              <a:buFont typeface="Wingdings" panose="05000000000000000000" pitchFamily="2" charset="2"/>
              <a:buChar char="§"/>
            </a:pPr>
            <a:r>
              <a:rPr lang="en-US" sz="2400" dirty="0">
                <a:solidFill>
                  <a:schemeClr val="bg1"/>
                </a:solidFill>
                <a:cs typeface="Calibri" panose="020F0502020204030204"/>
              </a:rPr>
              <a:t>Random Forest</a:t>
            </a:r>
          </a:p>
          <a:p>
            <a:pPr marL="342900" indent="-342900">
              <a:buFont typeface="Wingdings" panose="05000000000000000000" pitchFamily="2" charset="2"/>
              <a:buChar char="§"/>
            </a:pPr>
            <a:endParaRPr lang="en-US" sz="2400" dirty="0">
              <a:solidFill>
                <a:schemeClr val="bg1"/>
              </a:solidFill>
              <a:cs typeface="Calibri" panose="020F0502020204030204"/>
            </a:endParaRPr>
          </a:p>
          <a:p>
            <a:pPr marL="342900" indent="-342900">
              <a:buFont typeface="Wingdings" panose="05000000000000000000" pitchFamily="2" charset="2"/>
              <a:buChar char="§"/>
            </a:pPr>
            <a:r>
              <a:rPr lang="en-US" sz="2400" dirty="0">
                <a:solidFill>
                  <a:schemeClr val="bg1"/>
                </a:solidFill>
                <a:cs typeface="Calibri" panose="020F0502020204030204"/>
              </a:rPr>
              <a:t>Support Vector Machine</a:t>
            </a:r>
          </a:p>
        </p:txBody>
      </p:sp>
    </p:spTree>
    <p:extLst>
      <p:ext uri="{BB962C8B-B14F-4D97-AF65-F5344CB8AC3E}">
        <p14:creationId xmlns:p14="http://schemas.microsoft.com/office/powerpoint/2010/main" val="1418343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401E5-CF1A-8429-8ECD-820C3D72D4FB}"/>
              </a:ext>
            </a:extLst>
          </p:cNvPr>
          <p:cNvSpPr>
            <a:spLocks noGrp="1"/>
          </p:cNvSpPr>
          <p:nvPr>
            <p:ph type="title"/>
          </p:nvPr>
        </p:nvSpPr>
        <p:spPr>
          <a:xfrm>
            <a:off x="805199" y="602515"/>
            <a:ext cx="2598822" cy="535531"/>
          </a:xfrm>
        </p:spPr>
        <p:txBody>
          <a:bodyPr/>
          <a:lstStyle/>
          <a:p>
            <a:r>
              <a:rPr lang="en-US" sz="3200" dirty="0">
                <a:cs typeface="Calibri Light"/>
              </a:rPr>
              <a:t>Naive Bayes</a:t>
            </a:r>
            <a:endParaRPr lang="en-US" dirty="0"/>
          </a:p>
        </p:txBody>
      </p:sp>
      <p:sp>
        <p:nvSpPr>
          <p:cNvPr id="3" name="Slide Number Placeholder 2">
            <a:extLst>
              <a:ext uri="{FF2B5EF4-FFF2-40B4-BE49-F238E27FC236}">
                <a16:creationId xmlns:a16="http://schemas.microsoft.com/office/drawing/2014/main" id="{9C3FE5FE-7431-0EF1-D84C-9D24BB213435}"/>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 Placeholder 4">
            <a:extLst>
              <a:ext uri="{FF2B5EF4-FFF2-40B4-BE49-F238E27FC236}">
                <a16:creationId xmlns:a16="http://schemas.microsoft.com/office/drawing/2014/main" id="{EC373D9C-B2FD-3CC7-BCCB-27BE93427985}"/>
              </a:ext>
            </a:extLst>
          </p:cNvPr>
          <p:cNvSpPr>
            <a:spLocks noGrp="1"/>
          </p:cNvSpPr>
          <p:nvPr>
            <p:ph type="body" idx="1"/>
          </p:nvPr>
        </p:nvSpPr>
        <p:spPr>
          <a:xfrm>
            <a:off x="444500" y="1681163"/>
            <a:ext cx="5157787" cy="3429852"/>
          </a:xfrm>
        </p:spPr>
        <p:txBody>
          <a:bodyPr>
            <a:normAutofit/>
          </a:bodyPr>
          <a:lstStyle/>
          <a:p>
            <a:pPr>
              <a:buNone/>
            </a:pPr>
            <a:r>
              <a:rPr lang="en-US" sz="1800" b="1" dirty="0"/>
              <a:t>Principle of Naive Bayes Classifier :</a:t>
            </a:r>
            <a:endParaRPr lang="en-US" sz="1800" dirty="0">
              <a:cs typeface="Calibri"/>
            </a:endParaRPr>
          </a:p>
          <a:p>
            <a:pPr marL="285750" indent="-285750" algn="just">
              <a:buFont typeface="Arial" panose="020B0604020202020204" pitchFamily="34" charset="0"/>
              <a:buChar char="•"/>
            </a:pPr>
            <a:r>
              <a:rPr lang="en-US" sz="1800" dirty="0">
                <a:ea typeface="+mn-lt"/>
                <a:cs typeface="+mn-lt"/>
              </a:rPr>
              <a:t>A Naive Bayes classifier is a probabilistic machine learning model that’s used for classification task. The crux of the classifier is based on the Bayes theorem.</a:t>
            </a:r>
            <a:endParaRPr lang="en-US" sz="1800" dirty="0"/>
          </a:p>
          <a:p>
            <a:pPr>
              <a:buNone/>
            </a:pPr>
            <a:endParaRPr lang="en-US" sz="1800" b="1" dirty="0">
              <a:cs typeface="Calibri" panose="020F0502020204030204"/>
            </a:endParaRPr>
          </a:p>
          <a:p>
            <a:pPr marL="0" indent="0">
              <a:buNone/>
            </a:pPr>
            <a:r>
              <a:rPr lang="en-US" sz="1800" b="1" dirty="0">
                <a:cs typeface="Calibri" panose="020F0502020204030204"/>
              </a:rPr>
              <a:t>Bayes Theorem:</a:t>
            </a:r>
          </a:p>
          <a:p>
            <a:pPr marL="285750" indent="-285750" algn="just">
              <a:buFont typeface="Arial" panose="020B0604020202020204" pitchFamily="34" charset="0"/>
              <a:buChar char="•"/>
            </a:pPr>
            <a:r>
              <a:rPr lang="en-US" sz="1800" dirty="0">
                <a:ea typeface="+mn-lt"/>
                <a:cs typeface="+mn-lt"/>
              </a:rPr>
              <a:t>To find the probability of </a:t>
            </a:r>
            <a:r>
              <a:rPr lang="en-US" sz="1800" b="1" dirty="0">
                <a:ea typeface="+mn-lt"/>
                <a:cs typeface="+mn-lt"/>
              </a:rPr>
              <a:t>A</a:t>
            </a:r>
            <a:r>
              <a:rPr lang="en-US" sz="1800" dirty="0">
                <a:ea typeface="+mn-lt"/>
                <a:cs typeface="+mn-lt"/>
              </a:rPr>
              <a:t> happening, given that </a:t>
            </a:r>
            <a:r>
              <a:rPr lang="en-US" sz="1800" b="1" dirty="0">
                <a:ea typeface="+mn-lt"/>
                <a:cs typeface="+mn-lt"/>
              </a:rPr>
              <a:t>B</a:t>
            </a:r>
            <a:r>
              <a:rPr lang="en-US" sz="1800" dirty="0">
                <a:ea typeface="+mn-lt"/>
                <a:cs typeface="+mn-lt"/>
              </a:rPr>
              <a:t> has occurred.</a:t>
            </a:r>
            <a:endParaRPr lang="en-US" sz="1800" dirty="0"/>
          </a:p>
          <a:p>
            <a:endParaRPr lang="en-US" dirty="0"/>
          </a:p>
        </p:txBody>
      </p:sp>
      <p:sp>
        <p:nvSpPr>
          <p:cNvPr id="7" name="Text Placeholder 6">
            <a:extLst>
              <a:ext uri="{FF2B5EF4-FFF2-40B4-BE49-F238E27FC236}">
                <a16:creationId xmlns:a16="http://schemas.microsoft.com/office/drawing/2014/main" id="{A556F3FD-4B24-1AFB-9CDF-11859874EEE7}"/>
              </a:ext>
            </a:extLst>
          </p:cNvPr>
          <p:cNvSpPr>
            <a:spLocks noGrp="1"/>
          </p:cNvSpPr>
          <p:nvPr>
            <p:ph type="body" sz="quarter" idx="3"/>
          </p:nvPr>
        </p:nvSpPr>
        <p:spPr>
          <a:xfrm>
            <a:off x="553166" y="5111015"/>
            <a:ext cx="5157788" cy="1063208"/>
          </a:xfrm>
        </p:spPr>
        <p:txBody>
          <a:bodyPr>
            <a:normAutofit fontScale="77500" lnSpcReduction="20000"/>
          </a:bodyPr>
          <a:lstStyle/>
          <a:p>
            <a:r>
              <a:rPr lang="en-US" sz="2400" b="1" dirty="0"/>
              <a:t>Gaussian Naive Bayes:</a:t>
            </a:r>
            <a:endParaRPr lang="en-US" sz="2000" dirty="0">
              <a:cs typeface="Calibri"/>
            </a:endParaRPr>
          </a:p>
          <a:p>
            <a:pPr algn="just"/>
            <a:r>
              <a:rPr lang="en-US" sz="2000" dirty="0">
                <a:ea typeface="+mn-lt"/>
                <a:cs typeface="+mn-lt"/>
              </a:rPr>
              <a:t>When the predictors take up a continuous value and are not discrete, we assume that these values are sampled from a gaussian distribution.</a:t>
            </a:r>
            <a:endParaRPr lang="en-US" sz="2000" dirty="0">
              <a:cs typeface="Calibri"/>
            </a:endParaRPr>
          </a:p>
          <a:p>
            <a:endParaRPr lang="en-US" dirty="0"/>
          </a:p>
        </p:txBody>
      </p:sp>
      <p:sp>
        <p:nvSpPr>
          <p:cNvPr id="10" name="TextBox 9">
            <a:extLst>
              <a:ext uri="{FF2B5EF4-FFF2-40B4-BE49-F238E27FC236}">
                <a16:creationId xmlns:a16="http://schemas.microsoft.com/office/drawing/2014/main" id="{E996AA89-6313-BE98-4CC7-5DA3671464DB}"/>
              </a:ext>
            </a:extLst>
          </p:cNvPr>
          <p:cNvSpPr txBox="1"/>
          <p:nvPr/>
        </p:nvSpPr>
        <p:spPr>
          <a:xfrm>
            <a:off x="7669144" y="553271"/>
            <a:ext cx="4179761" cy="584775"/>
          </a:xfrm>
          <a:prstGeom prst="rect">
            <a:avLst/>
          </a:prstGeom>
          <a:noFill/>
        </p:spPr>
        <p:txBody>
          <a:bodyPr wrap="square" rtlCol="0">
            <a:spAutoFit/>
          </a:bodyPr>
          <a:lstStyle/>
          <a:p>
            <a:r>
              <a:rPr lang="en-US" sz="3200" b="1" dirty="0">
                <a:solidFill>
                  <a:schemeClr val="bg1"/>
                </a:solidFill>
                <a:cs typeface="Calibri Light"/>
              </a:rPr>
              <a:t>KNN</a:t>
            </a:r>
            <a:r>
              <a:rPr lang="en-US" sz="3200" dirty="0">
                <a:solidFill>
                  <a:schemeClr val="bg1"/>
                </a:solidFill>
                <a:cs typeface="Calibri Light"/>
              </a:rPr>
              <a:t>  Classification</a:t>
            </a:r>
            <a:endParaRPr lang="en-IN" sz="3200" dirty="0">
              <a:solidFill>
                <a:schemeClr val="bg1"/>
              </a:solidFill>
            </a:endParaRPr>
          </a:p>
        </p:txBody>
      </p:sp>
      <p:sp>
        <p:nvSpPr>
          <p:cNvPr id="11" name="TextBox 10">
            <a:extLst>
              <a:ext uri="{FF2B5EF4-FFF2-40B4-BE49-F238E27FC236}">
                <a16:creationId xmlns:a16="http://schemas.microsoft.com/office/drawing/2014/main" id="{FA32912C-F53B-D343-A48D-2DC8E1CB8083}"/>
              </a:ext>
            </a:extLst>
          </p:cNvPr>
          <p:cNvSpPr txBox="1"/>
          <p:nvPr/>
        </p:nvSpPr>
        <p:spPr>
          <a:xfrm>
            <a:off x="7250464" y="1681163"/>
            <a:ext cx="4598441" cy="4247317"/>
          </a:xfrm>
          <a:prstGeom prst="rect">
            <a:avLst/>
          </a:prstGeom>
          <a:noFill/>
        </p:spPr>
        <p:txBody>
          <a:bodyPr wrap="square" rtlCol="0">
            <a:spAutoFit/>
          </a:bodyPr>
          <a:lstStyle/>
          <a:p>
            <a:pPr algn="just">
              <a:buNone/>
            </a:pPr>
            <a:r>
              <a:rPr lang="en-US" sz="1800" dirty="0">
                <a:solidFill>
                  <a:schemeClr val="bg1"/>
                </a:solidFill>
                <a:ea typeface="+mn-lt"/>
                <a:cs typeface="+mn-lt"/>
              </a:rPr>
              <a:t>A k-nearest-neighbor algorithm, often abbreviated k-</a:t>
            </a:r>
            <a:r>
              <a:rPr lang="en-US" sz="1800" dirty="0" err="1">
                <a:solidFill>
                  <a:schemeClr val="bg1"/>
                </a:solidFill>
                <a:ea typeface="+mn-lt"/>
                <a:cs typeface="+mn-lt"/>
              </a:rPr>
              <a:t>nn</a:t>
            </a:r>
            <a:r>
              <a:rPr lang="en-US" sz="1800" dirty="0">
                <a:solidFill>
                  <a:schemeClr val="bg1"/>
                </a:solidFill>
                <a:ea typeface="+mn-lt"/>
                <a:cs typeface="+mn-lt"/>
              </a:rPr>
              <a:t>, is an approach to data classification that estimates how likely a data point is to be a member of one group or the other depending on what group the data points nearest to it are in.</a:t>
            </a:r>
          </a:p>
          <a:p>
            <a:pPr algn="just">
              <a:buNone/>
            </a:pPr>
            <a:endParaRPr lang="en-US" dirty="0">
              <a:solidFill>
                <a:schemeClr val="bg1"/>
              </a:solidFill>
              <a:ea typeface="+mn-lt"/>
              <a:cs typeface="+mn-lt"/>
            </a:endParaRPr>
          </a:p>
          <a:p>
            <a:pPr algn="just">
              <a:buNone/>
            </a:pPr>
            <a:endParaRPr lang="en-US" sz="1800" dirty="0">
              <a:solidFill>
                <a:schemeClr val="bg1"/>
              </a:solidFill>
              <a:ea typeface="+mn-lt"/>
              <a:cs typeface="+mn-lt"/>
            </a:endParaRPr>
          </a:p>
          <a:p>
            <a:pPr algn="just"/>
            <a:r>
              <a:rPr lang="en-US" sz="1800" dirty="0">
                <a:solidFill>
                  <a:schemeClr val="bg1"/>
                </a:solidFill>
                <a:ea typeface="+mn-lt"/>
                <a:cs typeface="+mn-lt"/>
              </a:rPr>
              <a:t>The k-nearest-neighbor is an example of a "lazy learner" algorithm, meaning that it does not build a model using the training set until a query of the data set is performed. </a:t>
            </a:r>
            <a:endParaRPr lang="en-US" sz="1800" dirty="0">
              <a:solidFill>
                <a:schemeClr val="bg1"/>
              </a:solidFill>
              <a:cs typeface="Calibri"/>
            </a:endParaRPr>
          </a:p>
          <a:p>
            <a:pPr algn="just">
              <a:buNone/>
            </a:pPr>
            <a:endParaRPr lang="en-US" sz="1800" dirty="0">
              <a:cs typeface="Calibri"/>
            </a:endParaRPr>
          </a:p>
          <a:p>
            <a:pPr algn="just">
              <a:buNone/>
            </a:pPr>
            <a:endParaRPr lang="en-US" sz="1800" dirty="0">
              <a:cs typeface="Calibri"/>
            </a:endParaRPr>
          </a:p>
        </p:txBody>
      </p:sp>
    </p:spTree>
    <p:extLst>
      <p:ext uri="{BB962C8B-B14F-4D97-AF65-F5344CB8AC3E}">
        <p14:creationId xmlns:p14="http://schemas.microsoft.com/office/powerpoint/2010/main" val="3935670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BD31-7A68-EAE9-0013-9CB26658496E}"/>
              </a:ext>
            </a:extLst>
          </p:cNvPr>
          <p:cNvSpPr>
            <a:spLocks noGrp="1"/>
          </p:cNvSpPr>
          <p:nvPr>
            <p:ph type="title"/>
          </p:nvPr>
        </p:nvSpPr>
        <p:spPr>
          <a:xfrm>
            <a:off x="444500" y="542925"/>
            <a:ext cx="5183302" cy="535531"/>
          </a:xfrm>
        </p:spPr>
        <p:txBody>
          <a:bodyPr/>
          <a:lstStyle/>
          <a:p>
            <a:r>
              <a:rPr lang="en-US" sz="3200" dirty="0">
                <a:cs typeface="Calibri Light"/>
              </a:rPr>
              <a:t>Logistic regression</a:t>
            </a:r>
            <a:endParaRPr lang="en-IN" dirty="0"/>
          </a:p>
        </p:txBody>
      </p:sp>
      <p:sp>
        <p:nvSpPr>
          <p:cNvPr id="3" name="Slide Number Placeholder 2">
            <a:extLst>
              <a:ext uri="{FF2B5EF4-FFF2-40B4-BE49-F238E27FC236}">
                <a16:creationId xmlns:a16="http://schemas.microsoft.com/office/drawing/2014/main" id="{CD017DE2-3DD4-128D-C78F-64F7EC79239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B4AF9A13-A1F5-9A32-8E62-AD9E7EF35F9F}"/>
              </a:ext>
            </a:extLst>
          </p:cNvPr>
          <p:cNvSpPr>
            <a:spLocks noGrp="1"/>
          </p:cNvSpPr>
          <p:nvPr>
            <p:ph sz="half" idx="1"/>
          </p:nvPr>
        </p:nvSpPr>
        <p:spPr>
          <a:xfrm>
            <a:off x="443365" y="1517715"/>
            <a:ext cx="5184437" cy="4659247"/>
          </a:xfrm>
        </p:spPr>
        <p:txBody>
          <a:bodyPr/>
          <a:lstStyle/>
          <a:p>
            <a:pPr marL="0" indent="0">
              <a:buNone/>
            </a:pPr>
            <a:r>
              <a:rPr lang="en-US" sz="2000" b="1" dirty="0">
                <a:ea typeface="+mn-lt"/>
                <a:cs typeface="+mn-lt"/>
              </a:rPr>
              <a:t>Logistic Regression</a:t>
            </a:r>
            <a:r>
              <a:rPr lang="en-US" sz="2000" dirty="0">
                <a:ea typeface="+mn-lt"/>
                <a:cs typeface="+mn-lt"/>
              </a:rPr>
              <a:t> is the appropriate regression analysis to conduct when the dependent variable is dichotomous (binary).  Like all regression analyses, the logistic regression is a predictive analysis. </a:t>
            </a:r>
          </a:p>
          <a:p>
            <a:pPr marL="0" indent="0">
              <a:buNone/>
            </a:pPr>
            <a:r>
              <a:rPr lang="en-US" sz="2000" dirty="0">
                <a:ea typeface="+mn-lt"/>
                <a:cs typeface="+mn-lt"/>
              </a:rPr>
              <a:t> Logistic regression is used to describe data and to explain the relationship between one dependent binary variable and one or more nominal, ordinal, interval or ratio level independent variables.</a:t>
            </a:r>
          </a:p>
          <a:p>
            <a:endParaRPr lang="en-IN" dirty="0"/>
          </a:p>
        </p:txBody>
      </p:sp>
      <p:sp>
        <p:nvSpPr>
          <p:cNvPr id="5" name="Content Placeholder 4">
            <a:extLst>
              <a:ext uri="{FF2B5EF4-FFF2-40B4-BE49-F238E27FC236}">
                <a16:creationId xmlns:a16="http://schemas.microsoft.com/office/drawing/2014/main" id="{122FA3D1-E1AF-D98F-3302-8AC026D09CBA}"/>
              </a:ext>
            </a:extLst>
          </p:cNvPr>
          <p:cNvSpPr>
            <a:spLocks noGrp="1"/>
          </p:cNvSpPr>
          <p:nvPr>
            <p:ph sz="half" idx="2"/>
          </p:nvPr>
        </p:nvSpPr>
        <p:spPr/>
        <p:txBody>
          <a:bodyPr/>
          <a:lstStyle/>
          <a:p>
            <a:pPr algn="just">
              <a:lnSpc>
                <a:spcPct val="90000"/>
              </a:lnSpc>
              <a:buNone/>
            </a:pPr>
            <a:r>
              <a:rPr lang="en-US" sz="2000" dirty="0">
                <a:ea typeface="+mn-lt"/>
                <a:cs typeface="+mn-lt"/>
              </a:rPr>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lang="en-US" sz="2000" dirty="0">
              <a:cs typeface="Calibri"/>
            </a:endParaRPr>
          </a:p>
          <a:p>
            <a:pPr algn="just">
              <a:lnSpc>
                <a:spcPct val="90000"/>
              </a:lnSpc>
              <a:buNone/>
            </a:pPr>
            <a:r>
              <a:rPr lang="en-US" sz="2000" dirty="0">
                <a:ea typeface="+mn-lt"/>
                <a:cs typeface="+mn-lt"/>
              </a:rPr>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lang="en-US" sz="2000" dirty="0">
              <a:cs typeface="Calibri"/>
            </a:endParaRPr>
          </a:p>
          <a:p>
            <a:endParaRPr lang="en-IN" dirty="0"/>
          </a:p>
        </p:txBody>
      </p:sp>
      <p:sp>
        <p:nvSpPr>
          <p:cNvPr id="8" name="TextBox 7">
            <a:extLst>
              <a:ext uri="{FF2B5EF4-FFF2-40B4-BE49-F238E27FC236}">
                <a16:creationId xmlns:a16="http://schemas.microsoft.com/office/drawing/2014/main" id="{A93812F0-A9FA-93CB-F178-DAF480724761}"/>
              </a:ext>
            </a:extLst>
          </p:cNvPr>
          <p:cNvSpPr txBox="1"/>
          <p:nvPr/>
        </p:nvSpPr>
        <p:spPr>
          <a:xfrm>
            <a:off x="6705600" y="496371"/>
            <a:ext cx="6181666" cy="584775"/>
          </a:xfrm>
          <a:prstGeom prst="rect">
            <a:avLst/>
          </a:prstGeom>
          <a:noFill/>
        </p:spPr>
        <p:txBody>
          <a:bodyPr wrap="square">
            <a:spAutoFit/>
          </a:bodyPr>
          <a:lstStyle/>
          <a:p>
            <a:r>
              <a:rPr lang="en-US" sz="3200" dirty="0">
                <a:solidFill>
                  <a:schemeClr val="bg1"/>
                </a:solidFill>
                <a:cs typeface="Calibri Light" panose="020F0302020204030204"/>
              </a:rPr>
              <a:t>Decision tree</a:t>
            </a:r>
            <a:endParaRPr lang="en-IN" sz="3200" dirty="0">
              <a:solidFill>
                <a:schemeClr val="bg1"/>
              </a:solidFill>
            </a:endParaRPr>
          </a:p>
        </p:txBody>
      </p:sp>
    </p:spTree>
    <p:extLst>
      <p:ext uri="{BB962C8B-B14F-4D97-AF65-F5344CB8AC3E}">
        <p14:creationId xmlns:p14="http://schemas.microsoft.com/office/powerpoint/2010/main" val="757028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A27893-0FFB-16BF-D8FC-5A3C270A949D}"/>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355D594E-BBF0-6957-E008-C2268E3F5AD7}"/>
              </a:ext>
            </a:extLst>
          </p:cNvPr>
          <p:cNvSpPr>
            <a:spLocks noGrp="1"/>
          </p:cNvSpPr>
          <p:nvPr>
            <p:ph type="body" idx="1"/>
          </p:nvPr>
        </p:nvSpPr>
        <p:spPr>
          <a:xfrm>
            <a:off x="275130" y="668337"/>
            <a:ext cx="5327158" cy="1836738"/>
          </a:xfrm>
        </p:spPr>
        <p:txBody>
          <a:bodyPr>
            <a:normAutofit/>
          </a:bodyPr>
          <a:lstStyle/>
          <a:p>
            <a:r>
              <a:rPr lang="en-IN" sz="2800" b="1" i="0" dirty="0">
                <a:effectLst/>
                <a:latin typeface="Helvetica Neue"/>
              </a:rPr>
              <a:t>Random Forest Classifier</a:t>
            </a:r>
            <a:endParaRPr lang="en-IN" sz="2800" dirty="0"/>
          </a:p>
        </p:txBody>
      </p:sp>
      <p:sp>
        <p:nvSpPr>
          <p:cNvPr id="5" name="Text Placeholder 4">
            <a:extLst>
              <a:ext uri="{FF2B5EF4-FFF2-40B4-BE49-F238E27FC236}">
                <a16:creationId xmlns:a16="http://schemas.microsoft.com/office/drawing/2014/main" id="{1AED3588-DB70-4ADE-A889-564576830889}"/>
              </a:ext>
            </a:extLst>
          </p:cNvPr>
          <p:cNvSpPr>
            <a:spLocks noGrp="1"/>
          </p:cNvSpPr>
          <p:nvPr>
            <p:ph type="body" sz="quarter" idx="3"/>
          </p:nvPr>
        </p:nvSpPr>
        <p:spPr>
          <a:xfrm>
            <a:off x="6416984" y="668337"/>
            <a:ext cx="5241616" cy="1836738"/>
          </a:xfrm>
        </p:spPr>
        <p:txBody>
          <a:bodyPr>
            <a:normAutofit/>
          </a:bodyPr>
          <a:lstStyle/>
          <a:p>
            <a:r>
              <a:rPr lang="en-IN" sz="3200" b="1" i="0" dirty="0">
                <a:effectLst/>
                <a:latin typeface="Helvetica Neue"/>
              </a:rPr>
              <a:t>Support Vector Machine</a:t>
            </a:r>
            <a:endParaRPr lang="en-IN" sz="3200" dirty="0"/>
          </a:p>
        </p:txBody>
      </p:sp>
      <p:sp>
        <p:nvSpPr>
          <p:cNvPr id="6" name="Content Placeholder 5">
            <a:extLst>
              <a:ext uri="{FF2B5EF4-FFF2-40B4-BE49-F238E27FC236}">
                <a16:creationId xmlns:a16="http://schemas.microsoft.com/office/drawing/2014/main" id="{DAB9A7B9-7E22-0E97-9674-F5BD28ED34D1}"/>
              </a:ext>
            </a:extLst>
          </p:cNvPr>
          <p:cNvSpPr>
            <a:spLocks noGrp="1"/>
          </p:cNvSpPr>
          <p:nvPr>
            <p:ph sz="half" idx="2"/>
          </p:nvPr>
        </p:nvSpPr>
        <p:spPr>
          <a:xfrm>
            <a:off x="533400" y="1950181"/>
            <a:ext cx="5068887" cy="4239482"/>
          </a:xfrm>
        </p:spPr>
        <p:txBody>
          <a:bodyPr>
            <a:normAutofit/>
          </a:bodyPr>
          <a:lstStyle/>
          <a:p>
            <a:pPr algn="l"/>
            <a:r>
              <a:rPr lang="en-US" b="0" i="1" dirty="0">
                <a:effectLst/>
                <a:latin typeface="Helvetica Neue"/>
              </a:rPr>
              <a:t>Random Forest is a technique that uses ensemble learning, that combines many weak classifiers to provide solutions to complex problems.</a:t>
            </a:r>
            <a:endParaRPr lang="en-US" b="0" i="0" dirty="0">
              <a:effectLst/>
              <a:latin typeface="Helvetica Neue"/>
            </a:endParaRPr>
          </a:p>
          <a:p>
            <a:pPr algn="l"/>
            <a:r>
              <a:rPr lang="en-US" b="0" i="1" dirty="0">
                <a:effectLst/>
                <a:latin typeface="Helvetica Neue"/>
              </a:rPr>
              <a:t>As the name suggests random forest consists of many decision trees. Rather than depending on one tree it takes the prediction from each tree and based on the majority votes of predictions, predicts the final output.</a:t>
            </a:r>
            <a:endParaRPr lang="en-US" b="0" i="0" dirty="0">
              <a:effectLst/>
              <a:latin typeface="Helvetica Neue"/>
            </a:endParaRPr>
          </a:p>
          <a:p>
            <a:pPr algn="l"/>
            <a:r>
              <a:rPr lang="en-US" b="0" i="1" dirty="0">
                <a:effectLst/>
                <a:latin typeface="Helvetica Neue"/>
              </a:rPr>
              <a:t>Random forests use the bagging method. It creates a subset of the original dataset, and the final output is based on majority ranking and hence the problem of overfitting is taken care of.</a:t>
            </a:r>
            <a:endParaRPr lang="en-US" b="0" i="0" dirty="0">
              <a:effectLst/>
              <a:latin typeface="Helvetica Neue"/>
            </a:endParaRPr>
          </a:p>
          <a:p>
            <a:pPr marL="0" indent="0">
              <a:buNone/>
            </a:pPr>
            <a:endParaRPr lang="en-IN" dirty="0"/>
          </a:p>
        </p:txBody>
      </p:sp>
      <p:sp>
        <p:nvSpPr>
          <p:cNvPr id="7" name="Content Placeholder 6">
            <a:extLst>
              <a:ext uri="{FF2B5EF4-FFF2-40B4-BE49-F238E27FC236}">
                <a16:creationId xmlns:a16="http://schemas.microsoft.com/office/drawing/2014/main" id="{9B646AEC-06C3-92EF-6FEE-6C073EDE125B}"/>
              </a:ext>
            </a:extLst>
          </p:cNvPr>
          <p:cNvSpPr>
            <a:spLocks noGrp="1"/>
          </p:cNvSpPr>
          <p:nvPr>
            <p:ph sz="quarter" idx="4"/>
          </p:nvPr>
        </p:nvSpPr>
        <p:spPr>
          <a:xfrm>
            <a:off x="6589713" y="2006825"/>
            <a:ext cx="5068887" cy="4182838"/>
          </a:xfrm>
        </p:spPr>
        <p:txBody>
          <a:bodyPr>
            <a:normAutofit lnSpcReduction="10000"/>
          </a:bodyPr>
          <a:lstStyle/>
          <a:p>
            <a:pPr algn="l"/>
            <a:r>
              <a:rPr lang="en-US" b="0" i="0" dirty="0">
                <a:effectLst/>
                <a:latin typeface="Helvetica Neue"/>
              </a:rPr>
              <a:t>SVM is a powerful supervised algorithm that works best on smaller datasets but on complex ones. Support Vector Machine, abbreviated as SVM can be used for both regression and classification tasks, but generally, they work best in classification problems.</a:t>
            </a:r>
          </a:p>
          <a:p>
            <a:pPr algn="l"/>
            <a:r>
              <a:rPr lang="en-US" b="1" i="0" dirty="0">
                <a:effectLst/>
                <a:latin typeface="Helvetica Neue"/>
              </a:rPr>
              <a:t>Support Vectors:</a:t>
            </a:r>
            <a:r>
              <a:rPr lang="en-US" b="0" i="0" dirty="0">
                <a:effectLst/>
                <a:latin typeface="Helvetica Neue"/>
              </a:rPr>
              <a:t> These are the points that are closest to the hyperplane. A separating line will be defined with the help of these data points.</a:t>
            </a:r>
          </a:p>
          <a:p>
            <a:pPr algn="l"/>
            <a:r>
              <a:rPr lang="en-US" b="1" i="0" dirty="0">
                <a:effectLst/>
                <a:latin typeface="Helvetica Neue"/>
              </a:rPr>
              <a:t>Margin:</a:t>
            </a:r>
            <a:r>
              <a:rPr lang="en-US" b="0" i="0" dirty="0">
                <a:effectLst/>
                <a:latin typeface="Helvetica Neue"/>
              </a:rPr>
              <a:t> it is the distance between the hyperplane and the observations closest to the hyperplane (support vectors). In SVM large margin is considered a good margin. There are two types of margins hard margin and soft margin.</a:t>
            </a:r>
          </a:p>
          <a:p>
            <a:endParaRPr lang="en-IN" dirty="0"/>
          </a:p>
        </p:txBody>
      </p:sp>
    </p:spTree>
    <p:extLst>
      <p:ext uri="{BB962C8B-B14F-4D97-AF65-F5344CB8AC3E}">
        <p14:creationId xmlns:p14="http://schemas.microsoft.com/office/powerpoint/2010/main" val="3678021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4469-231F-77B6-AA39-C439FBC3888E}"/>
              </a:ext>
            </a:extLst>
          </p:cNvPr>
          <p:cNvSpPr>
            <a:spLocks noGrp="1"/>
          </p:cNvSpPr>
          <p:nvPr>
            <p:ph type="title"/>
          </p:nvPr>
        </p:nvSpPr>
        <p:spPr/>
        <p:txBody>
          <a:bodyPr/>
          <a:lstStyle/>
          <a:p>
            <a:r>
              <a:rPr lang="en-US" dirty="0"/>
              <a:t>Model and accuracy comparison</a:t>
            </a:r>
            <a:endParaRPr lang="en-IN" dirty="0"/>
          </a:p>
        </p:txBody>
      </p:sp>
      <p:sp>
        <p:nvSpPr>
          <p:cNvPr id="3" name="Slide Number Placeholder 2">
            <a:extLst>
              <a:ext uri="{FF2B5EF4-FFF2-40B4-BE49-F238E27FC236}">
                <a16:creationId xmlns:a16="http://schemas.microsoft.com/office/drawing/2014/main" id="{9FF9EC26-7671-5E0D-0A0F-92009CE2C00A}"/>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5" name="Picture 4">
            <a:extLst>
              <a:ext uri="{FF2B5EF4-FFF2-40B4-BE49-F238E27FC236}">
                <a16:creationId xmlns:a16="http://schemas.microsoft.com/office/drawing/2014/main" id="{88745B0C-7588-A10F-6B69-D6E510481179}"/>
              </a:ext>
            </a:extLst>
          </p:cNvPr>
          <p:cNvPicPr>
            <a:picLocks noChangeAspect="1"/>
          </p:cNvPicPr>
          <p:nvPr/>
        </p:nvPicPr>
        <p:blipFill>
          <a:blip r:embed="rId2"/>
          <a:stretch>
            <a:fillRect/>
          </a:stretch>
        </p:blipFill>
        <p:spPr>
          <a:xfrm>
            <a:off x="306934" y="1620001"/>
            <a:ext cx="5187557" cy="3683188"/>
          </a:xfrm>
          <a:prstGeom prst="rect">
            <a:avLst/>
          </a:prstGeom>
        </p:spPr>
      </p:pic>
      <p:pic>
        <p:nvPicPr>
          <p:cNvPr id="7" name="Picture 6">
            <a:extLst>
              <a:ext uri="{FF2B5EF4-FFF2-40B4-BE49-F238E27FC236}">
                <a16:creationId xmlns:a16="http://schemas.microsoft.com/office/drawing/2014/main" id="{3EC50CAF-57E3-3CCA-623B-C356464EC6F7}"/>
              </a:ext>
            </a:extLst>
          </p:cNvPr>
          <p:cNvPicPr>
            <a:picLocks noChangeAspect="1"/>
          </p:cNvPicPr>
          <p:nvPr/>
        </p:nvPicPr>
        <p:blipFill>
          <a:blip r:embed="rId3"/>
          <a:stretch>
            <a:fillRect/>
          </a:stretch>
        </p:blipFill>
        <p:spPr>
          <a:xfrm>
            <a:off x="6028567" y="1587405"/>
            <a:ext cx="5630034" cy="3683189"/>
          </a:xfrm>
          <a:prstGeom prst="rect">
            <a:avLst/>
          </a:prstGeom>
        </p:spPr>
      </p:pic>
    </p:spTree>
    <p:extLst>
      <p:ext uri="{BB962C8B-B14F-4D97-AF65-F5344CB8AC3E}">
        <p14:creationId xmlns:p14="http://schemas.microsoft.com/office/powerpoint/2010/main" val="3095220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BE8C-6E7D-37ED-7998-A61FB121FA30}"/>
              </a:ext>
            </a:extLst>
          </p:cNvPr>
          <p:cNvSpPr>
            <a:spLocks noGrp="1"/>
          </p:cNvSpPr>
          <p:nvPr>
            <p:ph type="title"/>
          </p:nvPr>
        </p:nvSpPr>
        <p:spPr>
          <a:xfrm>
            <a:off x="461246" y="991138"/>
            <a:ext cx="11197354" cy="813385"/>
          </a:xfrm>
        </p:spPr>
        <p:txBody>
          <a:bodyPr/>
          <a:lstStyle/>
          <a:p>
            <a:r>
              <a:rPr lang="en-US" sz="3600" dirty="0">
                <a:cs typeface="Calibri Light"/>
              </a:rPr>
              <a:t>Future scope of improvements</a:t>
            </a:r>
            <a:endParaRPr lang="en-IN" sz="3600" dirty="0"/>
          </a:p>
        </p:txBody>
      </p:sp>
      <p:sp>
        <p:nvSpPr>
          <p:cNvPr id="3" name="Slide Number Placeholder 2">
            <a:extLst>
              <a:ext uri="{FF2B5EF4-FFF2-40B4-BE49-F238E27FC236}">
                <a16:creationId xmlns:a16="http://schemas.microsoft.com/office/drawing/2014/main" id="{39BF3298-7FE6-2E5E-7628-ADA7355C4132}"/>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FD4D5EBC-3151-E5F9-C495-E55E89385FE7}"/>
              </a:ext>
            </a:extLst>
          </p:cNvPr>
          <p:cNvSpPr>
            <a:spLocks noGrp="1"/>
          </p:cNvSpPr>
          <p:nvPr>
            <p:ph type="body" sz="quarter" idx="13"/>
          </p:nvPr>
        </p:nvSpPr>
        <p:spPr>
          <a:xfrm>
            <a:off x="372235" y="2209126"/>
            <a:ext cx="9419128" cy="3509502"/>
          </a:xfrm>
        </p:spPr>
        <p:txBody>
          <a:bodyPr/>
          <a:lstStyle/>
          <a:p>
            <a:r>
              <a:rPr lang="en-US" sz="1800" dirty="0"/>
              <a:t>The dataset can be trained using more no of different algorithms to get higher accuracy.</a:t>
            </a:r>
          </a:p>
          <a:p>
            <a:r>
              <a:rPr lang="en-US" sz="1800" dirty="0"/>
              <a:t>Cross-validation can improve the over all train test splitting.</a:t>
            </a:r>
          </a:p>
          <a:p>
            <a:r>
              <a:rPr lang="en-US" sz="1800" dirty="0"/>
              <a:t>Null values can be determined and replaced by mean median or mode or any other suitable methods.</a:t>
            </a:r>
          </a:p>
          <a:p>
            <a:r>
              <a:rPr lang="en-US" sz="1800" dirty="0"/>
              <a:t>A larger dataset can be more beneficial for the model training.</a:t>
            </a:r>
          </a:p>
          <a:p>
            <a:endParaRPr lang="en-IN" dirty="0"/>
          </a:p>
        </p:txBody>
      </p:sp>
    </p:spTree>
    <p:extLst>
      <p:ext uri="{BB962C8B-B14F-4D97-AF65-F5344CB8AC3E}">
        <p14:creationId xmlns:p14="http://schemas.microsoft.com/office/powerpoint/2010/main" val="354035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AF95-4782-85C8-9EB2-AC507DCA9D4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217046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848D40-72F7-04A4-DD07-588D625AF1EE}"/>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678D8378-D99D-DB72-4B0C-FB2C26F944B9}"/>
              </a:ext>
            </a:extLst>
          </p:cNvPr>
          <p:cNvSpPr>
            <a:spLocks noGrp="1"/>
          </p:cNvSpPr>
          <p:nvPr>
            <p:ph type="title"/>
          </p:nvPr>
        </p:nvSpPr>
        <p:spPr>
          <a:xfrm>
            <a:off x="631179" y="1893535"/>
            <a:ext cx="2468070" cy="571981"/>
          </a:xfrm>
        </p:spPr>
        <p:txBody>
          <a:bodyPr>
            <a:normAutofit/>
          </a:bodyPr>
          <a:lstStyle/>
          <a:p>
            <a:r>
              <a:rPr lang="en-US" sz="3200" dirty="0"/>
              <a:t>CONTENTS</a:t>
            </a:r>
          </a:p>
        </p:txBody>
      </p:sp>
      <p:sp>
        <p:nvSpPr>
          <p:cNvPr id="6" name="TextBox 5">
            <a:extLst>
              <a:ext uri="{FF2B5EF4-FFF2-40B4-BE49-F238E27FC236}">
                <a16:creationId xmlns:a16="http://schemas.microsoft.com/office/drawing/2014/main" id="{EA6D8458-8767-B76F-7626-88B40F612371}"/>
              </a:ext>
            </a:extLst>
          </p:cNvPr>
          <p:cNvSpPr txBox="1"/>
          <p:nvPr/>
        </p:nvSpPr>
        <p:spPr>
          <a:xfrm>
            <a:off x="631179" y="2832212"/>
            <a:ext cx="9791363" cy="3654847"/>
          </a:xfrm>
          <a:prstGeom prst="rect">
            <a:avLst/>
          </a:prstGeom>
          <a:noFill/>
        </p:spPr>
        <p:txBody>
          <a:bodyPr wrap="square" rtlCol="0">
            <a:spAutoFit/>
          </a:bodyPr>
          <a:lstStyle/>
          <a:p>
            <a:pPr marL="285750" indent="-285750">
              <a:spcAft>
                <a:spcPts val="1500"/>
              </a:spcAft>
              <a:buFont typeface="Wingdings" panose="05000000000000000000" pitchFamily="2" charset="2"/>
              <a:buChar char="Ø"/>
            </a:pPr>
            <a:r>
              <a:rPr lang="en-US" sz="1800" b="1" dirty="0">
                <a:solidFill>
                  <a:schemeClr val="bg1"/>
                </a:solidFill>
                <a:cs typeface="Calibri"/>
              </a:rPr>
              <a:t>Project Objective &amp; Scope</a:t>
            </a:r>
            <a:endParaRPr lang="en-US" sz="1800" dirty="0">
              <a:solidFill>
                <a:schemeClr val="bg1"/>
              </a:solidFill>
              <a:cs typeface="Calibri"/>
            </a:endParaRPr>
          </a:p>
          <a:p>
            <a:pPr marL="285750" indent="-285750">
              <a:spcAft>
                <a:spcPts val="1500"/>
              </a:spcAft>
              <a:buFont typeface="Wingdings" panose="05000000000000000000" pitchFamily="2" charset="2"/>
              <a:buChar char="Ø"/>
            </a:pPr>
            <a:r>
              <a:rPr lang="en-US" sz="1800" b="1" dirty="0">
                <a:solidFill>
                  <a:schemeClr val="bg1"/>
                </a:solidFill>
                <a:cs typeface="Calibri"/>
              </a:rPr>
              <a:t>Data Description</a:t>
            </a:r>
          </a:p>
          <a:p>
            <a:pPr marL="285750" indent="-285750">
              <a:spcAft>
                <a:spcPts val="1500"/>
              </a:spcAft>
              <a:buFont typeface="Wingdings" panose="05000000000000000000" pitchFamily="2" charset="2"/>
              <a:buChar char="Ø"/>
            </a:pPr>
            <a:r>
              <a:rPr lang="en-US" sz="1800" b="1" dirty="0">
                <a:solidFill>
                  <a:schemeClr val="bg1"/>
                </a:solidFill>
                <a:cs typeface="Calibri"/>
              </a:rPr>
              <a:t>Methodology</a:t>
            </a:r>
          </a:p>
          <a:p>
            <a:pPr marL="285750" indent="-285750">
              <a:spcAft>
                <a:spcPts val="1500"/>
              </a:spcAft>
              <a:buFont typeface="Wingdings" panose="05000000000000000000" pitchFamily="2" charset="2"/>
              <a:buChar char="Ø"/>
            </a:pPr>
            <a:r>
              <a:rPr lang="en-US" sz="1800" b="1" dirty="0">
                <a:solidFill>
                  <a:schemeClr val="bg1"/>
                </a:solidFill>
                <a:cs typeface="Calibri"/>
              </a:rPr>
              <a:t>Data Preprocessing</a:t>
            </a:r>
          </a:p>
          <a:p>
            <a:pPr marL="285750" indent="-285750">
              <a:spcAft>
                <a:spcPts val="1500"/>
              </a:spcAft>
              <a:buFont typeface="Wingdings" panose="05000000000000000000" pitchFamily="2" charset="2"/>
              <a:buChar char="Ø"/>
            </a:pPr>
            <a:r>
              <a:rPr lang="en-US" sz="1800" b="1" dirty="0">
                <a:solidFill>
                  <a:schemeClr val="bg1"/>
                </a:solidFill>
                <a:cs typeface="Calibri"/>
              </a:rPr>
              <a:t>Models Used</a:t>
            </a:r>
          </a:p>
          <a:p>
            <a:pPr marL="285750" indent="-285750">
              <a:spcAft>
                <a:spcPts val="1500"/>
              </a:spcAft>
              <a:buFont typeface="Wingdings" panose="05000000000000000000" pitchFamily="2" charset="2"/>
              <a:buChar char="Ø"/>
            </a:pPr>
            <a:r>
              <a:rPr lang="en-US" sz="1800" b="1" dirty="0">
                <a:solidFill>
                  <a:schemeClr val="bg1"/>
                </a:solidFill>
                <a:cs typeface="Calibri"/>
              </a:rPr>
              <a:t>Accuracy Comparison</a:t>
            </a:r>
          </a:p>
          <a:p>
            <a:pPr marL="285750" indent="-285750">
              <a:spcAft>
                <a:spcPts val="1500"/>
              </a:spcAft>
              <a:buFont typeface="Wingdings" panose="05000000000000000000" pitchFamily="2" charset="2"/>
              <a:buChar char="Ø"/>
            </a:pPr>
            <a:r>
              <a:rPr lang="en-US" sz="1800" b="1" dirty="0">
                <a:solidFill>
                  <a:schemeClr val="bg1"/>
                </a:solidFill>
                <a:cs typeface="Calibri"/>
              </a:rPr>
              <a:t>Future Scope of Improvements</a:t>
            </a:r>
            <a:endParaRPr lang="en-US" sz="1800" dirty="0">
              <a:solidFill>
                <a:schemeClr val="bg1"/>
              </a:solidFill>
              <a:cs typeface="Calibri"/>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53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A47783-2B31-B295-D731-A5DD58F26BC9}"/>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3" name="TextBox 2">
            <a:extLst>
              <a:ext uri="{FF2B5EF4-FFF2-40B4-BE49-F238E27FC236}">
                <a16:creationId xmlns:a16="http://schemas.microsoft.com/office/drawing/2014/main" id="{89349F94-85F5-39EA-3ADD-1C596767C85E}"/>
              </a:ext>
            </a:extLst>
          </p:cNvPr>
          <p:cNvSpPr txBox="1"/>
          <p:nvPr/>
        </p:nvSpPr>
        <p:spPr>
          <a:xfrm>
            <a:off x="3176336" y="537229"/>
            <a:ext cx="5380523" cy="584775"/>
          </a:xfrm>
          <a:prstGeom prst="rect">
            <a:avLst/>
          </a:prstGeom>
          <a:noFill/>
        </p:spPr>
        <p:txBody>
          <a:bodyPr wrap="square" rtlCol="0">
            <a:spAutoFit/>
          </a:bodyPr>
          <a:lstStyle/>
          <a:p>
            <a:r>
              <a:rPr lang="en-US" sz="3200" dirty="0">
                <a:solidFill>
                  <a:schemeClr val="bg1"/>
                </a:solidFill>
                <a:cs typeface="Calibri Light"/>
              </a:rPr>
              <a:t>Project objective &amp; scope</a:t>
            </a:r>
            <a:endParaRPr lang="en-US" sz="3200" dirty="0">
              <a:solidFill>
                <a:schemeClr val="bg1"/>
              </a:solidFill>
            </a:endParaRPr>
          </a:p>
        </p:txBody>
      </p:sp>
      <p:sp>
        <p:nvSpPr>
          <p:cNvPr id="4" name="TextBox 3">
            <a:extLst>
              <a:ext uri="{FF2B5EF4-FFF2-40B4-BE49-F238E27FC236}">
                <a16:creationId xmlns:a16="http://schemas.microsoft.com/office/drawing/2014/main" id="{7FA408DA-A706-35DA-733D-02AB8E390656}"/>
              </a:ext>
            </a:extLst>
          </p:cNvPr>
          <p:cNvSpPr txBox="1"/>
          <p:nvPr/>
        </p:nvSpPr>
        <p:spPr>
          <a:xfrm>
            <a:off x="887930" y="1511167"/>
            <a:ext cx="10770670" cy="3954929"/>
          </a:xfrm>
          <a:prstGeom prst="rect">
            <a:avLst/>
          </a:prstGeom>
          <a:noFill/>
        </p:spPr>
        <p:txBody>
          <a:bodyPr wrap="square" rtlCol="0">
            <a:spAutoFit/>
          </a:bodyPr>
          <a:lstStyle/>
          <a:p>
            <a:pPr marL="0" indent="0">
              <a:lnSpc>
                <a:spcPct val="125000"/>
              </a:lnSpc>
              <a:spcAft>
                <a:spcPts val="1500"/>
              </a:spcAft>
              <a:buNone/>
            </a:pPr>
            <a:r>
              <a:rPr lang="en-US" sz="1800" b="1" dirty="0">
                <a:solidFill>
                  <a:schemeClr val="bg1"/>
                </a:solidFill>
                <a:ea typeface="+mn-lt"/>
                <a:cs typeface="+mn-lt"/>
              </a:rPr>
              <a:t>Objective:</a:t>
            </a:r>
          </a:p>
          <a:p>
            <a:pPr marL="285750" indent="-285750" algn="l" rtl="0">
              <a:buFont typeface="Wingdings" panose="05000000000000000000" pitchFamily="2" charset="2"/>
              <a:buChar char="§"/>
            </a:pPr>
            <a:r>
              <a:rPr lang="en-US" b="1" i="1" dirty="0">
                <a:solidFill>
                  <a:schemeClr val="bg1"/>
                </a:solidFill>
                <a:effectLst/>
                <a:latin typeface="Helvetica Neue"/>
              </a:rPr>
              <a:t>The classification goal is to predict whether the patient has a 10-year risk of future coronary heart disease (CHD) considering the other features</a:t>
            </a:r>
            <a:r>
              <a:rPr lang="en-US" b="0" i="1" dirty="0">
                <a:solidFill>
                  <a:srgbClr val="000000"/>
                </a:solidFill>
                <a:effectLst/>
                <a:latin typeface="Helvetica Neue"/>
              </a:rPr>
              <a:t>.</a:t>
            </a:r>
          </a:p>
          <a:p>
            <a:pPr marL="285750" indent="-285750" algn="l" rtl="0">
              <a:buFont typeface="Wingdings" panose="05000000000000000000" pitchFamily="2" charset="2"/>
              <a:buChar char="§"/>
            </a:pPr>
            <a:endParaRPr lang="en-US" b="0" i="0" dirty="0">
              <a:solidFill>
                <a:srgbClr val="000000"/>
              </a:solidFill>
              <a:effectLst/>
              <a:latin typeface="Helvetica Neue"/>
            </a:endParaRPr>
          </a:p>
          <a:p>
            <a:pPr marL="285750" indent="-285750" algn="l" rtl="0">
              <a:buFont typeface="Wingdings" panose="05000000000000000000" pitchFamily="2" charset="2"/>
              <a:buChar char="§"/>
            </a:pPr>
            <a:r>
              <a:rPr lang="en-US" b="0" i="0" dirty="0">
                <a:solidFill>
                  <a:schemeClr val="bg1"/>
                </a:solidFill>
                <a:effectLst/>
                <a:latin typeface="Helvetica Neue"/>
              </a:rPr>
              <a:t>The objectives of the Framingham Study are to study the incidence and prevalence of cardiovascular disease (CVD) and its risk factors, trends in CVD incidence and its risk factors over time, and familial patterns of CVD and risk factors. </a:t>
            </a:r>
          </a:p>
          <a:p>
            <a:pPr marL="285750" indent="-285750" algn="l" rtl="0">
              <a:buFont typeface="Wingdings" panose="05000000000000000000" pitchFamily="2" charset="2"/>
              <a:buChar char="§"/>
            </a:pPr>
            <a:endParaRPr lang="en-US" b="0" i="0" dirty="0">
              <a:solidFill>
                <a:schemeClr val="bg1"/>
              </a:solidFill>
              <a:effectLst/>
              <a:latin typeface="Helvetica Neue"/>
            </a:endParaRPr>
          </a:p>
          <a:p>
            <a:pPr marL="285750" indent="-285750">
              <a:buFont typeface="Wingdings" panose="05000000000000000000" pitchFamily="2" charset="2"/>
              <a:buChar char="§"/>
            </a:pPr>
            <a:r>
              <a:rPr lang="en-US" b="0" i="0" dirty="0">
                <a:solidFill>
                  <a:schemeClr val="bg1"/>
                </a:solidFill>
                <a:effectLst/>
                <a:latin typeface="Helvetica Neue"/>
              </a:rPr>
              <a:t>Other important objectives include the estimation of incidence rates of disease and description of the natural history of cardiovascular disease, including the sequence of clinical signs and systems that precede the clinically recognizable syndrome and the consequences and course of clinically manifest disease</a:t>
            </a:r>
            <a:r>
              <a:rPr lang="en-US" b="0"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208128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3A7A4-E781-4B22-E4E0-957481B23E5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3" name="TextBox 2">
            <a:extLst>
              <a:ext uri="{FF2B5EF4-FFF2-40B4-BE49-F238E27FC236}">
                <a16:creationId xmlns:a16="http://schemas.microsoft.com/office/drawing/2014/main" id="{2A2AC025-AF27-1EF9-2C90-1446F32C481A}"/>
              </a:ext>
            </a:extLst>
          </p:cNvPr>
          <p:cNvSpPr txBox="1"/>
          <p:nvPr/>
        </p:nvSpPr>
        <p:spPr>
          <a:xfrm>
            <a:off x="327260" y="1289784"/>
            <a:ext cx="11011300" cy="3970318"/>
          </a:xfrm>
          <a:prstGeom prst="rect">
            <a:avLst/>
          </a:prstGeom>
          <a:noFill/>
        </p:spPr>
        <p:txBody>
          <a:bodyPr wrap="square" rtlCol="0">
            <a:spAutoFit/>
          </a:bodyPr>
          <a:lstStyle/>
          <a:p>
            <a:pPr marL="285750" indent="-285750" algn="l">
              <a:buFont typeface="Wingdings" panose="05000000000000000000" pitchFamily="2" charset="2"/>
              <a:buChar char="v"/>
            </a:pPr>
            <a:r>
              <a:rPr lang="en-US" b="1" i="1" dirty="0">
                <a:solidFill>
                  <a:schemeClr val="bg1"/>
                </a:solidFill>
                <a:effectLst/>
                <a:latin typeface="Helvetica Neue"/>
              </a:rPr>
              <a:t>Cardiovascular diseases (CVDs) are the leading cause of death globally, taking an estimated 17.9 million people died from CVDs in 2019, representing 32% of all global deaths. Of these deaths, 85% were due to heart attack and stroke.</a:t>
            </a:r>
          </a:p>
          <a:p>
            <a:pPr marL="285750" indent="-285750" algn="l">
              <a:buFont typeface="Wingdings" panose="05000000000000000000" pitchFamily="2" charset="2"/>
              <a:buChar char="v"/>
            </a:pPr>
            <a:endParaRPr lang="en-US" b="1" i="1" dirty="0">
              <a:solidFill>
                <a:schemeClr val="bg1"/>
              </a:solidFill>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Wingdings" panose="05000000000000000000" pitchFamily="2" charset="2"/>
              <a:buChar char="v"/>
            </a:pPr>
            <a:r>
              <a:rPr lang="en-US" b="1" i="1" dirty="0">
                <a:solidFill>
                  <a:schemeClr val="bg1"/>
                </a:solidFill>
                <a:effectLst>
                  <a:outerShdw blurRad="38100" dist="38100" dir="2700000" algn="tl">
                    <a:srgbClr val="000000">
                      <a:alpha val="43137"/>
                    </a:srgbClr>
                  </a:outerShdw>
                </a:effectLst>
                <a:latin typeface="Helvetica Neue"/>
              </a:rPr>
              <a:t>More than four out of five CVD deaths are due to heart attacks and strokes, and one third of these deaths occur prematurely in people under 70 years of age.</a:t>
            </a:r>
          </a:p>
          <a:p>
            <a:pPr marL="285750" indent="-285750" algn="l">
              <a:buFont typeface="Wingdings" panose="05000000000000000000" pitchFamily="2" charset="2"/>
              <a:buChar char="v"/>
            </a:pPr>
            <a:endParaRPr lang="en-US" b="1" i="1" dirty="0">
              <a:solidFill>
                <a:schemeClr val="bg1"/>
              </a:solidFill>
              <a:effectLst>
                <a:outerShdw blurRad="38100" dist="38100" dir="2700000" algn="tl">
                  <a:srgbClr val="000000">
                    <a:alpha val="43137"/>
                  </a:srgbClr>
                </a:outerShdw>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Wingdings" panose="05000000000000000000" pitchFamily="2" charset="2"/>
              <a:buChar char="v"/>
            </a:pPr>
            <a:r>
              <a:rPr lang="en-US" b="0" i="1" dirty="0">
                <a:solidFill>
                  <a:schemeClr val="bg1"/>
                </a:solidFill>
                <a:effectLst/>
                <a:latin typeface="Helvetica Neue"/>
              </a:rPr>
              <a:t>The most important </a:t>
            </a:r>
            <a:r>
              <a:rPr lang="en-US" b="0" i="1" dirty="0" err="1">
                <a:solidFill>
                  <a:schemeClr val="bg1"/>
                </a:solidFill>
                <a:effectLst/>
                <a:latin typeface="Helvetica Neue"/>
              </a:rPr>
              <a:t>behavioural</a:t>
            </a:r>
            <a:r>
              <a:rPr lang="en-US" b="0" i="1" dirty="0">
                <a:solidFill>
                  <a:schemeClr val="bg1"/>
                </a:solidFill>
                <a:effectLst/>
                <a:latin typeface="Helvetica Neue"/>
              </a:rPr>
              <a:t> </a:t>
            </a:r>
            <a:r>
              <a:rPr lang="en-US" b="1" i="1" dirty="0">
                <a:solidFill>
                  <a:schemeClr val="bg1"/>
                </a:solidFill>
                <a:effectLst/>
                <a:latin typeface="Helvetica Neue"/>
              </a:rPr>
              <a:t>risk factors</a:t>
            </a:r>
            <a:r>
              <a:rPr lang="en-US" b="0" i="1" dirty="0">
                <a:solidFill>
                  <a:schemeClr val="bg1"/>
                </a:solidFill>
                <a:effectLst/>
                <a:latin typeface="Helvetica Neue"/>
              </a:rPr>
              <a:t> of heart disease and stroke are </a:t>
            </a:r>
            <a:r>
              <a:rPr lang="en-US" b="1" i="1" dirty="0">
                <a:solidFill>
                  <a:schemeClr val="bg1"/>
                </a:solidFill>
                <a:effectLst/>
                <a:latin typeface="Helvetica Neue"/>
              </a:rPr>
              <a:t>unhealthy diet, physical inactivity, tobacco use and harmful use of alcohol</a:t>
            </a:r>
            <a:r>
              <a:rPr lang="en-US" b="0" i="1" dirty="0">
                <a:solidFill>
                  <a:schemeClr val="bg1"/>
                </a:solidFill>
                <a:effectLst/>
                <a:latin typeface="Helvetica Neue"/>
              </a:rPr>
              <a:t>.</a:t>
            </a:r>
          </a:p>
          <a:p>
            <a:pPr marL="285750" indent="-285750" algn="l">
              <a:buFont typeface="Wingdings" panose="05000000000000000000" pitchFamily="2" charset="2"/>
              <a:buChar char="v"/>
            </a:pPr>
            <a:endParaRPr lang="en-US" i="1" dirty="0">
              <a:solidFill>
                <a:schemeClr val="bg1"/>
              </a:solidFill>
              <a:latin typeface="Helvetica Neue"/>
            </a:endParaRPr>
          </a:p>
          <a:p>
            <a:pPr marL="285750" indent="-285750" algn="l">
              <a:buFont typeface="Wingdings" panose="05000000000000000000" pitchFamily="2" charset="2"/>
              <a:buChar char="v"/>
            </a:pPr>
            <a:endParaRPr lang="en-US" b="0" i="0" dirty="0">
              <a:solidFill>
                <a:schemeClr val="bg1"/>
              </a:solidFill>
              <a:effectLst/>
              <a:latin typeface="Helvetica Neue"/>
            </a:endParaRPr>
          </a:p>
          <a:p>
            <a:pPr marL="285750" indent="-285750" algn="l">
              <a:buFont typeface="Wingdings" panose="05000000000000000000" pitchFamily="2" charset="2"/>
              <a:buChar char="v"/>
            </a:pPr>
            <a:r>
              <a:rPr lang="en-US" b="0" i="1" dirty="0">
                <a:solidFill>
                  <a:schemeClr val="bg1"/>
                </a:solidFill>
                <a:effectLst/>
                <a:latin typeface="Helvetica Neue"/>
              </a:rPr>
              <a:t>Over </a:t>
            </a:r>
            <a:r>
              <a:rPr lang="en-US" b="1" i="1" dirty="0">
                <a:solidFill>
                  <a:schemeClr val="bg1"/>
                </a:solidFill>
                <a:effectLst/>
                <a:latin typeface="Helvetica Neue"/>
              </a:rPr>
              <a:t>three quarters</a:t>
            </a:r>
            <a:r>
              <a:rPr lang="en-US" b="0" i="1" dirty="0">
                <a:solidFill>
                  <a:schemeClr val="bg1"/>
                </a:solidFill>
                <a:effectLst/>
                <a:latin typeface="Helvetica Neue"/>
              </a:rPr>
              <a:t> of CVD deaths take place in </a:t>
            </a:r>
            <a:r>
              <a:rPr lang="en-US" b="1" i="1" dirty="0">
                <a:solidFill>
                  <a:schemeClr val="bg1"/>
                </a:solidFill>
                <a:effectLst/>
                <a:latin typeface="Helvetica Neue"/>
              </a:rPr>
              <a:t>low- and middle-income countries</a:t>
            </a:r>
            <a:r>
              <a:rPr lang="en-US" b="0" i="1" dirty="0">
                <a:solidFill>
                  <a:schemeClr val="bg1"/>
                </a:solidFill>
                <a:effectLst/>
                <a:latin typeface="Helvetica Neue"/>
              </a:rPr>
              <a:t>.</a:t>
            </a:r>
            <a:endParaRPr lang="en-US" b="0" i="0" dirty="0">
              <a:solidFill>
                <a:schemeClr val="bg1"/>
              </a:solidFill>
              <a:effectLst/>
              <a:latin typeface="Helvetica Neue"/>
            </a:endParaRPr>
          </a:p>
        </p:txBody>
      </p:sp>
    </p:spTree>
    <p:extLst>
      <p:ext uri="{BB962C8B-B14F-4D97-AF65-F5344CB8AC3E}">
        <p14:creationId xmlns:p14="http://schemas.microsoft.com/office/powerpoint/2010/main" val="3630142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4CF5-4A80-D284-4CCF-CF3D49233362}"/>
              </a:ext>
            </a:extLst>
          </p:cNvPr>
          <p:cNvSpPr>
            <a:spLocks noGrp="1"/>
          </p:cNvSpPr>
          <p:nvPr>
            <p:ph type="title"/>
          </p:nvPr>
        </p:nvSpPr>
        <p:spPr>
          <a:xfrm>
            <a:off x="444500" y="1318661"/>
            <a:ext cx="3174599" cy="673768"/>
          </a:xfrm>
        </p:spPr>
        <p:txBody>
          <a:bodyPr/>
          <a:lstStyle/>
          <a:p>
            <a:r>
              <a:rPr lang="en-US" sz="3200" dirty="0">
                <a:cs typeface="Calibri Light"/>
              </a:rPr>
              <a:t>Data description</a:t>
            </a:r>
            <a:endParaRPr lang="en-US" dirty="0"/>
          </a:p>
        </p:txBody>
      </p:sp>
      <p:sp>
        <p:nvSpPr>
          <p:cNvPr id="3" name="Slide Number Placeholder 2">
            <a:extLst>
              <a:ext uri="{FF2B5EF4-FFF2-40B4-BE49-F238E27FC236}">
                <a16:creationId xmlns:a16="http://schemas.microsoft.com/office/drawing/2014/main" id="{D4D2190C-B0CD-142A-40C6-B2D88F52FF2B}"/>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509C0ACE-AF51-6484-DC7F-9CD460003CF0}"/>
              </a:ext>
            </a:extLst>
          </p:cNvPr>
          <p:cNvSpPr>
            <a:spLocks noGrp="1"/>
          </p:cNvSpPr>
          <p:nvPr>
            <p:ph type="body" sz="quarter" idx="13"/>
          </p:nvPr>
        </p:nvSpPr>
        <p:spPr>
          <a:xfrm>
            <a:off x="444500" y="3128210"/>
            <a:ext cx="3309353" cy="2252311"/>
          </a:xfrm>
        </p:spPr>
        <p:txBody>
          <a:bodyPr/>
          <a:lstStyle/>
          <a:p>
            <a:pPr marL="0" indent="0">
              <a:buNone/>
            </a:pPr>
            <a:r>
              <a:rPr lang="en-US" sz="2400" dirty="0">
                <a:cs typeface="Calibri" panose="020F0502020204030204"/>
              </a:rPr>
              <a:t>The description of the data with type and description of each Attribute is given/shown in the table.</a:t>
            </a:r>
          </a:p>
          <a:p>
            <a:endParaRPr lang="en-US" dirty="0"/>
          </a:p>
        </p:txBody>
      </p:sp>
      <p:pic>
        <p:nvPicPr>
          <p:cNvPr id="5" name="Picture 4">
            <a:extLst>
              <a:ext uri="{FF2B5EF4-FFF2-40B4-BE49-F238E27FC236}">
                <a16:creationId xmlns:a16="http://schemas.microsoft.com/office/drawing/2014/main" id="{6B5EC471-5FB9-7B3D-5A44-EBA8D14C0878}"/>
              </a:ext>
            </a:extLst>
          </p:cNvPr>
          <p:cNvPicPr>
            <a:picLocks noChangeAspect="1"/>
          </p:cNvPicPr>
          <p:nvPr/>
        </p:nvPicPr>
        <p:blipFill>
          <a:blip r:embed="rId2"/>
          <a:stretch>
            <a:fillRect/>
          </a:stretch>
        </p:blipFill>
        <p:spPr>
          <a:xfrm>
            <a:off x="4062202" y="425980"/>
            <a:ext cx="7930194" cy="6019026"/>
          </a:xfrm>
          <a:prstGeom prst="rect">
            <a:avLst/>
          </a:prstGeom>
        </p:spPr>
      </p:pic>
    </p:spTree>
    <p:extLst>
      <p:ext uri="{BB962C8B-B14F-4D97-AF65-F5344CB8AC3E}">
        <p14:creationId xmlns:p14="http://schemas.microsoft.com/office/powerpoint/2010/main" val="3127302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59AC-59AA-5D51-A034-F7DA1006E1A4}"/>
              </a:ext>
            </a:extLst>
          </p:cNvPr>
          <p:cNvSpPr>
            <a:spLocks noGrp="1"/>
          </p:cNvSpPr>
          <p:nvPr>
            <p:ph type="title"/>
          </p:nvPr>
        </p:nvSpPr>
        <p:spPr>
          <a:xfrm>
            <a:off x="259881" y="2974206"/>
            <a:ext cx="2512195" cy="529390"/>
          </a:xfrm>
        </p:spPr>
        <p:txBody>
          <a:bodyPr/>
          <a:lstStyle/>
          <a:p>
            <a:r>
              <a:rPr lang="en-US" sz="3200" dirty="0">
                <a:cs typeface="Calibri Light"/>
              </a:rPr>
              <a:t>Methodology</a:t>
            </a:r>
            <a:endParaRPr lang="en-US" dirty="0"/>
          </a:p>
        </p:txBody>
      </p:sp>
      <p:sp>
        <p:nvSpPr>
          <p:cNvPr id="3" name="Slide Number Placeholder 2">
            <a:extLst>
              <a:ext uri="{FF2B5EF4-FFF2-40B4-BE49-F238E27FC236}">
                <a16:creationId xmlns:a16="http://schemas.microsoft.com/office/drawing/2014/main" id="{B1AEBAC8-DFFA-774F-ABE9-C9CA42D0AD4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AutoShape 2">
            <a:extLst>
              <a:ext uri="{FF2B5EF4-FFF2-40B4-BE49-F238E27FC236}">
                <a16:creationId xmlns:a16="http://schemas.microsoft.com/office/drawing/2014/main" id="{80D27654-6FA2-9F83-3CF1-6B206F0F1B2E}"/>
              </a:ext>
            </a:extLst>
          </p:cNvPr>
          <p:cNvSpPr>
            <a:spLocks noChangeAspect="1" noChangeArrowheads="1"/>
          </p:cNvSpPr>
          <p:nvPr/>
        </p:nvSpPr>
        <p:spPr bwMode="auto">
          <a:xfrm>
            <a:off x="5943599" y="3276599"/>
            <a:ext cx="5221705" cy="52217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3FAC202-8245-479D-0877-7338E27B216C}"/>
              </a:ext>
            </a:extLst>
          </p:cNvPr>
          <p:cNvPicPr>
            <a:picLocks noChangeAspect="1"/>
          </p:cNvPicPr>
          <p:nvPr/>
        </p:nvPicPr>
        <p:blipFill>
          <a:blip r:embed="rId2"/>
          <a:stretch>
            <a:fillRect/>
          </a:stretch>
        </p:blipFill>
        <p:spPr>
          <a:xfrm>
            <a:off x="4990740" y="1153573"/>
            <a:ext cx="5901139" cy="4550853"/>
          </a:xfrm>
          <a:prstGeom prst="rect">
            <a:avLst/>
          </a:prstGeom>
        </p:spPr>
      </p:pic>
    </p:spTree>
    <p:extLst>
      <p:ext uri="{BB962C8B-B14F-4D97-AF65-F5344CB8AC3E}">
        <p14:creationId xmlns:p14="http://schemas.microsoft.com/office/powerpoint/2010/main" val="1903029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3F01-EE68-CBE6-BA94-34E758D3ADFA}"/>
              </a:ext>
            </a:extLst>
          </p:cNvPr>
          <p:cNvSpPr>
            <a:spLocks noGrp="1"/>
          </p:cNvSpPr>
          <p:nvPr>
            <p:ph type="title"/>
          </p:nvPr>
        </p:nvSpPr>
        <p:spPr>
          <a:xfrm>
            <a:off x="444500" y="542925"/>
            <a:ext cx="3761740" cy="1421928"/>
          </a:xfrm>
        </p:spPr>
        <p:txBody>
          <a:bodyPr/>
          <a:lstStyle/>
          <a:p>
            <a:r>
              <a:rPr lang="en-US" sz="3200" dirty="0">
                <a:cs typeface="Calibri Light"/>
              </a:rPr>
              <a:t>Data Preprocessing &amp; EDA</a:t>
            </a:r>
            <a:br>
              <a:rPr lang="en-US" sz="3200" dirty="0">
                <a:cs typeface="Calibri Light"/>
              </a:rPr>
            </a:br>
            <a:endParaRPr lang="en-US" dirty="0"/>
          </a:p>
        </p:txBody>
      </p:sp>
      <p:sp>
        <p:nvSpPr>
          <p:cNvPr id="3" name="Slide Number Placeholder 2">
            <a:extLst>
              <a:ext uri="{FF2B5EF4-FFF2-40B4-BE49-F238E27FC236}">
                <a16:creationId xmlns:a16="http://schemas.microsoft.com/office/drawing/2014/main" id="{056DFC8C-AF79-A6F3-CEF8-F5798788B278}"/>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Box 3">
            <a:extLst>
              <a:ext uri="{FF2B5EF4-FFF2-40B4-BE49-F238E27FC236}">
                <a16:creationId xmlns:a16="http://schemas.microsoft.com/office/drawing/2014/main" id="{8B8F6A6C-46DA-4C64-1156-666DE01CFB0B}"/>
              </a:ext>
            </a:extLst>
          </p:cNvPr>
          <p:cNvSpPr txBox="1"/>
          <p:nvPr/>
        </p:nvSpPr>
        <p:spPr>
          <a:xfrm>
            <a:off x="1577948" y="2443760"/>
            <a:ext cx="8868870" cy="2449388"/>
          </a:xfrm>
          <a:prstGeom prst="rect">
            <a:avLst/>
          </a:prstGeom>
          <a:noFill/>
        </p:spPr>
        <p:txBody>
          <a:bodyPr wrap="square" rtlCol="0">
            <a:spAutoFit/>
          </a:bodyPr>
          <a:lstStyle/>
          <a:p>
            <a:pPr algn="just" rtl="0" fontAlgn="base">
              <a:spcBef>
                <a:spcPts val="600"/>
              </a:spcBef>
              <a:spcAft>
                <a:spcPts val="500"/>
              </a:spcAft>
              <a:buFont typeface="Arial" panose="020B0604020202020204" pitchFamily="34" charset="0"/>
              <a:buChar char="•"/>
            </a:pPr>
            <a:r>
              <a:rPr lang="en-US" sz="1800" b="0" i="0" u="none" strike="noStrike">
                <a:solidFill>
                  <a:srgbClr val="FFFFFF"/>
                </a:solidFill>
                <a:effectLst/>
                <a:latin typeface="Times New Roman" panose="02020603050405020304" pitchFamily="18" charset="0"/>
              </a:rPr>
              <a:t>Exploratory data analysis or commonly known as EDA helps to explore data, and possibly formulate hypotheses that might cause new data collection and experiments. EDA build a robust understanding of the data, issues associated with either the info or process. it’s a scientific approach to get the story of the data.</a:t>
            </a:r>
          </a:p>
          <a:p>
            <a:pPr algn="just" rtl="0" fontAlgn="base">
              <a:spcBef>
                <a:spcPts val="600"/>
              </a:spcBef>
              <a:spcAft>
                <a:spcPts val="0"/>
              </a:spcAft>
              <a:buFont typeface="Arial" panose="020B0604020202020204" pitchFamily="34" charset="0"/>
              <a:buChar char="•"/>
            </a:pPr>
            <a:br>
              <a:rPr lang="en-US" b="0">
                <a:effectLst/>
              </a:rPr>
            </a:br>
            <a:r>
              <a:rPr lang="en-US" sz="1800" b="0" i="0" u="none" strike="noStrike">
                <a:solidFill>
                  <a:srgbClr val="FFFFFF"/>
                </a:solidFill>
                <a:effectLst/>
                <a:latin typeface="Times New Roman" panose="02020603050405020304" pitchFamily="18" charset="0"/>
              </a:rPr>
              <a:t>It focuses more narrowly on checking assumptions required for model fitting and hypothesis testing. It also helps while handling missing values and making transformations of variables as needed.</a:t>
            </a:r>
          </a:p>
        </p:txBody>
      </p:sp>
    </p:spTree>
    <p:extLst>
      <p:ext uri="{BB962C8B-B14F-4D97-AF65-F5344CB8AC3E}">
        <p14:creationId xmlns:p14="http://schemas.microsoft.com/office/powerpoint/2010/main" val="2937820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D147-5DFC-FD21-1B17-92AC624E6B50}"/>
              </a:ext>
            </a:extLst>
          </p:cNvPr>
          <p:cNvSpPr>
            <a:spLocks noGrp="1"/>
          </p:cNvSpPr>
          <p:nvPr>
            <p:ph type="title"/>
          </p:nvPr>
        </p:nvSpPr>
        <p:spPr>
          <a:xfrm>
            <a:off x="444500" y="542925"/>
            <a:ext cx="11214100" cy="1477328"/>
          </a:xfrm>
        </p:spPr>
        <p:txBody>
          <a:bodyPr/>
          <a:lstStyle/>
          <a:p>
            <a:pPr rtl="0">
              <a:spcBef>
                <a:spcPts val="0"/>
              </a:spcBef>
              <a:spcAft>
                <a:spcPts val="0"/>
              </a:spcAft>
            </a:pPr>
            <a:r>
              <a:rPr lang="en-US" sz="1800" b="1" i="0" u="none" strike="noStrike" dirty="0">
                <a:effectLst/>
                <a:latin typeface="Times New Roman" panose="02020603050405020304" pitchFamily="18" charset="0"/>
              </a:rPr>
              <a:t>Univariate Analysis of Categorical Features &amp; relation with  </a:t>
            </a:r>
            <a:br>
              <a:rPr lang="en-US" b="0" dirty="0">
                <a:effectLst/>
              </a:rPr>
            </a:br>
            <a:r>
              <a:rPr lang="en-US" sz="1800" b="1" i="0" u="none" strike="noStrike" dirty="0">
                <a:effectLst/>
                <a:latin typeface="Times New Roman" panose="02020603050405020304" pitchFamily="18" charset="0"/>
              </a:rPr>
              <a:t>Target Variable </a:t>
            </a:r>
            <a:br>
              <a:rPr lang="en-US" b="0" dirty="0">
                <a:effectLst/>
              </a:rPr>
            </a:br>
            <a:br>
              <a:rPr lang="en-US" dirty="0"/>
            </a:br>
            <a:endParaRPr lang="en-IN" dirty="0"/>
          </a:p>
        </p:txBody>
      </p:sp>
      <p:sp>
        <p:nvSpPr>
          <p:cNvPr id="3" name="Slide Number Placeholder 2">
            <a:extLst>
              <a:ext uri="{FF2B5EF4-FFF2-40B4-BE49-F238E27FC236}">
                <a16:creationId xmlns:a16="http://schemas.microsoft.com/office/drawing/2014/main" id="{8448841F-9768-25D6-4E60-623C04261F41}"/>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Picture 5">
            <a:extLst>
              <a:ext uri="{FF2B5EF4-FFF2-40B4-BE49-F238E27FC236}">
                <a16:creationId xmlns:a16="http://schemas.microsoft.com/office/drawing/2014/main" id="{9E63267B-C8CE-7615-1A70-3E350BA05D48}"/>
              </a:ext>
            </a:extLst>
          </p:cNvPr>
          <p:cNvPicPr>
            <a:picLocks noChangeAspect="1"/>
          </p:cNvPicPr>
          <p:nvPr/>
        </p:nvPicPr>
        <p:blipFill>
          <a:blip r:embed="rId2"/>
          <a:stretch>
            <a:fillRect/>
          </a:stretch>
        </p:blipFill>
        <p:spPr>
          <a:xfrm>
            <a:off x="6666327" y="340623"/>
            <a:ext cx="4396996" cy="3155135"/>
          </a:xfrm>
          <a:prstGeom prst="rect">
            <a:avLst/>
          </a:prstGeom>
        </p:spPr>
      </p:pic>
      <p:pic>
        <p:nvPicPr>
          <p:cNvPr id="8" name="Picture 7">
            <a:extLst>
              <a:ext uri="{FF2B5EF4-FFF2-40B4-BE49-F238E27FC236}">
                <a16:creationId xmlns:a16="http://schemas.microsoft.com/office/drawing/2014/main" id="{0355D4E5-18DF-7CA6-37B0-CAEFBA41A28A}"/>
              </a:ext>
            </a:extLst>
          </p:cNvPr>
          <p:cNvPicPr>
            <a:picLocks noChangeAspect="1"/>
          </p:cNvPicPr>
          <p:nvPr/>
        </p:nvPicPr>
        <p:blipFill>
          <a:blip r:embed="rId3"/>
          <a:stretch>
            <a:fillRect/>
          </a:stretch>
        </p:blipFill>
        <p:spPr>
          <a:xfrm>
            <a:off x="533399" y="2560183"/>
            <a:ext cx="4435885" cy="2277565"/>
          </a:xfrm>
          <a:prstGeom prst="rect">
            <a:avLst/>
          </a:prstGeom>
        </p:spPr>
      </p:pic>
      <p:pic>
        <p:nvPicPr>
          <p:cNvPr id="10" name="Picture 9">
            <a:extLst>
              <a:ext uri="{FF2B5EF4-FFF2-40B4-BE49-F238E27FC236}">
                <a16:creationId xmlns:a16="http://schemas.microsoft.com/office/drawing/2014/main" id="{285C8D4A-FF2A-6FD8-0767-AEA43674109A}"/>
              </a:ext>
            </a:extLst>
          </p:cNvPr>
          <p:cNvPicPr>
            <a:picLocks noChangeAspect="1"/>
          </p:cNvPicPr>
          <p:nvPr/>
        </p:nvPicPr>
        <p:blipFill>
          <a:blip r:embed="rId4"/>
          <a:stretch>
            <a:fillRect/>
          </a:stretch>
        </p:blipFill>
        <p:spPr>
          <a:xfrm>
            <a:off x="6096000" y="3884176"/>
            <a:ext cx="5030582" cy="2690669"/>
          </a:xfrm>
          <a:prstGeom prst="rect">
            <a:avLst/>
          </a:prstGeom>
        </p:spPr>
      </p:pic>
    </p:spTree>
    <p:extLst>
      <p:ext uri="{BB962C8B-B14F-4D97-AF65-F5344CB8AC3E}">
        <p14:creationId xmlns:p14="http://schemas.microsoft.com/office/powerpoint/2010/main" val="1205552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778A1A-24B8-8453-224E-43A88E624BBD}"/>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Picture 5">
            <a:extLst>
              <a:ext uri="{FF2B5EF4-FFF2-40B4-BE49-F238E27FC236}">
                <a16:creationId xmlns:a16="http://schemas.microsoft.com/office/drawing/2014/main" id="{384495A8-9AC8-F6C1-2F2F-B9223EBBB19C}"/>
              </a:ext>
            </a:extLst>
          </p:cNvPr>
          <p:cNvPicPr>
            <a:picLocks noChangeAspect="1"/>
          </p:cNvPicPr>
          <p:nvPr/>
        </p:nvPicPr>
        <p:blipFill>
          <a:blip r:embed="rId2"/>
          <a:stretch>
            <a:fillRect/>
          </a:stretch>
        </p:blipFill>
        <p:spPr>
          <a:xfrm>
            <a:off x="314091" y="481477"/>
            <a:ext cx="4429985" cy="2541476"/>
          </a:xfrm>
          <a:prstGeom prst="rect">
            <a:avLst/>
          </a:prstGeom>
        </p:spPr>
      </p:pic>
      <p:pic>
        <p:nvPicPr>
          <p:cNvPr id="8" name="Picture 7">
            <a:extLst>
              <a:ext uri="{FF2B5EF4-FFF2-40B4-BE49-F238E27FC236}">
                <a16:creationId xmlns:a16="http://schemas.microsoft.com/office/drawing/2014/main" id="{5A73A25F-A459-25C1-2465-0C119B56FA2B}"/>
              </a:ext>
            </a:extLst>
          </p:cNvPr>
          <p:cNvPicPr>
            <a:picLocks noChangeAspect="1"/>
          </p:cNvPicPr>
          <p:nvPr/>
        </p:nvPicPr>
        <p:blipFill>
          <a:blip r:embed="rId3"/>
          <a:stretch>
            <a:fillRect/>
          </a:stretch>
        </p:blipFill>
        <p:spPr>
          <a:xfrm>
            <a:off x="6936318" y="371656"/>
            <a:ext cx="4787842" cy="2541476"/>
          </a:xfrm>
          <a:prstGeom prst="rect">
            <a:avLst/>
          </a:prstGeom>
        </p:spPr>
      </p:pic>
      <p:pic>
        <p:nvPicPr>
          <p:cNvPr id="10" name="Picture 9">
            <a:extLst>
              <a:ext uri="{FF2B5EF4-FFF2-40B4-BE49-F238E27FC236}">
                <a16:creationId xmlns:a16="http://schemas.microsoft.com/office/drawing/2014/main" id="{C80D2577-5DCC-A4E8-52A5-1B63DA715112}"/>
              </a:ext>
            </a:extLst>
          </p:cNvPr>
          <p:cNvPicPr>
            <a:picLocks noChangeAspect="1"/>
          </p:cNvPicPr>
          <p:nvPr/>
        </p:nvPicPr>
        <p:blipFill>
          <a:blip r:embed="rId4"/>
          <a:stretch>
            <a:fillRect/>
          </a:stretch>
        </p:blipFill>
        <p:spPr>
          <a:xfrm>
            <a:off x="233171" y="3774505"/>
            <a:ext cx="4662510" cy="2602018"/>
          </a:xfrm>
          <a:prstGeom prst="rect">
            <a:avLst/>
          </a:prstGeom>
        </p:spPr>
      </p:pic>
      <p:pic>
        <p:nvPicPr>
          <p:cNvPr id="12" name="Picture 11">
            <a:extLst>
              <a:ext uri="{FF2B5EF4-FFF2-40B4-BE49-F238E27FC236}">
                <a16:creationId xmlns:a16="http://schemas.microsoft.com/office/drawing/2014/main" id="{049F0B2A-8EFE-D93B-FE61-51DDD0F18522}"/>
              </a:ext>
            </a:extLst>
          </p:cNvPr>
          <p:cNvPicPr>
            <a:picLocks noChangeAspect="1"/>
          </p:cNvPicPr>
          <p:nvPr/>
        </p:nvPicPr>
        <p:blipFill>
          <a:blip r:embed="rId5"/>
          <a:stretch>
            <a:fillRect/>
          </a:stretch>
        </p:blipFill>
        <p:spPr>
          <a:xfrm>
            <a:off x="6936318" y="3774505"/>
            <a:ext cx="4756815" cy="2602018"/>
          </a:xfrm>
          <a:prstGeom prst="rect">
            <a:avLst/>
          </a:prstGeom>
        </p:spPr>
      </p:pic>
    </p:spTree>
    <p:extLst>
      <p:ext uri="{BB962C8B-B14F-4D97-AF65-F5344CB8AC3E}">
        <p14:creationId xmlns:p14="http://schemas.microsoft.com/office/powerpoint/2010/main" val="2233441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125</TotalTime>
  <Words>1089</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Helvetica Neue</vt:lpstr>
      <vt:lpstr>Times New Roman</vt:lpstr>
      <vt:lpstr>Trade Gothic LT Pro</vt:lpstr>
      <vt:lpstr>Trebuchet MS</vt:lpstr>
      <vt:lpstr>Wingdings</vt:lpstr>
      <vt:lpstr>Office Theme</vt:lpstr>
      <vt:lpstr>RISK FACTORS PREDICTION FOR CARDIOVASCULAR HEART DISEASE</vt:lpstr>
      <vt:lpstr>CONTENTS</vt:lpstr>
      <vt:lpstr>PowerPoint Presentation</vt:lpstr>
      <vt:lpstr>PowerPoint Presentation</vt:lpstr>
      <vt:lpstr>Data description</vt:lpstr>
      <vt:lpstr>Methodology</vt:lpstr>
      <vt:lpstr>Data Preprocessing &amp; EDA </vt:lpstr>
      <vt:lpstr>Univariate Analysis of Categorical Features &amp; relation with   Target Variable   </vt:lpstr>
      <vt:lpstr>PowerPoint Presentation</vt:lpstr>
      <vt:lpstr>PowerPoint Presentation</vt:lpstr>
      <vt:lpstr>PowerPoint Presentation</vt:lpstr>
      <vt:lpstr>MODEL USED</vt:lpstr>
      <vt:lpstr>Naive Bayes</vt:lpstr>
      <vt:lpstr>Logistic regression</vt:lpstr>
      <vt:lpstr>PowerPoint Presentation</vt:lpstr>
      <vt:lpstr>Model and accuracy comparison</vt:lpstr>
      <vt:lpstr>Future scope of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FACTORS PREDICTION FOR CARDIOVASCULAR HEART DISEASE</dc:title>
  <dc:creator>Shilpi Sen</dc:creator>
  <cp:lastModifiedBy>AGNISIS DUTTA</cp:lastModifiedBy>
  <cp:revision>2</cp:revision>
  <dcterms:created xsi:type="dcterms:W3CDTF">2023-02-26T01:40:48Z</dcterms:created>
  <dcterms:modified xsi:type="dcterms:W3CDTF">2023-02-26T03:47:42Z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