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 id="2147483685" r:id="rId4"/>
    <p:sldMasterId id="2147483687" r:id="rId5"/>
    <p:sldMasterId id="2147483689" r:id="rId6"/>
    <p:sldMasterId id="2147483702" r:id="rId7"/>
  </p:sldMasterIdLst>
  <p:notesMasterIdLst>
    <p:notesMasterId r:id="rId19"/>
  </p:notesMasterIdLst>
  <p:handoutMasterIdLst>
    <p:handoutMasterId r:id="rId20"/>
  </p:handoutMasterIdLst>
  <p:sldIdLst>
    <p:sldId id="378" r:id="rId8"/>
    <p:sldId id="379" r:id="rId9"/>
    <p:sldId id="380" r:id="rId10"/>
    <p:sldId id="381" r:id="rId11"/>
    <p:sldId id="382" r:id="rId12"/>
    <p:sldId id="383" r:id="rId13"/>
    <p:sldId id="384" r:id="rId14"/>
    <p:sldId id="385" r:id="rId15"/>
    <p:sldId id="386" r:id="rId16"/>
    <p:sldId id="387" r:id="rId17"/>
    <p:sldId id="38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7791" autoAdjust="0"/>
  </p:normalViewPr>
  <p:slideViewPr>
    <p:cSldViewPr>
      <p:cViewPr varScale="1">
        <p:scale>
          <a:sx n="91" d="100"/>
          <a:sy n="91" d="100"/>
        </p:scale>
        <p:origin x="1219" y="62"/>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3187"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Master" Target="slideMasters/slideMaster6.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1.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4.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E5EB31-6C56-4F6D-B9B0-1C1398B0AA86}" type="datetimeFigureOut">
              <a:rPr lang="zh-TW" altLang="en-US" smtClean="0"/>
              <a:t>2013/5/24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B859E8-A24C-449C-A772-9ADBBBB6FFE9}" type="slidenum">
              <a:rPr lang="zh-TW" altLang="en-US" smtClean="0"/>
              <a:t>‹#›</a:t>
            </a:fld>
            <a:endParaRPr lang="zh-TW" altLang="en-US"/>
          </a:p>
        </p:txBody>
      </p:sp>
    </p:spTree>
    <p:extLst>
      <p:ext uri="{BB962C8B-B14F-4D97-AF65-F5344CB8AC3E}">
        <p14:creationId xmlns:p14="http://schemas.microsoft.com/office/powerpoint/2010/main" val="428223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BA373-8001-433C-B4E8-9859DAB100C9}" type="datetimeFigureOut">
              <a:rPr lang="en-US" smtClean="0"/>
              <a:t>5/24/2013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DC355-D691-4218-AFA4-185672A2A9DE}" type="slidenum">
              <a:rPr lang="en-US" smtClean="0"/>
              <a:t>‹#›</a:t>
            </a:fld>
            <a:endParaRPr lang="en-US"/>
          </a:p>
        </p:txBody>
      </p:sp>
    </p:spTree>
    <p:extLst>
      <p:ext uri="{BB962C8B-B14F-4D97-AF65-F5344CB8AC3E}">
        <p14:creationId xmlns:p14="http://schemas.microsoft.com/office/powerpoint/2010/main" val="99443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icrosoft.com/en-us/download/details.aspx?id=2371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本範例將使用</a:t>
            </a:r>
            <a:r>
              <a:rPr lang="en-US" altLang="zh-TW" dirty="0" smtClean="0"/>
              <a:t>XNA</a:t>
            </a:r>
            <a:r>
              <a:rPr lang="zh-TW" altLang="en-US" dirty="0" smtClean="0"/>
              <a:t>框架製作能夠顯示彩色影像的</a:t>
            </a:r>
            <a:r>
              <a:rPr lang="en-US" altLang="zh-TW" dirty="0" smtClean="0"/>
              <a:t>XNA</a:t>
            </a:r>
            <a:r>
              <a:rPr lang="zh-TW" altLang="en-US" dirty="0" smtClean="0"/>
              <a:t>應用程式。</a:t>
            </a:r>
            <a:endParaRPr lang="en-US" altLang="zh-TW" dirty="0" smtClean="0"/>
          </a:p>
          <a:p>
            <a:r>
              <a:rPr lang="zh-TW" altLang="en-US" dirty="0" smtClean="0"/>
              <a:t>開始之前請確認您的</a:t>
            </a:r>
            <a:r>
              <a:rPr lang="en-US" altLang="zh-TW" dirty="0" smtClean="0"/>
              <a:t>Visual Studio</a:t>
            </a:r>
            <a:r>
              <a:rPr lang="zh-TW" altLang="en-US" dirty="0" smtClean="0"/>
              <a:t>專案範本中有</a:t>
            </a:r>
            <a:r>
              <a:rPr lang="en-US" altLang="zh-TW" dirty="0" smtClean="0"/>
              <a:t>XNA Game Studio 4.0</a:t>
            </a:r>
            <a:r>
              <a:rPr lang="zh-TW" altLang="en-US" dirty="0" smtClean="0"/>
              <a:t>的項目，否則請先到底下網址安裝</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Microsoft XNA Game Studio</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4.0 </a:t>
            </a:r>
            <a:r>
              <a:rPr lang="en-US" altLang="zh-TW" dirty="0" smtClean="0">
                <a:hlinkClick r:id="rId3"/>
              </a:rPr>
              <a:t>http://www.microsoft.com/en-us/download/details.aspx?id=23714</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下載並完成</a:t>
            </a:r>
            <a:r>
              <a:rPr lang="en-US" altLang="zh-TW" sz="1200" b="0" i="0" kern="1200" dirty="0" smtClean="0">
                <a:solidFill>
                  <a:schemeClr val="tx1"/>
                </a:solidFill>
                <a:effectLst/>
                <a:latin typeface="+mn-lt"/>
                <a:ea typeface="+mn-ea"/>
                <a:cs typeface="+mn-cs"/>
              </a:rPr>
              <a:t>XNA</a:t>
            </a:r>
            <a:r>
              <a:rPr lang="zh-TW" altLang="en-US" sz="1200" b="0" i="0" kern="1200" dirty="0" smtClean="0">
                <a:solidFill>
                  <a:schemeClr val="tx1"/>
                </a:solidFill>
                <a:effectLst/>
                <a:latin typeface="+mn-lt"/>
                <a:ea typeface="+mn-ea"/>
                <a:cs typeface="+mn-cs"/>
              </a:rPr>
              <a:t>的安裝工作</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629041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如上圖所示，由於</a:t>
            </a:r>
            <a:r>
              <a:rPr lang="en-US" altLang="zh-TW" dirty="0" smtClean="0"/>
              <a:t>Texture2D</a:t>
            </a:r>
            <a:r>
              <a:rPr lang="zh-TW" altLang="en-US" dirty="0" smtClean="0"/>
              <a:t>要求的資料排列順序為</a:t>
            </a:r>
            <a:r>
              <a:rPr lang="en-US" altLang="zh-TW" dirty="0" smtClean="0"/>
              <a:t>RGBA</a:t>
            </a:r>
            <a:r>
              <a:rPr lang="zh-TW" altLang="en-US" dirty="0" smtClean="0"/>
              <a:t>，但</a:t>
            </a:r>
            <a:r>
              <a:rPr lang="en-US" altLang="zh-TW" dirty="0" smtClean="0"/>
              <a:t>Kinect</a:t>
            </a:r>
            <a:r>
              <a:rPr lang="zh-TW" altLang="en-US" dirty="0" smtClean="0"/>
              <a:t>傳回的格式為</a:t>
            </a:r>
            <a:r>
              <a:rPr lang="en-US" altLang="zh-TW" dirty="0" smtClean="0"/>
              <a:t>BGRA</a:t>
            </a:r>
            <a:r>
              <a:rPr lang="zh-TW" altLang="en-US" dirty="0" smtClean="0"/>
              <a:t>排列，因此在</a:t>
            </a:r>
            <a:r>
              <a:rPr lang="en-US" altLang="zh-TW" dirty="0" smtClean="0"/>
              <a:t>XNA</a:t>
            </a:r>
            <a:r>
              <a:rPr lang="zh-TW" altLang="en-US" dirty="0" smtClean="0"/>
              <a:t>繪製之前我們必須將顏色的組成順序重新排列。</a:t>
            </a:r>
            <a:endParaRPr lang="en-US" altLang="zh-TW" dirty="0" smtClean="0"/>
          </a:p>
          <a:p>
            <a:r>
              <a:rPr lang="zh-TW" altLang="en-US" dirty="0" smtClean="0"/>
              <a:t>透明度的部分由於</a:t>
            </a:r>
            <a:r>
              <a:rPr lang="en-US" altLang="zh-TW" dirty="0" smtClean="0"/>
              <a:t>Kinect</a:t>
            </a:r>
            <a:r>
              <a:rPr lang="zh-TW" altLang="en-US" dirty="0" smtClean="0"/>
              <a:t>預設傳回</a:t>
            </a:r>
            <a:r>
              <a:rPr lang="en-US" altLang="zh-TW" dirty="0" smtClean="0"/>
              <a:t>0x00(</a:t>
            </a:r>
            <a:r>
              <a:rPr lang="zh-TW" altLang="en-US" dirty="0" smtClean="0"/>
              <a:t>完全透明</a:t>
            </a:r>
            <a:r>
              <a:rPr lang="en-US" altLang="zh-TW" dirty="0" smtClean="0"/>
              <a:t>)</a:t>
            </a:r>
            <a:r>
              <a:rPr lang="zh-TW" altLang="en-US" dirty="0" smtClean="0"/>
              <a:t>，因此我們先強制設為</a:t>
            </a:r>
            <a:r>
              <a:rPr lang="en-US" altLang="zh-TW" dirty="0" smtClean="0"/>
              <a:t>255(0xFF)</a:t>
            </a:r>
            <a:r>
              <a:rPr lang="zh-TW" altLang="en-US" dirty="0" smtClean="0"/>
              <a:t>變成完全不透明。</a:t>
            </a:r>
            <a:endParaRPr lang="en-US" altLang="zh-TW" dirty="0" smtClean="0"/>
          </a:p>
          <a:p>
            <a:r>
              <a:rPr lang="zh-TW" altLang="en-US" dirty="0" smtClean="0"/>
              <a:t>最後將資料利用</a:t>
            </a:r>
            <a:r>
              <a:rPr lang="en-US" altLang="zh-TW" dirty="0" err="1" smtClean="0"/>
              <a:t>SetData</a:t>
            </a:r>
            <a:r>
              <a:rPr lang="zh-TW" altLang="en-US" dirty="0" smtClean="0"/>
              <a:t>方法寫入</a:t>
            </a:r>
            <a:r>
              <a:rPr lang="en-US" altLang="zh-TW" dirty="0" smtClean="0"/>
              <a:t>Texture2D</a:t>
            </a:r>
            <a:r>
              <a:rPr lang="zh-TW" altLang="en-US" dirty="0" smtClean="0"/>
              <a:t>之中即大功告成。</a:t>
            </a:r>
            <a:endParaRPr lang="en-US" altLang="zh-TW" dirty="0" smtClean="0"/>
          </a:p>
          <a:p>
            <a:endParaRPr lang="en-US" altLang="zh-TW" dirty="0" smtClean="0"/>
          </a:p>
          <a:p>
            <a:r>
              <a:rPr lang="zh-TW" altLang="en-US" dirty="0" smtClean="0"/>
              <a:t>額外插曲</a:t>
            </a:r>
            <a:r>
              <a:rPr lang="en-US" altLang="zh-TW" dirty="0" smtClean="0"/>
              <a:t>: </a:t>
            </a:r>
          </a:p>
          <a:p>
            <a:r>
              <a:rPr lang="zh-TW" altLang="en-US" dirty="0" smtClean="0"/>
              <a:t>如果您將程式碼中的</a:t>
            </a:r>
            <a:r>
              <a:rPr lang="en-US" altLang="zh-TW" dirty="0" smtClean="0"/>
              <a:t>255</a:t>
            </a:r>
            <a:r>
              <a:rPr lang="zh-TW" altLang="en-US" dirty="0" smtClean="0"/>
              <a:t>改為</a:t>
            </a:r>
            <a:r>
              <a:rPr lang="en-US" altLang="zh-TW" dirty="0" smtClean="0"/>
              <a:t>Kinect</a:t>
            </a:r>
            <a:r>
              <a:rPr lang="zh-TW" altLang="en-US" dirty="0" smtClean="0"/>
              <a:t>傳回的</a:t>
            </a:r>
            <a:r>
              <a:rPr lang="en-US" altLang="zh-TW" dirty="0" smtClean="0"/>
              <a:t>A</a:t>
            </a:r>
            <a:r>
              <a:rPr lang="zh-TW" altLang="en-US" dirty="0" smtClean="0"/>
              <a:t>資料</a:t>
            </a:r>
            <a:r>
              <a:rPr lang="en-US" altLang="zh-TW" dirty="0" smtClean="0"/>
              <a:t>(</a:t>
            </a:r>
            <a:r>
              <a:rPr lang="zh-TW" altLang="en-US" dirty="0" smtClean="0"/>
              <a:t>預設為</a:t>
            </a:r>
            <a:r>
              <a:rPr lang="en-US" altLang="zh-TW" dirty="0" smtClean="0"/>
              <a:t>0x00)</a:t>
            </a:r>
            <a:r>
              <a:rPr lang="zh-TW" altLang="en-US" dirty="0" smtClean="0"/>
              <a:t>，也就是</a:t>
            </a:r>
            <a:endParaRPr lang="en-US" altLang="zh-TW" dirty="0" smtClean="0"/>
          </a:p>
          <a:p>
            <a:r>
              <a:rPr lang="en-US" altLang="zh-TW" b="1" dirty="0" err="1" smtClean="0">
                <a:solidFill>
                  <a:prstClr val="black"/>
                </a:solidFill>
                <a:latin typeface="微軟正黑體"/>
                <a:ea typeface="微軟正黑體"/>
              </a:rPr>
              <a:t>colorData</a:t>
            </a:r>
            <a:r>
              <a:rPr lang="en-US" altLang="zh-TW" b="1" dirty="0" smtClean="0">
                <a:solidFill>
                  <a:prstClr val="black"/>
                </a:solidFill>
                <a:latin typeface="微軟正黑體"/>
                <a:ea typeface="微軟正黑體"/>
              </a:rPr>
              <a:t>[</a:t>
            </a:r>
            <a:r>
              <a:rPr lang="en-US" altLang="zh-TW" b="1" dirty="0" err="1" smtClean="0">
                <a:solidFill>
                  <a:prstClr val="black"/>
                </a:solidFill>
                <a:latin typeface="微軟正黑體"/>
                <a:ea typeface="微軟正黑體"/>
              </a:rPr>
              <a:t>sourceOffset</a:t>
            </a:r>
            <a:r>
              <a:rPr lang="en-US" altLang="zh-TW" b="1" dirty="0" smtClean="0">
                <a:solidFill>
                  <a:prstClr val="black"/>
                </a:solidFill>
                <a:latin typeface="微軟正黑體"/>
                <a:ea typeface="微軟正黑體"/>
              </a:rPr>
              <a:t> + 3]</a:t>
            </a:r>
          </a:p>
          <a:p>
            <a:r>
              <a:rPr lang="zh-TW" altLang="en-US" dirty="0" smtClean="0">
                <a:solidFill>
                  <a:prstClr val="black"/>
                </a:solidFill>
                <a:latin typeface="微軟正黑體"/>
                <a:ea typeface="微軟正黑體"/>
              </a:rPr>
              <a:t>您將發現預期的結果與</a:t>
            </a:r>
            <a:r>
              <a:rPr lang="en-US" altLang="zh-TW" dirty="0" smtClean="0">
                <a:solidFill>
                  <a:prstClr val="black"/>
                </a:solidFill>
                <a:latin typeface="微軟正黑體"/>
                <a:ea typeface="微軟正黑體"/>
              </a:rPr>
              <a:t>WPF</a:t>
            </a:r>
            <a:r>
              <a:rPr lang="zh-TW" altLang="en-US" dirty="0" smtClean="0">
                <a:solidFill>
                  <a:prstClr val="black"/>
                </a:solidFill>
                <a:latin typeface="微軟正黑體"/>
                <a:ea typeface="微軟正黑體"/>
              </a:rPr>
              <a:t>版的結果完全不同。</a:t>
            </a:r>
            <a:endParaRPr lang="en-US" altLang="zh-TW" dirty="0" smtClean="0">
              <a:solidFill>
                <a:prstClr val="black"/>
              </a:solidFill>
              <a:latin typeface="微軟正黑體"/>
              <a:ea typeface="微軟正黑體"/>
            </a:endParaRPr>
          </a:p>
          <a:p>
            <a:r>
              <a:rPr lang="zh-TW" altLang="en-US" dirty="0" smtClean="0">
                <a:solidFill>
                  <a:prstClr val="black"/>
                </a:solidFill>
                <a:latin typeface="微軟正黑體"/>
                <a:ea typeface="微軟正黑體"/>
              </a:rPr>
              <a:t>由於</a:t>
            </a:r>
            <a:r>
              <a:rPr lang="en-US" altLang="zh-TW" dirty="0" smtClean="0">
                <a:solidFill>
                  <a:prstClr val="black"/>
                </a:solidFill>
                <a:latin typeface="微軟正黑體"/>
                <a:ea typeface="微軟正黑體"/>
              </a:rPr>
              <a:t>Kinect</a:t>
            </a:r>
            <a:r>
              <a:rPr lang="zh-TW" altLang="en-US" dirty="0" smtClean="0">
                <a:solidFill>
                  <a:prstClr val="black"/>
                </a:solidFill>
                <a:latin typeface="微軟正黑體"/>
                <a:ea typeface="微軟正黑體"/>
              </a:rPr>
              <a:t>預設傳回的</a:t>
            </a:r>
            <a:r>
              <a:rPr lang="en-US" altLang="zh-TW" dirty="0" smtClean="0">
                <a:solidFill>
                  <a:prstClr val="black"/>
                </a:solidFill>
                <a:latin typeface="微軟正黑體"/>
                <a:ea typeface="微軟正黑體"/>
              </a:rPr>
              <a:t>A</a:t>
            </a:r>
            <a:r>
              <a:rPr lang="zh-TW" altLang="en-US" dirty="0" smtClean="0">
                <a:solidFill>
                  <a:prstClr val="black"/>
                </a:solidFill>
                <a:latin typeface="微軟正黑體"/>
                <a:ea typeface="微軟正黑體"/>
              </a:rPr>
              <a:t>資料是完全透明</a:t>
            </a:r>
            <a:r>
              <a:rPr lang="en-US" altLang="zh-TW" dirty="0" smtClean="0">
                <a:solidFill>
                  <a:prstClr val="black"/>
                </a:solidFill>
                <a:latin typeface="微軟正黑體"/>
                <a:ea typeface="微軟正黑體"/>
              </a:rPr>
              <a:t>(0x00)</a:t>
            </a:r>
            <a:r>
              <a:rPr lang="zh-TW" altLang="en-US" dirty="0" smtClean="0">
                <a:solidFill>
                  <a:prstClr val="black"/>
                </a:solidFill>
                <a:latin typeface="微軟正黑體"/>
                <a:ea typeface="微軟正黑體"/>
              </a:rPr>
              <a:t>，在</a:t>
            </a:r>
            <a:r>
              <a:rPr lang="en-US" altLang="zh-TW" dirty="0" smtClean="0">
                <a:solidFill>
                  <a:prstClr val="black"/>
                </a:solidFill>
                <a:latin typeface="微軟正黑體"/>
                <a:ea typeface="微軟正黑體"/>
              </a:rPr>
              <a:t>WPF</a:t>
            </a:r>
            <a:r>
              <a:rPr lang="zh-TW" altLang="en-US" dirty="0" smtClean="0">
                <a:solidFill>
                  <a:prstClr val="black"/>
                </a:solidFill>
                <a:latin typeface="微軟正黑體"/>
                <a:ea typeface="微軟正黑體"/>
              </a:rPr>
              <a:t>中我們使用</a:t>
            </a:r>
            <a:r>
              <a:rPr lang="en-US" altLang="zh-TW" dirty="0" err="1" smtClean="0">
                <a:solidFill>
                  <a:prstClr val="black"/>
                </a:solidFill>
                <a:latin typeface="微軟正黑體"/>
                <a:ea typeface="微軟正黑體"/>
              </a:rPr>
              <a:t>WriteableBitmap</a:t>
            </a:r>
            <a:r>
              <a:rPr lang="zh-TW" altLang="en-US" dirty="0" smtClean="0">
                <a:solidFill>
                  <a:prstClr val="black"/>
                </a:solidFill>
                <a:latin typeface="微軟正黑體"/>
                <a:ea typeface="微軟正黑體"/>
              </a:rPr>
              <a:t>時，畫面上甚麼都看不到，只看到一片白色背景色；可是到了</a:t>
            </a:r>
            <a:r>
              <a:rPr lang="en-US" altLang="zh-TW" dirty="0" smtClean="0">
                <a:solidFill>
                  <a:prstClr val="black"/>
                </a:solidFill>
                <a:latin typeface="微軟正黑體"/>
                <a:ea typeface="微軟正黑體"/>
              </a:rPr>
              <a:t>XNA</a:t>
            </a:r>
            <a:r>
              <a:rPr lang="zh-TW" altLang="en-US" dirty="0" smtClean="0">
                <a:solidFill>
                  <a:prstClr val="black"/>
                </a:solidFill>
                <a:latin typeface="微軟正黑體"/>
                <a:ea typeface="微軟正黑體"/>
              </a:rPr>
              <a:t>中並非如此。</a:t>
            </a:r>
            <a:endParaRPr lang="en-US" altLang="zh-TW" dirty="0" smtClean="0">
              <a:solidFill>
                <a:prstClr val="black"/>
              </a:solidFill>
              <a:latin typeface="微軟正黑體"/>
              <a:ea typeface="微軟正黑體"/>
            </a:endParaRPr>
          </a:p>
          <a:p>
            <a:r>
              <a:rPr lang="zh-TW" altLang="en-US" dirty="0" smtClean="0">
                <a:solidFill>
                  <a:prstClr val="black"/>
                </a:solidFill>
                <a:latin typeface="微軟正黑體"/>
                <a:ea typeface="微軟正黑體"/>
              </a:rPr>
              <a:t>這個問題我們留給有興趣的讀者思考 </a:t>
            </a:r>
            <a:r>
              <a:rPr lang="en-US" altLang="zh-TW" dirty="0" smtClean="0">
                <a:solidFill>
                  <a:prstClr val="black"/>
                </a:solidFill>
                <a:latin typeface="微軟正黑體"/>
                <a:ea typeface="微軟正黑體"/>
                <a:sym typeface="Wingdings" pitchFamily="2" charset="2"/>
              </a:rPr>
              <a:t></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05859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新增專案，選擇 </a:t>
            </a:r>
            <a:r>
              <a:rPr lang="en-US" altLang="zh-TW" dirty="0" smtClean="0"/>
              <a:t>XNA Game Studio 4.0</a:t>
            </a:r>
            <a:r>
              <a:rPr lang="zh-TW" altLang="en-US" dirty="0" smtClean="0"/>
              <a:t> </a:t>
            </a:r>
            <a:r>
              <a:rPr lang="en-US" altLang="zh-TW" dirty="0" smtClean="0">
                <a:sym typeface="Wingdings" pitchFamily="2" charset="2"/>
              </a:rPr>
              <a:t></a:t>
            </a:r>
            <a:r>
              <a:rPr lang="zh-TW" altLang="en-US" dirty="0" smtClean="0">
                <a:sym typeface="Wingdings" pitchFamily="2" charset="2"/>
              </a:rPr>
              <a:t> </a:t>
            </a:r>
            <a:r>
              <a:rPr lang="en-US" altLang="zh-TW" dirty="0" smtClean="0">
                <a:sym typeface="Wingdings" pitchFamily="2" charset="2"/>
              </a:rPr>
              <a:t>Windows</a:t>
            </a:r>
            <a:r>
              <a:rPr lang="en-US" altLang="zh-TW" baseline="0" dirty="0" smtClean="0">
                <a:sym typeface="Wingdings" pitchFamily="2" charset="2"/>
              </a:rPr>
              <a:t> Game(4.0)</a:t>
            </a:r>
            <a:r>
              <a:rPr lang="zh-TW" altLang="en-US" baseline="0" dirty="0" smtClean="0">
                <a:sym typeface="Wingdings" pitchFamily="2" charset="2"/>
              </a:rPr>
              <a:t>，填好名稱按下</a:t>
            </a:r>
            <a:r>
              <a:rPr lang="en-US" altLang="zh-TW" baseline="0" dirty="0" smtClean="0">
                <a:sym typeface="Wingdings" pitchFamily="2" charset="2"/>
              </a:rPr>
              <a:t>OK</a:t>
            </a:r>
            <a:r>
              <a:rPr lang="zh-TW" altLang="en-US" baseline="0" dirty="0" smtClean="0">
                <a:sym typeface="Wingdings" pitchFamily="2" charset="2"/>
              </a:rPr>
              <a:t>即可。</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0044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如同</a:t>
            </a:r>
            <a:r>
              <a:rPr lang="en-US" altLang="zh-TW" dirty="0" smtClean="0"/>
              <a:t>WPF</a:t>
            </a:r>
            <a:r>
              <a:rPr lang="zh-TW" altLang="en-US" dirty="0" smtClean="0"/>
              <a:t>應用程式一般，操控</a:t>
            </a:r>
            <a:r>
              <a:rPr lang="en-US" altLang="zh-TW" dirty="0" smtClean="0"/>
              <a:t>Kinect</a:t>
            </a:r>
            <a:r>
              <a:rPr lang="zh-TW" altLang="en-US" dirty="0" smtClean="0"/>
              <a:t>之前必須加入</a:t>
            </a:r>
            <a:r>
              <a:rPr lang="en-US" altLang="zh-TW" dirty="0" err="1" smtClean="0"/>
              <a:t>Microsoft.Kinect</a:t>
            </a:r>
            <a:r>
              <a:rPr lang="zh-TW" altLang="en-US" dirty="0" smtClean="0"/>
              <a:t>組件的參考，程式碼中也必須加入命名空間</a:t>
            </a:r>
            <a:r>
              <a:rPr lang="en-US" altLang="zh-TW" dirty="0" smtClean="0"/>
              <a:t>:</a:t>
            </a:r>
          </a:p>
          <a:p>
            <a:r>
              <a:rPr lang="en-US" altLang="zh-TW" dirty="0" smtClean="0"/>
              <a:t>using </a:t>
            </a:r>
            <a:r>
              <a:rPr lang="en-US" altLang="zh-TW" dirty="0" err="1" smtClean="0"/>
              <a:t>Microsoft.Kinect</a:t>
            </a:r>
            <a:r>
              <a:rPr lang="en-US" altLang="zh-TW" dirty="0" smtClean="0"/>
              <a:t>;</a:t>
            </a:r>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28057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XNA</a:t>
            </a:r>
            <a:r>
              <a:rPr lang="zh-TW" altLang="en-US" dirty="0" smtClean="0"/>
              <a:t>是一個遊戲開發架構，主程式一開始就建立</a:t>
            </a:r>
            <a:r>
              <a:rPr lang="en-US" altLang="zh-TW" dirty="0" smtClean="0"/>
              <a:t>Game1</a:t>
            </a:r>
            <a:r>
              <a:rPr lang="zh-TW" altLang="en-US" dirty="0" smtClean="0"/>
              <a:t>物件，然後呼叫</a:t>
            </a:r>
            <a:r>
              <a:rPr lang="en-US" altLang="zh-TW" dirty="0" smtClean="0"/>
              <a:t>Run</a:t>
            </a:r>
            <a:r>
              <a:rPr lang="zh-TW" altLang="en-US" dirty="0" smtClean="0"/>
              <a:t>方法直接進入遊戲迴圈</a:t>
            </a:r>
            <a:r>
              <a:rPr lang="en-US" altLang="zh-TW" dirty="0" smtClean="0"/>
              <a:t>(Game</a:t>
            </a:r>
            <a:r>
              <a:rPr lang="en-US" altLang="zh-TW" baseline="0" dirty="0" smtClean="0"/>
              <a:t> Loop)</a:t>
            </a:r>
            <a:r>
              <a:rPr lang="zh-TW" altLang="en-US" baseline="0" dirty="0" smtClean="0"/>
              <a:t>，所以接下來我們只需要修改</a:t>
            </a:r>
            <a:r>
              <a:rPr lang="en-US" altLang="zh-TW" baseline="0" dirty="0" smtClean="0"/>
              <a:t>Game1</a:t>
            </a:r>
            <a:r>
              <a:rPr lang="zh-TW" altLang="en-US" baseline="0" dirty="0" smtClean="0"/>
              <a:t>類別的程式碼</a:t>
            </a:r>
            <a:r>
              <a:rPr lang="en-US" altLang="zh-TW" baseline="0" dirty="0" smtClean="0"/>
              <a:t>(Game1.cs)</a:t>
            </a:r>
            <a:r>
              <a:rPr lang="zh-TW" altLang="en-US" baseline="0" dirty="0" smtClean="0"/>
              <a:t>即可。</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34700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打開</a:t>
            </a:r>
            <a:r>
              <a:rPr lang="en-US" altLang="zh-TW" dirty="0" smtClean="0"/>
              <a:t>Game1</a:t>
            </a:r>
            <a:r>
              <a:rPr lang="zh-TW" altLang="en-US" dirty="0" smtClean="0"/>
              <a:t>類別的程式碼</a:t>
            </a:r>
            <a:r>
              <a:rPr lang="en-US" altLang="zh-TW" dirty="0" smtClean="0"/>
              <a:t>(Game1.cs)</a:t>
            </a:r>
            <a:r>
              <a:rPr lang="zh-TW" altLang="en-US" dirty="0" smtClean="0"/>
              <a:t>，我們會看到許多定義好的方法，這些方法的關係如上圖所示。</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從圖中我們可以看出，建構式、初始化、載入這三個方法只會執行一次，因此最適合初始化的工作。通常我們會把遊戲設定和顯示設定的程式碼放在</a:t>
            </a:r>
            <a:r>
              <a:rPr lang="en-US" altLang="zh-TW" sz="1200" dirty="0" smtClean="0">
                <a:latin typeface="微軟正黑體" pitchFamily="34" charset="-120"/>
                <a:ea typeface="微軟正黑體" pitchFamily="34" charset="-120"/>
              </a:rPr>
              <a:t>Initialize()</a:t>
            </a:r>
            <a:r>
              <a:rPr lang="zh-TW" altLang="en-US" sz="1200" dirty="0" smtClean="0">
                <a:latin typeface="微軟正黑體" pitchFamily="34" charset="-120"/>
                <a:ea typeface="微軟正黑體" pitchFamily="34" charset="-120"/>
              </a:rPr>
              <a:t>中，要顯示的內容之相關初始化則放在</a:t>
            </a:r>
            <a:r>
              <a:rPr lang="en-US" altLang="zh-TW" sz="1200" dirty="0" err="1" smtClean="0">
                <a:latin typeface="微軟正黑體" pitchFamily="34" charset="-120"/>
                <a:ea typeface="微軟正黑體" pitchFamily="34" charset="-120"/>
              </a:rPr>
              <a:t>LoadContent</a:t>
            </a:r>
            <a:r>
              <a:rPr lang="en-US" altLang="zh-TW" sz="1200" dirty="0" smtClean="0">
                <a:latin typeface="微軟正黑體" pitchFamily="34" charset="-120"/>
                <a:ea typeface="微軟正黑體" pitchFamily="34" charset="-120"/>
              </a:rPr>
              <a:t>() (</a:t>
            </a:r>
            <a:r>
              <a:rPr lang="zh-TW" altLang="en-US" sz="1200" dirty="0" smtClean="0">
                <a:latin typeface="微軟正黑體" pitchFamily="34" charset="-120"/>
                <a:ea typeface="微軟正黑體" pitchFamily="34" charset="-120"/>
              </a:rPr>
              <a:t>例如</a:t>
            </a:r>
            <a:r>
              <a:rPr lang="en-US" altLang="zh-TW" sz="1200" dirty="0" smtClean="0">
                <a:latin typeface="微軟正黑體" pitchFamily="34" charset="-120"/>
                <a:ea typeface="微軟正黑體" pitchFamily="34" charset="-120"/>
              </a:rPr>
              <a:t>Kinect</a:t>
            </a:r>
            <a:r>
              <a:rPr lang="zh-TW" altLang="en-US" sz="1200" dirty="0" smtClean="0">
                <a:latin typeface="微軟正黑體" pitchFamily="34" charset="-120"/>
                <a:ea typeface="微軟正黑體" pitchFamily="34" charset="-120"/>
              </a:rPr>
              <a:t>的初始設定</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，但是如此的區隔方式並無強制性，讀者還是可以依其需要選擇初始化的位置。</a:t>
            </a:r>
            <a:endParaRPr lang="en-US" altLang="zh-TW" sz="1200" dirty="0" smtClean="0">
              <a:latin typeface="微軟正黑體" pitchFamily="34" charset="-120"/>
              <a:ea typeface="微軟正黑體"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itchFamily="34" charset="-120"/>
                <a:ea typeface="微軟正黑體" pitchFamily="34" charset="-120"/>
              </a:rPr>
              <a:t>畫面的繪製主要都是集中在遊戲迴圈</a:t>
            </a:r>
            <a:r>
              <a:rPr lang="en-US" altLang="zh-TW" sz="1200" dirty="0" smtClean="0">
                <a:latin typeface="微軟正黑體" pitchFamily="34" charset="-120"/>
                <a:ea typeface="微軟正黑體" pitchFamily="34" charset="-120"/>
              </a:rPr>
              <a:t>(Game Loop)</a:t>
            </a:r>
            <a:r>
              <a:rPr lang="zh-TW" altLang="en-US" sz="1200" dirty="0" smtClean="0">
                <a:latin typeface="微軟正黑體" pitchFamily="34" charset="-120"/>
                <a:ea typeface="微軟正黑體" pitchFamily="34" charset="-120"/>
              </a:rPr>
              <a:t>中，遊戲迴圈還拆解成更新顯示內容</a:t>
            </a:r>
            <a:r>
              <a:rPr lang="en-US" altLang="zh-TW" sz="1200" dirty="0" smtClean="0">
                <a:latin typeface="微軟正黑體" pitchFamily="34" charset="-120"/>
                <a:ea typeface="微軟正黑體" pitchFamily="34" charset="-120"/>
              </a:rPr>
              <a:t>(Update</a:t>
            </a:r>
            <a:r>
              <a:rPr lang="zh-TW" altLang="en-US" sz="1200" dirty="0" smtClean="0">
                <a:latin typeface="微軟正黑體" pitchFamily="34" charset="-120"/>
                <a:ea typeface="微軟正黑體" pitchFamily="34" charset="-120"/>
              </a:rPr>
              <a:t>，正確地說應該是根據遊戲邏輯和使用者輸入決定要顯示的內容</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和繪製顯示內容</a:t>
            </a:r>
            <a:r>
              <a:rPr lang="en-US" altLang="zh-TW" sz="1200" dirty="0" smtClean="0">
                <a:latin typeface="微軟正黑體" pitchFamily="34" charset="-120"/>
                <a:ea typeface="微軟正黑體" pitchFamily="34" charset="-120"/>
              </a:rPr>
              <a:t>(Draw)</a:t>
            </a:r>
            <a:r>
              <a:rPr lang="zh-TW" altLang="en-US" sz="1200" dirty="0" smtClean="0">
                <a:latin typeface="微軟正黑體" pitchFamily="34" charset="-120"/>
                <a:ea typeface="微軟正黑體" pitchFamily="34" charset="-120"/>
              </a:rPr>
              <a:t>兩個部分，由</a:t>
            </a:r>
            <a:r>
              <a:rPr lang="en-US" altLang="zh-TW" sz="1200" dirty="0" smtClean="0">
                <a:latin typeface="微軟正黑體" pitchFamily="34" charset="-120"/>
                <a:ea typeface="微軟正黑體" pitchFamily="34" charset="-120"/>
              </a:rPr>
              <a:t>Kinect</a:t>
            </a:r>
            <a:r>
              <a:rPr lang="zh-TW" altLang="en-US" sz="1200" dirty="0" smtClean="0">
                <a:latin typeface="微軟正黑體" pitchFamily="34" charset="-120"/>
                <a:ea typeface="微軟正黑體" pitchFamily="34" charset="-120"/>
              </a:rPr>
              <a:t>讀入彩色串流並顯示在螢幕上的程式碼皆集中在這兩個方法中。</a:t>
            </a:r>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899128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XNA</a:t>
            </a:r>
            <a:r>
              <a:rPr lang="zh-TW" altLang="en-US" dirty="0" smtClean="0"/>
              <a:t>中利用</a:t>
            </a:r>
            <a:r>
              <a:rPr lang="en-US" altLang="zh-TW" sz="1200" dirty="0" smtClean="0">
                <a:solidFill>
                  <a:srgbClr val="2B91AF"/>
                </a:solidFill>
                <a:latin typeface="微軟正黑體"/>
                <a:ea typeface="微軟正黑體"/>
              </a:rPr>
              <a:t>Rectangle</a:t>
            </a:r>
            <a:r>
              <a:rPr lang="zh-TW" altLang="en-US" sz="1200" dirty="0" smtClean="0">
                <a:solidFill>
                  <a:srgbClr val="2B91AF"/>
                </a:solidFill>
                <a:latin typeface="微軟正黑體"/>
                <a:ea typeface="微軟正黑體"/>
              </a:rPr>
              <a:t>來決定影像顯示區域</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2734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這裡為了簡化程式碼，我們用了偷懶的寫法</a:t>
            </a:r>
            <a:endParaRPr lang="en-US" altLang="zh-TW" dirty="0" smtClean="0"/>
          </a:p>
          <a:p>
            <a:r>
              <a:rPr lang="en-US" altLang="zh-TW" sz="1200" b="1" dirty="0" err="1" smtClean="0">
                <a:solidFill>
                  <a:prstClr val="black"/>
                </a:solidFill>
                <a:latin typeface="微軟正黑體"/>
                <a:ea typeface="微軟正黑體"/>
              </a:rPr>
              <a:t>myKinect</a:t>
            </a:r>
            <a:r>
              <a:rPr lang="en-US" altLang="zh-TW" sz="1200" b="1" dirty="0" smtClean="0">
                <a:solidFill>
                  <a:prstClr val="black"/>
                </a:solidFill>
                <a:latin typeface="微軟正黑體"/>
                <a:ea typeface="微軟正黑體"/>
              </a:rPr>
              <a:t> = </a:t>
            </a:r>
            <a:r>
              <a:rPr lang="en-US" altLang="zh-TW" sz="1200" b="1" dirty="0" err="1" smtClean="0">
                <a:solidFill>
                  <a:srgbClr val="2B91AF"/>
                </a:solidFill>
                <a:latin typeface="微軟正黑體"/>
                <a:ea typeface="微軟正黑體"/>
              </a:rPr>
              <a:t>KinectSensor</a:t>
            </a:r>
            <a:r>
              <a:rPr lang="en-US" altLang="zh-TW" sz="1200" b="1" dirty="0" err="1" smtClean="0">
                <a:solidFill>
                  <a:prstClr val="black"/>
                </a:solidFill>
                <a:latin typeface="微軟正黑體"/>
                <a:ea typeface="微軟正黑體"/>
              </a:rPr>
              <a:t>.KinectSensors</a:t>
            </a:r>
            <a:r>
              <a:rPr lang="en-US" altLang="zh-TW" sz="1200" b="1" dirty="0" smtClean="0">
                <a:solidFill>
                  <a:prstClr val="black"/>
                </a:solidFill>
                <a:latin typeface="微軟正黑體"/>
                <a:ea typeface="微軟正黑體"/>
              </a:rPr>
              <a:t>[0];</a:t>
            </a:r>
            <a:endParaRPr lang="en-US" altLang="zh-TW" dirty="0" smtClean="0"/>
          </a:p>
          <a:p>
            <a:r>
              <a:rPr lang="zh-TW" altLang="en-US" dirty="0" smtClean="0"/>
              <a:t>缺點就是啟動時</a:t>
            </a:r>
            <a:r>
              <a:rPr lang="en-US" altLang="zh-TW" dirty="0" smtClean="0"/>
              <a:t>Kinect</a:t>
            </a:r>
            <a:r>
              <a:rPr lang="zh-TW" altLang="en-US" dirty="0" smtClean="0"/>
              <a:t>必須已經插上</a:t>
            </a:r>
            <a:r>
              <a:rPr lang="en-US" altLang="zh-TW" dirty="0" smtClean="0"/>
              <a:t>USB</a:t>
            </a:r>
            <a:r>
              <a:rPr lang="zh-TW" altLang="en-US" dirty="0" smtClean="0"/>
              <a:t>準備就緒。更好的方法我們已經在前面章節提過，不再贅述。</a:t>
            </a:r>
            <a:endParaRPr lang="en-US" altLang="zh-TW" dirty="0" smtClean="0"/>
          </a:p>
          <a:p>
            <a:r>
              <a:rPr lang="zh-TW" altLang="en-US" dirty="0" smtClean="0"/>
              <a:t>關於</a:t>
            </a:r>
            <a:r>
              <a:rPr lang="en-US" altLang="zh-TW" dirty="0" smtClean="0"/>
              <a:t>Kinect</a:t>
            </a:r>
            <a:r>
              <a:rPr lang="zh-TW" altLang="en-US" dirty="0" smtClean="0"/>
              <a:t>感應器的啟動、彩色串流的啟動</a:t>
            </a:r>
            <a:r>
              <a:rPr lang="en-US" altLang="zh-TW" dirty="0" smtClean="0"/>
              <a:t>`</a:t>
            </a:r>
            <a:r>
              <a:rPr lang="zh-TW" altLang="en-US" dirty="0" smtClean="0"/>
              <a:t>、註冊事件等程式碼都和</a:t>
            </a:r>
            <a:r>
              <a:rPr lang="en-US" altLang="zh-TW" dirty="0" smtClean="0"/>
              <a:t>WPF</a:t>
            </a:r>
            <a:r>
              <a:rPr lang="zh-TW" altLang="en-US" dirty="0" smtClean="0"/>
              <a:t>版完全相同。</a:t>
            </a:r>
            <a:endParaRPr lang="en-US" altLang="zh-TW" dirty="0" smtClean="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993169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solidFill>
                  <a:srgbClr val="2B91AF"/>
                </a:solidFill>
                <a:latin typeface="微軟正黑體"/>
                <a:ea typeface="微軟正黑體"/>
              </a:rPr>
              <a:t>XNA</a:t>
            </a:r>
            <a:r>
              <a:rPr lang="zh-TW" altLang="en-US" sz="1200" dirty="0" smtClean="0">
                <a:solidFill>
                  <a:srgbClr val="2B91AF"/>
                </a:solidFill>
                <a:latin typeface="微軟正黑體"/>
                <a:ea typeface="微軟正黑體"/>
              </a:rPr>
              <a:t>中使用</a:t>
            </a:r>
            <a:r>
              <a:rPr lang="en-US" altLang="zh-TW" sz="1200" dirty="0" smtClean="0">
                <a:solidFill>
                  <a:srgbClr val="2B91AF"/>
                </a:solidFill>
                <a:latin typeface="微軟正黑體"/>
                <a:ea typeface="微軟正黑體"/>
              </a:rPr>
              <a:t>Texture2D</a:t>
            </a:r>
            <a:r>
              <a:rPr lang="zh-TW" altLang="en-US" sz="1200" dirty="0" smtClean="0">
                <a:solidFill>
                  <a:srgbClr val="2B91AF"/>
                </a:solidFill>
                <a:latin typeface="微軟正黑體"/>
                <a:ea typeface="微軟正黑體"/>
              </a:rPr>
              <a:t>用來存放要顯示的影像。</a:t>
            </a:r>
            <a:endParaRPr lang="en-US" altLang="zh-TW" sz="1200" dirty="0" smtClean="0">
              <a:solidFill>
                <a:srgbClr val="2B91AF"/>
              </a:solidFill>
              <a:latin typeface="微軟正黑體"/>
              <a:ea typeface="微軟正黑體"/>
            </a:endParaRPr>
          </a:p>
          <a:p>
            <a:r>
              <a:rPr lang="en-US" altLang="zh-TW" sz="1200" dirty="0" smtClean="0">
                <a:solidFill>
                  <a:srgbClr val="2B91AF"/>
                </a:solidFill>
                <a:latin typeface="微軟正黑體"/>
                <a:ea typeface="微軟正黑體"/>
              </a:rPr>
              <a:t>Draw</a:t>
            </a:r>
            <a:r>
              <a:rPr lang="zh-TW" altLang="en-US" sz="1200" dirty="0" smtClean="0">
                <a:solidFill>
                  <a:srgbClr val="2B91AF"/>
                </a:solidFill>
                <a:latin typeface="微軟正黑體"/>
                <a:ea typeface="微軟正黑體"/>
              </a:rPr>
              <a:t>方法一開始先把螢幕清空</a:t>
            </a:r>
            <a:r>
              <a:rPr lang="en-US" altLang="zh-TW" sz="1200" dirty="0" smtClean="0">
                <a:solidFill>
                  <a:srgbClr val="2B91AF"/>
                </a:solidFill>
                <a:latin typeface="微軟正黑體"/>
                <a:ea typeface="微軟正黑體"/>
              </a:rPr>
              <a:t>(</a:t>
            </a:r>
            <a:r>
              <a:rPr lang="zh-TW" altLang="en-US" sz="1200" dirty="0" smtClean="0">
                <a:solidFill>
                  <a:srgbClr val="2B91AF"/>
                </a:solidFill>
                <a:latin typeface="微軟正黑體"/>
                <a:ea typeface="微軟正黑體"/>
              </a:rPr>
              <a:t>底色設為</a:t>
            </a:r>
            <a:r>
              <a:rPr lang="en-US" altLang="zh-TW" sz="1200" dirty="0" err="1" smtClean="0">
                <a:solidFill>
                  <a:srgbClr val="2B91AF"/>
                </a:solidFill>
                <a:latin typeface="微軟正黑體"/>
                <a:ea typeface="微軟正黑體"/>
              </a:rPr>
              <a:t>Color</a:t>
            </a:r>
            <a:r>
              <a:rPr lang="en-US" altLang="zh-TW" sz="1200" dirty="0" err="1" smtClean="0">
                <a:solidFill>
                  <a:prstClr val="black"/>
                </a:solidFill>
                <a:latin typeface="微軟正黑體"/>
                <a:ea typeface="微軟正黑體"/>
              </a:rPr>
              <a:t>.CornflowerBlue</a:t>
            </a:r>
            <a:r>
              <a:rPr lang="en-US" altLang="zh-TW" sz="1200" dirty="0" smtClean="0">
                <a:solidFill>
                  <a:srgbClr val="2B91AF"/>
                </a:solidFill>
                <a:latin typeface="微軟正黑體"/>
                <a:ea typeface="微軟正黑體"/>
              </a:rPr>
              <a:t>)</a:t>
            </a:r>
            <a:r>
              <a:rPr lang="zh-TW" altLang="en-US" sz="1200" dirty="0" smtClean="0">
                <a:solidFill>
                  <a:srgbClr val="2B91AF"/>
                </a:solidFill>
                <a:latin typeface="微軟正黑體"/>
                <a:ea typeface="微軟正黑體"/>
              </a:rPr>
              <a:t>，然後將</a:t>
            </a:r>
            <a:r>
              <a:rPr lang="en-US" altLang="zh-TW" sz="1200" dirty="0" smtClean="0">
                <a:solidFill>
                  <a:srgbClr val="2B91AF"/>
                </a:solidFill>
                <a:latin typeface="微軟正黑體"/>
                <a:ea typeface="微軟正黑體"/>
              </a:rPr>
              <a:t>Texture2D</a:t>
            </a:r>
            <a:r>
              <a:rPr lang="zh-TW" altLang="en-US" sz="1200" dirty="0" smtClean="0">
                <a:solidFill>
                  <a:srgbClr val="2B91AF"/>
                </a:solidFill>
                <a:latin typeface="微軟正黑體"/>
                <a:ea typeface="微軟正黑體"/>
              </a:rPr>
              <a:t>的影像按照我們要求的顯示區域，繪製到指定的地方。</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09268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這裡的程式碼和</a:t>
            </a:r>
            <a:r>
              <a:rPr lang="en-US" altLang="zh-TW" dirty="0" smtClean="0"/>
              <a:t>WPF</a:t>
            </a:r>
            <a:r>
              <a:rPr lang="zh-TW" altLang="en-US" dirty="0" smtClean="0"/>
              <a:t>幾乎相同，差別只有在最後寫入的位置</a:t>
            </a:r>
            <a:r>
              <a:rPr lang="en-US" altLang="zh-TW" dirty="0" smtClean="0"/>
              <a:t>:</a:t>
            </a:r>
            <a:r>
              <a:rPr lang="zh-TW" altLang="en-US" dirty="0" smtClean="0"/>
              <a:t> </a:t>
            </a:r>
            <a:r>
              <a:rPr lang="en-US" altLang="zh-TW" dirty="0" smtClean="0"/>
              <a:t>WPF</a:t>
            </a:r>
            <a:r>
              <a:rPr lang="zh-TW" altLang="en-US" dirty="0" smtClean="0"/>
              <a:t>是寫入</a:t>
            </a:r>
            <a:r>
              <a:rPr lang="en-US" altLang="zh-TW" dirty="0" err="1" smtClean="0"/>
              <a:t>WriteableBitmap</a:t>
            </a:r>
            <a:r>
              <a:rPr lang="zh-TW" altLang="en-US" dirty="0" smtClean="0"/>
              <a:t>，</a:t>
            </a:r>
            <a:r>
              <a:rPr lang="en-US" altLang="zh-TW" dirty="0" smtClean="0"/>
              <a:t>XNA</a:t>
            </a:r>
            <a:r>
              <a:rPr lang="zh-TW" altLang="en-US" dirty="0" smtClean="0"/>
              <a:t>是寫入</a:t>
            </a:r>
            <a:r>
              <a:rPr lang="en-US" altLang="zh-TW" dirty="0" smtClean="0"/>
              <a:t>Texture2D</a:t>
            </a:r>
            <a:r>
              <a:rPr lang="zh-TW" altLang="en-US" dirty="0" smtClean="0"/>
              <a:t>。</a:t>
            </a:r>
            <a:endParaRPr lang="en-US" altLang="zh-TW" dirty="0" smtClean="0"/>
          </a:p>
          <a:p>
            <a:r>
              <a:rPr lang="zh-TW" altLang="en-US" dirty="0" smtClean="0"/>
              <a:t>其中，</a:t>
            </a:r>
            <a:endParaRPr lang="en-US" altLang="zh-TW" dirty="0" smtClean="0"/>
          </a:p>
          <a:p>
            <a:r>
              <a:rPr lang="en-US" altLang="zh-TW" sz="1200" dirty="0" err="1" smtClean="0">
                <a:solidFill>
                  <a:prstClr val="black"/>
                </a:solidFill>
                <a:latin typeface="微軟正黑體"/>
                <a:ea typeface="微軟正黑體"/>
              </a:rPr>
              <a:t>colorData</a:t>
            </a:r>
            <a:r>
              <a:rPr lang="en-US" altLang="zh-TW" sz="1200" dirty="0" smtClean="0">
                <a:solidFill>
                  <a:prstClr val="black"/>
                </a:solidFill>
                <a:latin typeface="微軟正黑體"/>
                <a:ea typeface="微軟正黑體"/>
              </a:rPr>
              <a:t> = </a:t>
            </a:r>
            <a:r>
              <a:rPr lang="en-US" altLang="zh-TW" sz="1200" dirty="0" smtClean="0">
                <a:solidFill>
                  <a:srgbClr val="0000FF"/>
                </a:solidFill>
                <a:latin typeface="微軟正黑體"/>
                <a:ea typeface="微軟正黑體"/>
              </a:rPr>
              <a:t>new</a:t>
            </a:r>
            <a:r>
              <a:rPr lang="en-US" altLang="zh-TW" sz="1200" dirty="0" smtClean="0">
                <a:solidFill>
                  <a:prstClr val="black"/>
                </a:solidFill>
                <a:latin typeface="微軟正黑體"/>
                <a:ea typeface="微軟正黑體"/>
              </a:rPr>
              <a:t> </a:t>
            </a:r>
            <a:r>
              <a:rPr lang="en-US" altLang="zh-TW" sz="1200" dirty="0" smtClean="0">
                <a:solidFill>
                  <a:srgbClr val="0000FF"/>
                </a:solidFill>
                <a:latin typeface="微軟正黑體"/>
                <a:ea typeface="微軟正黑體"/>
              </a:rPr>
              <a:t>byte</a:t>
            </a:r>
            <a:r>
              <a:rPr lang="en-US" altLang="zh-TW" sz="1200" dirty="0" smtClean="0">
                <a:solidFill>
                  <a:prstClr val="black"/>
                </a:solidFill>
                <a:latin typeface="微軟正黑體"/>
                <a:ea typeface="微軟正黑體"/>
              </a:rPr>
              <a:t>[</a:t>
            </a:r>
            <a:r>
              <a:rPr lang="en-US" altLang="zh-TW" sz="1200" dirty="0" err="1" smtClean="0">
                <a:solidFill>
                  <a:prstClr val="black"/>
                </a:solidFill>
                <a:latin typeface="微軟正黑體"/>
                <a:ea typeface="微軟正黑體"/>
              </a:rPr>
              <a:t>colorFrame.Width</a:t>
            </a:r>
            <a:r>
              <a:rPr lang="en-US" altLang="zh-TW" sz="1200" dirty="0" smtClean="0">
                <a:solidFill>
                  <a:prstClr val="black"/>
                </a:solidFill>
                <a:latin typeface="微軟正黑體"/>
                <a:ea typeface="微軟正黑體"/>
              </a:rPr>
              <a:t> * </a:t>
            </a:r>
            <a:r>
              <a:rPr lang="en-US" altLang="zh-TW" sz="1200" dirty="0" err="1" smtClean="0">
                <a:solidFill>
                  <a:prstClr val="black"/>
                </a:solidFill>
                <a:latin typeface="微軟正黑體"/>
                <a:ea typeface="微軟正黑體"/>
              </a:rPr>
              <a:t>colorFrame.Height</a:t>
            </a:r>
            <a:r>
              <a:rPr lang="en-US" altLang="zh-TW" sz="1200" dirty="0" smtClean="0">
                <a:solidFill>
                  <a:prstClr val="black"/>
                </a:solidFill>
                <a:latin typeface="微軟正黑體"/>
                <a:ea typeface="微軟正黑體"/>
              </a:rPr>
              <a:t> * 4];</a:t>
            </a:r>
          </a:p>
          <a:p>
            <a:r>
              <a:rPr lang="zh-TW" altLang="en-US" sz="1200" dirty="0" smtClean="0">
                <a:solidFill>
                  <a:prstClr val="black"/>
                </a:solidFill>
                <a:latin typeface="微軟正黑體"/>
                <a:ea typeface="微軟正黑體"/>
              </a:rPr>
              <a:t>與</a:t>
            </a:r>
            <a:endParaRPr lang="en-US" altLang="zh-TW" sz="1200" dirty="0" smtClean="0">
              <a:solidFill>
                <a:prstClr val="black"/>
              </a:solidFill>
              <a:latin typeface="微軟正黑體"/>
              <a:ea typeface="微軟正黑體"/>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err="1" smtClean="0">
                <a:solidFill>
                  <a:schemeClr val="tx1"/>
                </a:solidFill>
                <a:latin typeface="+mn-lt"/>
                <a:ea typeface="+mn-ea"/>
                <a:cs typeface="+mn-cs"/>
              </a:rPr>
              <a:t>colorData</a:t>
            </a:r>
            <a:r>
              <a:rPr lang="en-US" altLang="zh-TW" sz="1200" kern="1200" dirty="0" smtClean="0">
                <a:solidFill>
                  <a:schemeClr val="tx1"/>
                </a:solidFill>
                <a:latin typeface="+mn-lt"/>
                <a:ea typeface="+mn-ea"/>
                <a:cs typeface="+mn-cs"/>
              </a:rPr>
              <a:t> = new byte[</a:t>
            </a:r>
            <a:r>
              <a:rPr lang="en-US" altLang="zh-TW" sz="1200" kern="1200" dirty="0" err="1" smtClean="0">
                <a:solidFill>
                  <a:schemeClr val="tx1"/>
                </a:solidFill>
                <a:latin typeface="+mn-lt"/>
                <a:ea typeface="+mn-ea"/>
                <a:cs typeface="+mn-cs"/>
              </a:rPr>
              <a:t>colorFrame.Width</a:t>
            </a:r>
            <a:r>
              <a:rPr lang="en-US" altLang="zh-TW" sz="1200" kern="1200" dirty="0" smtClean="0">
                <a:solidFill>
                  <a:schemeClr val="tx1"/>
                </a:solidFill>
                <a:latin typeface="+mn-lt"/>
                <a:ea typeface="+mn-ea"/>
                <a:cs typeface="+mn-cs"/>
              </a:rPr>
              <a:t> * </a:t>
            </a:r>
            <a:r>
              <a:rPr lang="en-US" altLang="zh-TW" sz="1200" kern="1200" dirty="0" err="1" smtClean="0">
                <a:solidFill>
                  <a:schemeClr val="tx1"/>
                </a:solidFill>
                <a:latin typeface="+mn-lt"/>
                <a:ea typeface="+mn-ea"/>
                <a:cs typeface="+mn-cs"/>
              </a:rPr>
              <a:t>colorFrame.Height</a:t>
            </a:r>
            <a:r>
              <a:rPr lang="en-US" altLang="zh-TW" sz="1200" kern="1200" dirty="0" smtClean="0">
                <a:solidFill>
                  <a:schemeClr val="tx1"/>
                </a:solidFill>
                <a:latin typeface="+mn-lt"/>
                <a:ea typeface="+mn-ea"/>
                <a:cs typeface="+mn-cs"/>
              </a:rPr>
              <a:t> * </a:t>
            </a:r>
            <a:r>
              <a:rPr lang="en-US" altLang="zh-TW" sz="1200" kern="1200" dirty="0" err="1" smtClean="0">
                <a:solidFill>
                  <a:schemeClr val="tx1"/>
                </a:solidFill>
                <a:latin typeface="+mn-lt"/>
                <a:ea typeface="+mn-ea"/>
                <a:cs typeface="+mn-cs"/>
              </a:rPr>
              <a:t>colorFrame.BytesPerPixel</a:t>
            </a:r>
            <a:r>
              <a:rPr lang="en-US" altLang="zh-TW" sz="1200" kern="1200" dirty="0" smtClean="0">
                <a:solidFill>
                  <a:schemeClr val="tx1"/>
                </a:solidFill>
                <a:latin typeface="+mn-lt"/>
                <a:ea typeface="+mn-ea"/>
                <a:cs typeface="+mn-cs"/>
              </a:rPr>
              <a:t>];</a:t>
            </a:r>
          </a:p>
          <a:p>
            <a:r>
              <a:rPr lang="zh-TW" altLang="en-US" sz="1200" dirty="0" smtClean="0">
                <a:solidFill>
                  <a:prstClr val="black"/>
                </a:solidFill>
                <a:latin typeface="微軟正黑體"/>
                <a:ea typeface="微軟正黑體"/>
              </a:rPr>
              <a:t>等價，亦等同於之前我們所用的</a:t>
            </a:r>
            <a:endParaRPr lang="en-US" altLang="zh-TW" sz="1200" dirty="0" smtClean="0">
              <a:solidFill>
                <a:prstClr val="black"/>
              </a:solidFill>
              <a:latin typeface="微軟正黑體"/>
              <a:ea typeface="微軟正黑體"/>
            </a:endParaRPr>
          </a:p>
          <a:p>
            <a:r>
              <a:rPr lang="en-US" altLang="zh-TW" sz="1200" dirty="0" err="1" smtClean="0">
                <a:solidFill>
                  <a:srgbClr val="008000"/>
                </a:solidFill>
                <a:latin typeface="微軟正黑體"/>
                <a:ea typeface="微軟正黑體"/>
              </a:rPr>
              <a:t>colorData</a:t>
            </a:r>
            <a:r>
              <a:rPr lang="en-US" altLang="zh-TW" sz="1200" dirty="0" smtClean="0">
                <a:solidFill>
                  <a:srgbClr val="008000"/>
                </a:solidFill>
                <a:latin typeface="微軟正黑體"/>
                <a:ea typeface="微軟正黑體"/>
              </a:rPr>
              <a:t> = new byte[</a:t>
            </a:r>
            <a:r>
              <a:rPr lang="en-US" altLang="zh-TW" sz="1200" dirty="0" err="1" smtClean="0">
                <a:solidFill>
                  <a:srgbClr val="008000"/>
                </a:solidFill>
                <a:latin typeface="微軟正黑體"/>
                <a:ea typeface="微軟正黑體"/>
              </a:rPr>
              <a:t>colorFrame.PixelDataLength</a:t>
            </a:r>
            <a:r>
              <a:rPr lang="en-US" altLang="zh-TW" sz="1200" dirty="0" smtClean="0">
                <a:solidFill>
                  <a:srgbClr val="008000"/>
                </a:solidFill>
                <a:latin typeface="微軟正黑體"/>
                <a:ea typeface="微軟正黑體"/>
              </a:rPr>
              <a:t>];</a:t>
            </a:r>
          </a:p>
          <a:p>
            <a:r>
              <a:rPr lang="zh-TW" altLang="en-US" sz="1200" dirty="0" smtClean="0">
                <a:solidFill>
                  <a:srgbClr val="008000"/>
                </a:solidFill>
                <a:latin typeface="微軟正黑體"/>
                <a:ea typeface="微軟正黑體"/>
              </a:rPr>
              <a:t>最後一種寫法不用每次重新計算，理論上最有效率。</a:t>
            </a:r>
            <a:endParaRPr lang="en-US" altLang="zh-TW" sz="1200" dirty="0" smtClean="0">
              <a:solidFill>
                <a:srgbClr val="008000"/>
              </a:solidFill>
              <a:latin typeface="微軟正黑體"/>
              <a:ea typeface="微軟正黑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由於</a:t>
            </a:r>
            <a:r>
              <a:rPr lang="en-US" altLang="zh-TW" sz="1200" dirty="0" smtClean="0">
                <a:solidFill>
                  <a:srgbClr val="2B91AF"/>
                </a:solidFill>
                <a:latin typeface="微軟正黑體"/>
                <a:ea typeface="微軟正黑體"/>
              </a:rPr>
              <a:t>Texture2D</a:t>
            </a:r>
            <a:r>
              <a:rPr lang="zh-TW" altLang="en-US" sz="1200" dirty="0" smtClean="0">
                <a:solidFill>
                  <a:srgbClr val="2B91AF"/>
                </a:solidFill>
                <a:latin typeface="微軟正黑體"/>
                <a:ea typeface="微軟正黑體"/>
              </a:rPr>
              <a:t>所需要的圖形格式與</a:t>
            </a:r>
            <a:r>
              <a:rPr lang="en-US" altLang="zh-TW" sz="1200" dirty="0" err="1" smtClean="0">
                <a:solidFill>
                  <a:srgbClr val="2B91AF"/>
                </a:solidFill>
                <a:latin typeface="微軟正黑體"/>
                <a:ea typeface="微軟正黑體"/>
              </a:rPr>
              <a:t>Kinet</a:t>
            </a:r>
            <a:r>
              <a:rPr lang="zh-TW" altLang="en-US" sz="1200" dirty="0" smtClean="0">
                <a:solidFill>
                  <a:srgbClr val="2B91AF"/>
                </a:solidFill>
                <a:latin typeface="微軟正黑體"/>
                <a:ea typeface="微軟正黑體"/>
              </a:rPr>
              <a:t>原生提供的有點差異，因此我們撰寫</a:t>
            </a:r>
            <a:r>
              <a:rPr lang="en-US" altLang="zh-TW" sz="1200" dirty="0" err="1" smtClean="0">
                <a:solidFill>
                  <a:prstClr val="black"/>
                </a:solidFill>
                <a:latin typeface="微軟正黑體"/>
                <a:ea typeface="微軟正黑體"/>
              </a:rPr>
              <a:t>DataToVideoTexture</a:t>
            </a:r>
            <a:r>
              <a:rPr lang="zh-TW" altLang="en-US" sz="1200" dirty="0" smtClean="0">
                <a:solidFill>
                  <a:prstClr val="black"/>
                </a:solidFill>
                <a:latin typeface="微軟正黑體"/>
                <a:ea typeface="微軟正黑體"/>
              </a:rPr>
              <a:t>方法進行轉換，轉換方式如下圖所示</a:t>
            </a:r>
            <a:r>
              <a:rPr lang="en-US" altLang="zh-TW" sz="1200" dirty="0" smtClean="0">
                <a:solidFill>
                  <a:prstClr val="black"/>
                </a:solidFill>
                <a:latin typeface="微軟正黑體"/>
                <a:ea typeface="微軟正黑體"/>
              </a:rPr>
              <a:t>:</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01911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0052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9311995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7307708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8774665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217448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4214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892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5526912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6285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023362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350339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834886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163312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0915706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842206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9573334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3512087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16334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832227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24111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36891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87321035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7813157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478905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212351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7705388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193418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0200308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155272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26906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260035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8525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493973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2086991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1724301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922780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8554616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938689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5.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6.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t>5/24/2013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t>‹#›</a:t>
            </a:fld>
            <a:endParaRPr lang="en-US"/>
          </a:p>
        </p:txBody>
      </p:sp>
      <p:pic>
        <p:nvPicPr>
          <p:cNvPr id="1026" name="Picture 2" descr="C:\Users\moli\Desktop\Untitle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05603"/>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pPr/>
              <a:t>‹#›</a:t>
            </a:fld>
            <a:endParaRPr lang="en-US" dirty="0"/>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3225792"/>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t>5/24/2013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t>‹#›</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9" y="0"/>
            <a:ext cx="9138581" cy="5141975"/>
          </a:xfrm>
          <a:prstGeom prst="rect">
            <a:avLst/>
          </a:prstGeom>
        </p:spPr>
      </p:pic>
      <p:sp>
        <p:nvSpPr>
          <p:cNvPr id="8" name="Text Box 3"/>
          <p:cNvSpPr txBox="1">
            <a:spLocks noChangeArrowheads="1"/>
          </p:cNvSpPr>
          <p:nvPr/>
        </p:nvSpPr>
        <p:spPr bwMode="blackWhite">
          <a:xfrm>
            <a:off x="381000" y="424815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bg1"/>
                    </a:gs>
                    <a:gs pos="100000">
                      <a:schemeClr val="bg1"/>
                    </a:gs>
                  </a:gsLst>
                  <a:lin ang="5400000" scaled="0"/>
                </a:gradFill>
                <a:cs typeface="Arial" charset="0"/>
              </a:rPr>
              <a:t>© </a:t>
            </a:r>
            <a:r>
              <a:rPr lang="en-US" sz="700" dirty="0" smtClean="0">
                <a:gradFill>
                  <a:gsLst>
                    <a:gs pos="0">
                      <a:schemeClr val="bg1"/>
                    </a:gs>
                    <a:gs pos="100000">
                      <a:schemeClr val="bg1"/>
                    </a:gs>
                  </a:gsLst>
                  <a:lin ang="5400000" scaled="0"/>
                </a:gradFill>
                <a:cs typeface="Arial" charset="0"/>
              </a:rPr>
              <a:t>2011 Microsoft </a:t>
            </a:r>
            <a:r>
              <a:rPr lang="en-US" sz="700" dirty="0">
                <a:gradFill>
                  <a:gsLst>
                    <a:gs pos="0">
                      <a:schemeClr val="bg1"/>
                    </a:gs>
                    <a:gs pos="100000">
                      <a:schemeClr val="bg1"/>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bg1"/>
                    </a:gs>
                    <a:gs pos="100000">
                      <a:schemeClr val="bg1"/>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bg1"/>
                    </a:gs>
                    <a:gs pos="100000">
                      <a:schemeClr val="bg1"/>
                    </a:gs>
                  </a:gsLst>
                  <a:lin ang="5400000" scaled="0"/>
                </a:gradFill>
                <a:cs typeface="Arial" charset="0"/>
              </a:rPr>
              <a:t/>
            </a:r>
            <a:br>
              <a:rPr lang="en-US" sz="700" dirty="0" smtClean="0">
                <a:gradFill>
                  <a:gsLst>
                    <a:gs pos="0">
                      <a:schemeClr val="bg1"/>
                    </a:gs>
                    <a:gs pos="100000">
                      <a:schemeClr val="bg1"/>
                    </a:gs>
                  </a:gsLst>
                  <a:lin ang="5400000" scaled="0"/>
                </a:gradFill>
                <a:cs typeface="Arial" charset="0"/>
              </a:rPr>
            </a:br>
            <a:r>
              <a:rPr lang="en-US" sz="700" dirty="0" smtClean="0">
                <a:gradFill>
                  <a:gsLst>
                    <a:gs pos="0">
                      <a:schemeClr val="bg1"/>
                    </a:gs>
                    <a:gs pos="100000">
                      <a:schemeClr val="bg1"/>
                    </a:gs>
                  </a:gsLst>
                  <a:lin ang="5400000" scaled="0"/>
                </a:gradFill>
                <a:cs typeface="Arial" charset="0"/>
              </a:rPr>
              <a:t>MICROSOFT </a:t>
            </a:r>
            <a:r>
              <a:rPr lang="en-US" sz="700" dirty="0">
                <a:gradFill>
                  <a:gsLst>
                    <a:gs pos="0">
                      <a:schemeClr val="bg1"/>
                    </a:gs>
                    <a:gs pos="100000">
                      <a:schemeClr val="bg1"/>
                    </a:gs>
                  </a:gsLst>
                  <a:lin ang="5400000" scaled="0"/>
                </a:gradFill>
                <a:cs typeface="Arial" charset="0"/>
              </a:rPr>
              <a:t>MAKES NO WARRANTIES, EXPRESS, IMPLIED OR STATUTORY, AS TO THE INFORMATION IN THIS PRESENTATION.</a:t>
            </a:r>
          </a:p>
        </p:txBody>
      </p:sp>
      <p:pic>
        <p:nvPicPr>
          <p:cNvPr id="9" name="Picture 2" descr="Microsoft logo and tagline"/>
          <p:cNvPicPr>
            <a:picLocks noChangeArrowheads="1"/>
          </p:cNvPicPr>
          <p:nvPr/>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black">
          <a:xfrm>
            <a:off x="2782821" y="1885950"/>
            <a:ext cx="3578358" cy="596468"/>
          </a:xfrm>
          <a:prstGeom prst="rect">
            <a:avLst/>
          </a:prstGeom>
          <a:noFill/>
          <a:ln>
            <a:noFill/>
          </a:ln>
        </p:spPr>
      </p:pic>
    </p:spTree>
    <p:extLst>
      <p:ext uri="{BB962C8B-B14F-4D97-AF65-F5344CB8AC3E}">
        <p14:creationId xmlns:p14="http://schemas.microsoft.com/office/powerpoint/2010/main" val="2795139742"/>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9" y="0"/>
            <a:ext cx="9138581" cy="5141975"/>
          </a:xfrm>
          <a:prstGeom prst="rect">
            <a:avLst/>
          </a:prstGeom>
        </p:spPr>
      </p:pic>
      <p:sp>
        <p:nvSpPr>
          <p:cNvPr id="8" name="Text Box 3"/>
          <p:cNvSpPr txBox="1">
            <a:spLocks noChangeArrowheads="1"/>
          </p:cNvSpPr>
          <p:nvPr userDrawn="1"/>
        </p:nvSpPr>
        <p:spPr bwMode="blackWhite">
          <a:xfrm>
            <a:off x="381000" y="424815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prstClr val="white"/>
                    </a:gs>
                    <a:gs pos="100000">
                      <a:prstClr val="white"/>
                    </a:gs>
                  </a:gsLst>
                  <a:lin ang="5400000" scaled="0"/>
                </a:gradFill>
                <a:cs typeface="Arial" charset="0"/>
              </a:rPr>
              <a:t>© </a:t>
            </a:r>
            <a:r>
              <a:rPr lang="en-US" sz="700" dirty="0" smtClean="0">
                <a:gradFill>
                  <a:gsLst>
                    <a:gs pos="0">
                      <a:prstClr val="white"/>
                    </a:gs>
                    <a:gs pos="100000">
                      <a:prstClr val="white"/>
                    </a:gs>
                  </a:gsLst>
                  <a:lin ang="5400000" scaled="0"/>
                </a:gradFill>
                <a:cs typeface="Arial" charset="0"/>
              </a:rPr>
              <a:t>2011 Microsoft </a:t>
            </a:r>
            <a:r>
              <a:rPr lang="en-US" sz="700" dirty="0">
                <a:gradFill>
                  <a:gsLst>
                    <a:gs pos="0">
                      <a:prstClr val="white"/>
                    </a:gs>
                    <a:gs pos="100000">
                      <a:prstClr val="white"/>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prstClr val="white"/>
                    </a:gs>
                    <a:gs pos="100000">
                      <a:prstClr val="white"/>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prstClr val="white"/>
                    </a:gs>
                    <a:gs pos="100000">
                      <a:prstClr val="white"/>
                    </a:gs>
                  </a:gsLst>
                  <a:lin ang="5400000" scaled="0"/>
                </a:gradFill>
                <a:cs typeface="Arial" charset="0"/>
              </a:rPr>
              <a:t/>
            </a:r>
            <a:br>
              <a:rPr lang="en-US" sz="700" dirty="0" smtClean="0">
                <a:gradFill>
                  <a:gsLst>
                    <a:gs pos="0">
                      <a:prstClr val="white"/>
                    </a:gs>
                    <a:gs pos="100000">
                      <a:prstClr val="white"/>
                    </a:gs>
                  </a:gsLst>
                  <a:lin ang="5400000" scaled="0"/>
                </a:gradFill>
                <a:cs typeface="Arial" charset="0"/>
              </a:rPr>
            </a:br>
            <a:r>
              <a:rPr lang="en-US" sz="700" dirty="0" smtClean="0">
                <a:gradFill>
                  <a:gsLst>
                    <a:gs pos="0">
                      <a:prstClr val="white"/>
                    </a:gs>
                    <a:gs pos="100000">
                      <a:prstClr val="white"/>
                    </a:gs>
                  </a:gsLst>
                  <a:lin ang="5400000" scaled="0"/>
                </a:gradFill>
                <a:cs typeface="Arial" charset="0"/>
              </a:rPr>
              <a:t>MICROSOFT </a:t>
            </a:r>
            <a:r>
              <a:rPr lang="en-US" sz="700" dirty="0">
                <a:gradFill>
                  <a:gsLst>
                    <a:gs pos="0">
                      <a:prstClr val="white"/>
                    </a:gs>
                    <a:gs pos="100000">
                      <a:prstClr val="white"/>
                    </a:gs>
                  </a:gsLst>
                  <a:lin ang="5400000" scaled="0"/>
                </a:gradFill>
                <a:cs typeface="Arial" charset="0"/>
              </a:rPr>
              <a:t>MAKES NO WARRANTIES, EXPRESS, IMPLIED OR STATUTORY, AS TO THE INFORMATION IN THIS PRESENTATION.</a:t>
            </a:r>
          </a:p>
        </p:txBody>
      </p:sp>
      <p:pic>
        <p:nvPicPr>
          <p:cNvPr id="9" name="Picture 2" descr="Microsoft logo and tagline"/>
          <p:cNvPicPr>
            <a:picLocks noChangeArrowheads="1"/>
          </p:cNvPicPr>
          <p:nvPr userDrawn="1"/>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black">
          <a:xfrm>
            <a:off x="2782821" y="1885950"/>
            <a:ext cx="3578358" cy="596468"/>
          </a:xfrm>
          <a:prstGeom prst="rect">
            <a:avLst/>
          </a:prstGeom>
          <a:noFill/>
          <a:ln>
            <a:noFill/>
          </a:ln>
        </p:spPr>
      </p:pic>
    </p:spTree>
    <p:extLst>
      <p:ext uri="{BB962C8B-B14F-4D97-AF65-F5344CB8AC3E}">
        <p14:creationId xmlns:p14="http://schemas.microsoft.com/office/powerpoint/2010/main" val="3705247861"/>
      </p:ext>
    </p:extLst>
  </p:cSld>
  <p:clrMap bg1="lt1" tx1="dk1" bg2="lt2" tx2="dk2" accent1="accent1" accent2="accent2" accent3="accent3" accent4="accent4" accent5="accent5" accent6="accent6" hlink="hlink" folHlink="folHlink"/>
  <p:sldLayoutIdLst>
    <p:sldLayoutId id="214748368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10874136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24445275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2950"/>
          </a:xfrm>
        </p:spPr>
        <p:txBody>
          <a:bodyPr>
            <a:normAutofit/>
          </a:bodyPr>
          <a:lstStyle/>
          <a:p>
            <a:r>
              <a:rPr lang="zh-TW" altLang="en-US" sz="4000" b="1" dirty="0" smtClean="0">
                <a:latin typeface="Segoe WP" pitchFamily="34" charset="0"/>
                <a:ea typeface="微軟正黑體" pitchFamily="34" charset="-120"/>
              </a:rPr>
              <a:t>實作範例</a:t>
            </a:r>
            <a:r>
              <a:rPr lang="en-US" altLang="zh-TW" sz="4000" b="1" dirty="0" smtClean="0">
                <a:latin typeface="Segoe WP" pitchFamily="34" charset="0"/>
                <a:ea typeface="微軟正黑體" pitchFamily="34" charset="-120"/>
              </a:rPr>
              <a:t> </a:t>
            </a:r>
            <a:r>
              <a:rPr lang="en-US" altLang="zh-TW" sz="4000" b="1" dirty="0" smtClean="0">
                <a:latin typeface="Segoe WP" pitchFamily="34" charset="0"/>
                <a:ea typeface="微軟正黑體" pitchFamily="34" charset="-120"/>
              </a:rPr>
              <a:t>XNA</a:t>
            </a:r>
            <a:r>
              <a:rPr lang="zh-TW" altLang="en-US" sz="4000" b="1" dirty="0" smtClean="0">
                <a:latin typeface="Segoe WP" pitchFamily="34" charset="0"/>
                <a:ea typeface="微軟正黑體" pitchFamily="34" charset="-120"/>
              </a:rPr>
              <a:t>與彩色影像</a:t>
            </a:r>
            <a:endParaRPr lang="en-US" sz="4000" b="1" u="sng" dirty="0">
              <a:latin typeface="Segoe WP" pitchFamily="34" charset="0"/>
              <a:ea typeface="微軟正黑體" pitchFamily="34" charset="-120"/>
            </a:endParaRPr>
          </a:p>
        </p:txBody>
      </p:sp>
      <p:sp>
        <p:nvSpPr>
          <p:cNvPr id="3" name="Content Placeholder 2"/>
          <p:cNvSpPr>
            <a:spLocks noGrp="1"/>
          </p:cNvSpPr>
          <p:nvPr>
            <p:ph idx="1"/>
          </p:nvPr>
        </p:nvSpPr>
        <p:spPr>
          <a:xfrm>
            <a:off x="0" y="590550"/>
            <a:ext cx="8229600" cy="381000"/>
          </a:xfrm>
        </p:spPr>
        <p:txBody>
          <a:bodyPr>
            <a:normAutofit/>
          </a:bodyPr>
          <a:lstStyle/>
          <a:p>
            <a:pPr marL="0" indent="0">
              <a:buNone/>
            </a:pPr>
            <a:r>
              <a:rPr lang="zh-TW" altLang="en-US" sz="1800" dirty="0">
                <a:latin typeface="Segoe WP" pitchFamily="34" charset="0"/>
                <a:ea typeface="微軟正黑體" pitchFamily="34" charset="-120"/>
              </a:rPr>
              <a:t>被動透過事件</a:t>
            </a:r>
            <a:r>
              <a:rPr lang="en-US" altLang="zh-TW" sz="1800" dirty="0">
                <a:latin typeface="Segoe WP" pitchFamily="34" charset="0"/>
                <a:ea typeface="微軟正黑體" pitchFamily="34" charset="-120"/>
              </a:rPr>
              <a:t>(Event)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28152"/>
            <a:ext cx="6257925" cy="401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42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C:\Users\Rob\Desktop\Kinect Workspace\Chapter 04 Our First Kinect Program\Figures\G04Kinect0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3241" y="3292502"/>
            <a:ext cx="3515193" cy="593312"/>
          </a:xfrm>
          <a:prstGeom prst="rect">
            <a:avLst/>
          </a:prstGeom>
          <a:noFill/>
          <a:ln>
            <a:noFill/>
          </a:ln>
        </p:spPr>
      </p:pic>
      <p:sp>
        <p:nvSpPr>
          <p:cNvPr id="7" name="文字方塊 6"/>
          <p:cNvSpPr txBox="1"/>
          <p:nvPr/>
        </p:nvSpPr>
        <p:spPr>
          <a:xfrm>
            <a:off x="2354441" y="1047750"/>
            <a:ext cx="2903359" cy="369332"/>
          </a:xfrm>
          <a:prstGeom prst="rect">
            <a:avLst/>
          </a:prstGeom>
          <a:noFill/>
        </p:spPr>
        <p:txBody>
          <a:bodyPr wrap="none" rtlCol="0">
            <a:spAutoFit/>
          </a:bodyPr>
          <a:lstStyle/>
          <a:p>
            <a:r>
              <a:rPr lang="en-US" altLang="zh-TW" dirty="0" smtClean="0">
                <a:solidFill>
                  <a:prstClr val="black"/>
                </a:solidFill>
              </a:rPr>
              <a:t>Color(   R   ,   G   ,   B   ,   A   )  </a:t>
            </a:r>
            <a:endParaRPr lang="zh-TW" altLang="en-US" dirty="0">
              <a:solidFill>
                <a:prstClr val="black"/>
              </a:solidFill>
            </a:endParaRPr>
          </a:p>
        </p:txBody>
      </p:sp>
      <p:sp>
        <p:nvSpPr>
          <p:cNvPr id="8" name="文字方塊 7"/>
          <p:cNvSpPr txBox="1"/>
          <p:nvPr/>
        </p:nvSpPr>
        <p:spPr>
          <a:xfrm>
            <a:off x="6393041" y="1047750"/>
            <a:ext cx="2903359" cy="369332"/>
          </a:xfrm>
          <a:prstGeom prst="rect">
            <a:avLst/>
          </a:prstGeom>
          <a:noFill/>
        </p:spPr>
        <p:txBody>
          <a:bodyPr wrap="none" rtlCol="0">
            <a:spAutoFit/>
          </a:bodyPr>
          <a:lstStyle/>
          <a:p>
            <a:r>
              <a:rPr lang="en-US" altLang="zh-TW" dirty="0" smtClean="0">
                <a:solidFill>
                  <a:prstClr val="black"/>
                </a:solidFill>
              </a:rPr>
              <a:t>Color(   R   ,   G   ,   B   ,   A   )  </a:t>
            </a:r>
            <a:endParaRPr lang="zh-TW" altLang="en-US" dirty="0">
              <a:solidFill>
                <a:prstClr val="black"/>
              </a:solidFill>
            </a:endParaRPr>
          </a:p>
        </p:txBody>
      </p:sp>
      <p:cxnSp>
        <p:nvCxnSpPr>
          <p:cNvPr id="10" name="直線單箭頭接點 9"/>
          <p:cNvCxnSpPr/>
          <p:nvPr/>
        </p:nvCxnSpPr>
        <p:spPr>
          <a:xfrm flipH="1" flipV="1">
            <a:off x="3268841" y="1417082"/>
            <a:ext cx="1988959" cy="18754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flipV="1">
            <a:off x="3806120" y="1417082"/>
            <a:ext cx="1062921" cy="18754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flipV="1">
            <a:off x="4263320" y="1417082"/>
            <a:ext cx="148521" cy="18754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flipV="1">
            <a:off x="4792841" y="1417082"/>
            <a:ext cx="914400" cy="187542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010401" y="1357868"/>
            <a:ext cx="220840" cy="18754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6621642" y="1359985"/>
            <a:ext cx="1058332" cy="18733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164442" y="1359985"/>
            <a:ext cx="2133599" cy="18733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7459841" y="1357868"/>
            <a:ext cx="1295400" cy="187542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a:xfrm>
            <a:off x="65813" y="3233288"/>
            <a:ext cx="2113079" cy="923330"/>
          </a:xfrm>
          <a:prstGeom prst="rect">
            <a:avLst/>
          </a:prstGeom>
          <a:noFill/>
        </p:spPr>
        <p:txBody>
          <a:bodyPr wrap="none" rtlCol="0">
            <a:spAutoFit/>
          </a:bodyPr>
          <a:lstStyle/>
          <a:p>
            <a:r>
              <a:rPr lang="en-US" altLang="zh-TW" b="1" dirty="0" smtClean="0">
                <a:solidFill>
                  <a:prstClr val="black"/>
                </a:solidFill>
                <a:latin typeface="微軟正黑體" pitchFamily="34" charset="-120"/>
                <a:ea typeface="微軟正黑體" pitchFamily="34" charset="-120"/>
              </a:rPr>
              <a:t>Kinect</a:t>
            </a:r>
            <a:r>
              <a:rPr lang="zh-TW" altLang="en-US" b="1" dirty="0" smtClean="0">
                <a:solidFill>
                  <a:prstClr val="black"/>
                </a:solidFill>
                <a:latin typeface="微軟正黑體" pitchFamily="34" charset="-120"/>
                <a:ea typeface="微軟正黑體" pitchFamily="34" charset="-120"/>
              </a:rPr>
              <a:t>傳回的</a:t>
            </a:r>
            <a:endParaRPr lang="en-US" altLang="zh-TW" b="1" dirty="0" smtClean="0">
              <a:solidFill>
                <a:prstClr val="black"/>
              </a:solidFill>
              <a:latin typeface="微軟正黑體" pitchFamily="34" charset="-120"/>
              <a:ea typeface="微軟正黑體" pitchFamily="34" charset="-120"/>
            </a:endParaRPr>
          </a:p>
          <a:p>
            <a:r>
              <a:rPr lang="en-US" altLang="zh-TW" b="1" dirty="0" smtClean="0">
                <a:solidFill>
                  <a:prstClr val="black"/>
                </a:solidFill>
                <a:latin typeface="微軟正黑體" pitchFamily="34" charset="-120"/>
                <a:ea typeface="微軟正黑體" pitchFamily="34" charset="-120"/>
              </a:rPr>
              <a:t>BGRABGRABGRA</a:t>
            </a:r>
          </a:p>
          <a:p>
            <a:r>
              <a:rPr lang="zh-TW" altLang="en-US" b="1" dirty="0">
                <a:solidFill>
                  <a:prstClr val="black"/>
                </a:solidFill>
                <a:latin typeface="微軟正黑體" pitchFamily="34" charset="-120"/>
                <a:ea typeface="微軟正黑體" pitchFamily="34" charset="-120"/>
              </a:rPr>
              <a:t>陣列</a:t>
            </a:r>
          </a:p>
        </p:txBody>
      </p:sp>
      <p:sp>
        <p:nvSpPr>
          <p:cNvPr id="15" name="文字方塊 14"/>
          <p:cNvSpPr txBox="1"/>
          <p:nvPr/>
        </p:nvSpPr>
        <p:spPr>
          <a:xfrm>
            <a:off x="76200" y="770751"/>
            <a:ext cx="2102692" cy="923330"/>
          </a:xfrm>
          <a:prstGeom prst="rect">
            <a:avLst/>
          </a:prstGeom>
          <a:noFill/>
        </p:spPr>
        <p:txBody>
          <a:bodyPr wrap="none" rtlCol="0">
            <a:spAutoFit/>
          </a:bodyPr>
          <a:lstStyle/>
          <a:p>
            <a:r>
              <a:rPr lang="en-US" altLang="zh-TW" b="1" dirty="0" smtClean="0">
                <a:solidFill>
                  <a:prstClr val="black"/>
                </a:solidFill>
                <a:latin typeface="微軟正黑體" pitchFamily="34" charset="-120"/>
                <a:ea typeface="微軟正黑體" pitchFamily="34" charset="-120"/>
              </a:rPr>
              <a:t>Texture2D</a:t>
            </a:r>
            <a:r>
              <a:rPr lang="zh-TW" altLang="en-US" b="1" dirty="0" smtClean="0">
                <a:solidFill>
                  <a:prstClr val="black"/>
                </a:solidFill>
                <a:latin typeface="微軟正黑體" pitchFamily="34" charset="-120"/>
                <a:ea typeface="微軟正黑體" pitchFamily="34" charset="-120"/>
              </a:rPr>
              <a:t>所需的</a:t>
            </a:r>
            <a:endParaRPr lang="en-US" altLang="zh-TW" b="1" dirty="0" smtClean="0">
              <a:solidFill>
                <a:prstClr val="black"/>
              </a:solidFill>
              <a:latin typeface="微軟正黑體" pitchFamily="34" charset="-120"/>
              <a:ea typeface="微軟正黑體" pitchFamily="34" charset="-120"/>
            </a:endParaRPr>
          </a:p>
          <a:p>
            <a:r>
              <a:rPr lang="en-US" altLang="zh-TW" b="1" dirty="0" smtClean="0">
                <a:solidFill>
                  <a:prstClr val="black"/>
                </a:solidFill>
                <a:latin typeface="微軟正黑體" pitchFamily="34" charset="-120"/>
                <a:ea typeface="微軟正黑體" pitchFamily="34" charset="-120"/>
              </a:rPr>
              <a:t>RGBARGBARGBA</a:t>
            </a:r>
          </a:p>
          <a:p>
            <a:r>
              <a:rPr lang="zh-TW" altLang="en-US" b="1" dirty="0">
                <a:solidFill>
                  <a:prstClr val="black"/>
                </a:solidFill>
                <a:latin typeface="微軟正黑體" pitchFamily="34" charset="-120"/>
                <a:ea typeface="微軟正黑體" pitchFamily="34" charset="-120"/>
              </a:rPr>
              <a:t>陣列</a:t>
            </a:r>
          </a:p>
        </p:txBody>
      </p:sp>
      <p:cxnSp>
        <p:nvCxnSpPr>
          <p:cNvPr id="21" name="直線單箭頭接點 20"/>
          <p:cNvCxnSpPr>
            <a:stCxn id="2" idx="0"/>
            <a:endCxn id="15" idx="2"/>
          </p:cNvCxnSpPr>
          <p:nvPr/>
        </p:nvCxnSpPr>
        <p:spPr>
          <a:xfrm flipV="1">
            <a:off x="1122353" y="1694081"/>
            <a:ext cx="5193" cy="1539207"/>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1905000" y="2800350"/>
            <a:ext cx="7239000" cy="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72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1233"/>
            <a:ext cx="8229600" cy="381000"/>
          </a:xfrm>
        </p:spPr>
        <p:txBody>
          <a:bodyPr>
            <a:normAutofit/>
          </a:bodyPr>
          <a:lstStyle/>
          <a:p>
            <a:pPr marL="0" indent="0">
              <a:buNone/>
            </a:pPr>
            <a:r>
              <a:rPr lang="zh-TW" altLang="en-US" sz="1800" dirty="0">
                <a:latin typeface="Segoe WP" pitchFamily="34" charset="0"/>
                <a:ea typeface="微軟正黑體" pitchFamily="34" charset="-120"/>
              </a:rPr>
              <a:t>轉換</a:t>
            </a:r>
            <a:r>
              <a:rPr lang="zh-TW" altLang="en-US" sz="1800" dirty="0" smtClean="0">
                <a:latin typeface="Segoe WP" pitchFamily="34" charset="0"/>
                <a:ea typeface="微軟正黑體" pitchFamily="34" charset="-120"/>
              </a:rPr>
              <a:t>為</a:t>
            </a:r>
            <a:r>
              <a:rPr lang="en-US" altLang="zh-TW" sz="1800" dirty="0" smtClean="0">
                <a:latin typeface="Segoe WP" pitchFamily="34" charset="0"/>
                <a:ea typeface="微軟正黑體" pitchFamily="34" charset="-120"/>
              </a:rPr>
              <a:t>XNA</a:t>
            </a:r>
            <a:r>
              <a:rPr lang="zh-TW" altLang="en-US" sz="1800" dirty="0" smtClean="0">
                <a:latin typeface="Segoe WP" pitchFamily="34" charset="0"/>
                <a:ea typeface="微軟正黑體" pitchFamily="34" charset="-120"/>
              </a:rPr>
              <a:t>可以使用的影像格式</a:t>
            </a:r>
            <a:endParaRPr lang="en-US" altLang="zh-TW" sz="1800" dirty="0">
              <a:latin typeface="Segoe WP" pitchFamily="34" charset="0"/>
              <a:ea typeface="微軟正黑體" pitchFamily="34" charset="-120"/>
            </a:endParaRPr>
          </a:p>
        </p:txBody>
      </p:sp>
      <p:sp>
        <p:nvSpPr>
          <p:cNvPr id="4" name="矩形 3"/>
          <p:cNvSpPr/>
          <p:nvPr/>
        </p:nvSpPr>
        <p:spPr>
          <a:xfrm>
            <a:off x="-152400" y="617068"/>
            <a:ext cx="8763000" cy="4524315"/>
          </a:xfrm>
          <a:prstGeom prst="rect">
            <a:avLst/>
          </a:prstGeom>
        </p:spPr>
        <p:txBody>
          <a:bodyPr wrap="square">
            <a:spAutoFit/>
          </a:bodyPr>
          <a:lstStyle/>
          <a:p>
            <a:r>
              <a:rPr lang="en-US" altLang="zh-TW" dirty="0" smtClean="0">
                <a:solidFill>
                  <a:prstClr val="black"/>
                </a:solidFill>
                <a:latin typeface="微軟正黑體"/>
                <a:ea typeface="微軟正黑體"/>
              </a:rPr>
              <a:t>        </a:t>
            </a:r>
            <a:r>
              <a:rPr lang="en-US" altLang="zh-TW" dirty="0">
                <a:solidFill>
                  <a:srgbClr val="0000FF"/>
                </a:solidFill>
                <a:latin typeface="微軟正黑體"/>
                <a:ea typeface="微軟正黑體"/>
              </a:rPr>
              <a:t>void</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DataToVideoTexture</a:t>
            </a:r>
            <a:r>
              <a:rPr lang="en-US" altLang="zh-TW" dirty="0">
                <a:solidFill>
                  <a:prstClr val="black"/>
                </a:solidFill>
                <a:latin typeface="微軟正黑體"/>
                <a:ea typeface="微軟正黑體"/>
              </a:rPr>
              <a:t>(</a:t>
            </a:r>
            <a:r>
              <a:rPr lang="en-US" altLang="zh-TW" dirty="0">
                <a:solidFill>
                  <a:srgbClr val="0000FF"/>
                </a:solidFill>
                <a:latin typeface="微軟正黑體"/>
                <a:ea typeface="微軟正黑體"/>
              </a:rPr>
              <a:t>byte</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colorData,</a:t>
            </a:r>
            <a:r>
              <a:rPr lang="en-US" altLang="zh-TW" dirty="0" err="1">
                <a:solidFill>
                  <a:srgbClr val="0000FF"/>
                </a:solidFill>
                <a:latin typeface="微軟正黑體"/>
                <a:ea typeface="微軟正黑體"/>
              </a:rPr>
              <a:t>int</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Width,</a:t>
            </a:r>
            <a:r>
              <a:rPr lang="en-US" altLang="zh-TW" dirty="0" err="1">
                <a:solidFill>
                  <a:srgbClr val="0000FF"/>
                </a:solidFill>
                <a:latin typeface="微軟正黑體"/>
                <a:ea typeface="微軟正黑體"/>
              </a:rPr>
              <a:t>int</a:t>
            </a:r>
            <a:r>
              <a:rPr lang="en-US" altLang="zh-TW" dirty="0">
                <a:solidFill>
                  <a:prstClr val="black"/>
                </a:solidFill>
                <a:latin typeface="微軟正黑體"/>
                <a:ea typeface="微軟正黑體"/>
              </a:rPr>
              <a:t> Height)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kinectVideoTexture</a:t>
            </a:r>
            <a:r>
              <a:rPr lang="en-US" altLang="zh-TW" dirty="0">
                <a:solidFill>
                  <a:prstClr val="black"/>
                </a:solidFill>
                <a:latin typeface="微軟正黑體"/>
                <a:ea typeface="微軟正黑體"/>
              </a:rPr>
              <a:t> = </a:t>
            </a:r>
            <a:r>
              <a:rPr lang="en-US" altLang="zh-TW" dirty="0">
                <a:solidFill>
                  <a:srgbClr val="0000FF"/>
                </a:solidFill>
                <a:latin typeface="微軟正黑體"/>
                <a:ea typeface="微軟正黑體"/>
              </a:rPr>
              <a:t>new</a:t>
            </a:r>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Texture2D</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GraphicsDevice,Width</a:t>
            </a:r>
            <a:r>
              <a:rPr lang="en-US" altLang="zh-TW" dirty="0">
                <a:solidFill>
                  <a:prstClr val="black"/>
                </a:solidFill>
                <a:latin typeface="微軟正黑體"/>
                <a:ea typeface="微軟正黑體"/>
              </a:rPr>
              <a:t>, Height);</a:t>
            </a:r>
          </a:p>
          <a:p>
            <a:endParaRPr lang="zh-TW" altLang="en-US" dirty="0">
              <a:solidFill>
                <a:prstClr val="black"/>
              </a:solidFill>
              <a:latin typeface="微軟正黑體"/>
              <a:ea typeface="微軟正黑體"/>
            </a:endParaRPr>
          </a:p>
          <a:p>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Color</a:t>
            </a:r>
            <a:r>
              <a:rPr lang="en-US" altLang="zh-TW" dirty="0">
                <a:solidFill>
                  <a:prstClr val="black"/>
                </a:solidFill>
                <a:latin typeface="微軟正黑體"/>
                <a:ea typeface="微軟正黑體"/>
              </a:rPr>
              <a:t>[] bitmap = </a:t>
            </a:r>
            <a:r>
              <a:rPr lang="en-US" altLang="zh-TW" dirty="0">
                <a:solidFill>
                  <a:srgbClr val="0000FF"/>
                </a:solidFill>
                <a:latin typeface="微軟正黑體"/>
                <a:ea typeface="微軟正黑體"/>
              </a:rPr>
              <a:t>new</a:t>
            </a:r>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Color</a:t>
            </a:r>
            <a:r>
              <a:rPr lang="en-US" altLang="zh-TW" dirty="0">
                <a:solidFill>
                  <a:prstClr val="black"/>
                </a:solidFill>
                <a:latin typeface="微軟正黑體"/>
                <a:ea typeface="微軟正黑體"/>
              </a:rPr>
              <a:t>[Width * Height];</a:t>
            </a:r>
          </a:p>
          <a:p>
            <a:r>
              <a:rPr lang="en-US" altLang="zh-TW" dirty="0">
                <a:solidFill>
                  <a:prstClr val="black"/>
                </a:solidFill>
                <a:latin typeface="微軟正黑體"/>
                <a:ea typeface="微軟正黑體"/>
              </a:rPr>
              <a:t>            </a:t>
            </a:r>
            <a:r>
              <a:rPr lang="en-US" altLang="zh-TW" dirty="0" err="1">
                <a:solidFill>
                  <a:srgbClr val="0000FF"/>
                </a:solidFill>
                <a:latin typeface="微軟正黑體"/>
                <a:ea typeface="微軟正黑體"/>
              </a:rPr>
              <a:t>int</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sourceOffset</a:t>
            </a:r>
            <a:r>
              <a:rPr lang="en-US" altLang="zh-TW" dirty="0">
                <a:solidFill>
                  <a:prstClr val="black"/>
                </a:solidFill>
                <a:latin typeface="微軟正黑體"/>
                <a:ea typeface="微軟正黑體"/>
              </a:rPr>
              <a:t> = 0;</a:t>
            </a:r>
          </a:p>
          <a:p>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for</a:t>
            </a:r>
            <a:r>
              <a:rPr lang="en-US" altLang="zh-TW" dirty="0">
                <a:solidFill>
                  <a:prstClr val="black"/>
                </a:solidFill>
                <a:latin typeface="微軟正黑體"/>
                <a:ea typeface="微軟正黑體"/>
              </a:rPr>
              <a:t> (</a:t>
            </a:r>
            <a:r>
              <a:rPr lang="en-US" altLang="zh-TW" dirty="0" err="1">
                <a:solidFill>
                  <a:srgbClr val="0000FF"/>
                </a:solidFill>
                <a:latin typeface="微軟正黑體"/>
                <a:ea typeface="微軟正黑體"/>
              </a:rPr>
              <a:t>int</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i</a:t>
            </a:r>
            <a:r>
              <a:rPr lang="en-US" altLang="zh-TW" dirty="0">
                <a:solidFill>
                  <a:prstClr val="black"/>
                </a:solidFill>
                <a:latin typeface="微軟正黑體"/>
                <a:ea typeface="微軟正黑體"/>
              </a:rPr>
              <a:t> = 0; </a:t>
            </a:r>
            <a:r>
              <a:rPr lang="en-US" altLang="zh-TW" dirty="0" err="1">
                <a:solidFill>
                  <a:prstClr val="black"/>
                </a:solidFill>
                <a:latin typeface="微軟正黑體"/>
                <a:ea typeface="微軟正黑體"/>
              </a:rPr>
              <a:t>i</a:t>
            </a:r>
            <a:r>
              <a:rPr lang="en-US" altLang="zh-TW" dirty="0">
                <a:solidFill>
                  <a:prstClr val="black"/>
                </a:solidFill>
                <a:latin typeface="微軟正黑體"/>
                <a:ea typeface="微軟正黑體"/>
              </a:rPr>
              <a:t> &lt; </a:t>
            </a:r>
            <a:r>
              <a:rPr lang="en-US" altLang="zh-TW" dirty="0" err="1">
                <a:solidFill>
                  <a:prstClr val="black"/>
                </a:solidFill>
                <a:latin typeface="微軟正黑體"/>
                <a:ea typeface="微軟正黑體"/>
              </a:rPr>
              <a:t>bitmap.Length</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i</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bitmap[</a:t>
            </a:r>
            <a:r>
              <a:rPr lang="en-US" altLang="zh-TW" dirty="0" err="1">
                <a:solidFill>
                  <a:prstClr val="black"/>
                </a:solidFill>
                <a:latin typeface="微軟正黑體"/>
                <a:ea typeface="微軟正黑體"/>
              </a:rPr>
              <a:t>i</a:t>
            </a:r>
            <a:r>
              <a:rPr lang="en-US" altLang="zh-TW" dirty="0">
                <a:solidFill>
                  <a:prstClr val="black"/>
                </a:solidFill>
                <a:latin typeface="微軟正黑體"/>
                <a:ea typeface="微軟正黑體"/>
              </a:rPr>
              <a:t>] = </a:t>
            </a:r>
            <a:r>
              <a:rPr lang="en-US" altLang="zh-TW" dirty="0">
                <a:solidFill>
                  <a:srgbClr val="0000FF"/>
                </a:solidFill>
                <a:latin typeface="微軟正黑體"/>
                <a:ea typeface="微軟正黑體"/>
              </a:rPr>
              <a:t>new</a:t>
            </a:r>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Color</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colorData</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sourceOffset</a:t>
            </a:r>
            <a:r>
              <a:rPr lang="en-US" altLang="zh-TW" dirty="0">
                <a:solidFill>
                  <a:prstClr val="black"/>
                </a:solidFill>
                <a:latin typeface="微軟正黑體"/>
                <a:ea typeface="微軟正黑體"/>
              </a:rPr>
              <a:t> + 2],</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colorData</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sourceOffset</a:t>
            </a:r>
            <a:r>
              <a:rPr lang="en-US" altLang="zh-TW" dirty="0">
                <a:solidFill>
                  <a:prstClr val="black"/>
                </a:solidFill>
                <a:latin typeface="微軟正黑體"/>
                <a:ea typeface="微軟正黑體"/>
              </a:rPr>
              <a:t> + 1],</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colorData</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sourceOffset</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255);</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sourceOffset</a:t>
            </a:r>
            <a:r>
              <a:rPr lang="en-US" altLang="zh-TW" dirty="0">
                <a:solidFill>
                  <a:prstClr val="black"/>
                </a:solidFill>
                <a:latin typeface="微軟正黑體"/>
                <a:ea typeface="微軟正黑體"/>
              </a:rPr>
              <a:t> += 4;</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kinectVideoTexture.SetData</a:t>
            </a:r>
            <a:r>
              <a:rPr lang="en-US" altLang="zh-TW" dirty="0">
                <a:solidFill>
                  <a:prstClr val="black"/>
                </a:solidFill>
                <a:latin typeface="微軟正黑體"/>
                <a:ea typeface="微軟正黑體"/>
              </a:rPr>
              <a:t>(bitmap);</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endParaRPr lang="zh-TW" altLang="en-US" dirty="0">
              <a:solidFill>
                <a:prstClr val="black"/>
              </a:solidFill>
            </a:endParaRPr>
          </a:p>
        </p:txBody>
      </p:sp>
      <p:sp>
        <p:nvSpPr>
          <p:cNvPr id="5" name="向左箭號 4"/>
          <p:cNvSpPr/>
          <p:nvPr/>
        </p:nvSpPr>
        <p:spPr>
          <a:xfrm>
            <a:off x="6477000" y="2802856"/>
            <a:ext cx="762000" cy="29607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prstClr val="white"/>
                </a:solidFill>
                <a:latin typeface="微軟正黑體" pitchFamily="34" charset="-120"/>
                <a:ea typeface="微軟正黑體" pitchFamily="34" charset="-120"/>
              </a:rPr>
              <a:t>R</a:t>
            </a:r>
            <a:r>
              <a:rPr lang="zh-TW" altLang="en-US" sz="1000" dirty="0" smtClean="0">
                <a:solidFill>
                  <a:prstClr val="white"/>
                </a:solidFill>
                <a:latin typeface="微軟正黑體" pitchFamily="34" charset="-120"/>
                <a:ea typeface="微軟正黑體" pitchFamily="34" charset="-120"/>
              </a:rPr>
              <a:t>，紅色</a:t>
            </a:r>
            <a:endParaRPr lang="zh-TW" altLang="en-US" sz="1000" dirty="0">
              <a:solidFill>
                <a:prstClr val="white"/>
              </a:solidFill>
              <a:latin typeface="微軟正黑體" pitchFamily="34" charset="-120"/>
              <a:ea typeface="微軟正黑體" pitchFamily="34" charset="-120"/>
            </a:endParaRPr>
          </a:p>
        </p:txBody>
      </p:sp>
      <p:sp>
        <p:nvSpPr>
          <p:cNvPr id="6" name="向左箭號 5"/>
          <p:cNvSpPr/>
          <p:nvPr/>
        </p:nvSpPr>
        <p:spPr>
          <a:xfrm>
            <a:off x="6477000" y="3113876"/>
            <a:ext cx="762000" cy="29607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prstClr val="white"/>
                </a:solidFill>
                <a:latin typeface="微軟正黑體" pitchFamily="34" charset="-120"/>
                <a:ea typeface="微軟正黑體" pitchFamily="34" charset="-120"/>
              </a:rPr>
              <a:t>G</a:t>
            </a:r>
            <a:r>
              <a:rPr lang="zh-TW" altLang="en-US" sz="1000" dirty="0" smtClean="0">
                <a:solidFill>
                  <a:prstClr val="white"/>
                </a:solidFill>
                <a:latin typeface="微軟正黑體" pitchFamily="34" charset="-120"/>
                <a:ea typeface="微軟正黑體" pitchFamily="34" charset="-120"/>
              </a:rPr>
              <a:t>，綠色</a:t>
            </a:r>
            <a:endParaRPr lang="zh-TW" altLang="en-US" sz="1000" dirty="0">
              <a:solidFill>
                <a:prstClr val="white"/>
              </a:solidFill>
              <a:latin typeface="微軟正黑體" pitchFamily="34" charset="-120"/>
              <a:ea typeface="微軟正黑體" pitchFamily="34" charset="-120"/>
            </a:endParaRPr>
          </a:p>
        </p:txBody>
      </p:sp>
      <p:sp>
        <p:nvSpPr>
          <p:cNvPr id="7" name="向左箭號 6"/>
          <p:cNvSpPr/>
          <p:nvPr/>
        </p:nvSpPr>
        <p:spPr>
          <a:xfrm>
            <a:off x="6172200" y="3418676"/>
            <a:ext cx="762000" cy="29607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prstClr val="white"/>
                </a:solidFill>
                <a:latin typeface="微軟正黑體" pitchFamily="34" charset="-120"/>
                <a:ea typeface="微軟正黑體" pitchFamily="34" charset="-120"/>
              </a:rPr>
              <a:t>B</a:t>
            </a:r>
            <a:r>
              <a:rPr lang="zh-TW" altLang="en-US" sz="1000" dirty="0" smtClean="0">
                <a:solidFill>
                  <a:prstClr val="white"/>
                </a:solidFill>
                <a:latin typeface="微軟正黑體" pitchFamily="34" charset="-120"/>
                <a:ea typeface="微軟正黑體" pitchFamily="34" charset="-120"/>
              </a:rPr>
              <a:t>，藍色</a:t>
            </a:r>
            <a:endParaRPr lang="zh-TW" altLang="en-US" sz="1000" dirty="0">
              <a:solidFill>
                <a:prstClr val="white"/>
              </a:solidFill>
              <a:latin typeface="微軟正黑體" pitchFamily="34" charset="-120"/>
              <a:ea typeface="微軟正黑體" pitchFamily="34" charset="-120"/>
            </a:endParaRPr>
          </a:p>
        </p:txBody>
      </p:sp>
      <p:sp>
        <p:nvSpPr>
          <p:cNvPr id="8" name="向左箭號 7"/>
          <p:cNvSpPr/>
          <p:nvPr/>
        </p:nvSpPr>
        <p:spPr>
          <a:xfrm>
            <a:off x="3962400" y="3714750"/>
            <a:ext cx="1066800" cy="29607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prstClr val="white"/>
                </a:solidFill>
                <a:latin typeface="微軟正黑體" pitchFamily="34" charset="-120"/>
                <a:ea typeface="微軟正黑體" pitchFamily="34" charset="-120"/>
              </a:rPr>
              <a:t>A</a:t>
            </a:r>
            <a:r>
              <a:rPr lang="zh-TW" altLang="en-US" sz="1000" dirty="0" smtClean="0">
                <a:solidFill>
                  <a:prstClr val="white"/>
                </a:solidFill>
                <a:latin typeface="微軟正黑體" pitchFamily="34" charset="-120"/>
                <a:ea typeface="微軟正黑體" pitchFamily="34" charset="-120"/>
              </a:rPr>
              <a:t>，透明度</a:t>
            </a:r>
            <a:endParaRPr lang="zh-TW" altLang="en-US" sz="10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6830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新增</a:t>
            </a:r>
            <a:r>
              <a:rPr lang="en-US" altLang="zh-TW" sz="1800" dirty="0" smtClean="0">
                <a:latin typeface="Segoe WP" pitchFamily="34" charset="0"/>
                <a:ea typeface="微軟正黑體" pitchFamily="34" charset="-120"/>
              </a:rPr>
              <a:t>XNA</a:t>
            </a:r>
            <a:r>
              <a:rPr lang="zh-TW" altLang="en-US" sz="1800" dirty="0" smtClean="0">
                <a:latin typeface="Segoe WP" pitchFamily="34" charset="0"/>
                <a:ea typeface="微軟正黑體" pitchFamily="34" charset="-120"/>
              </a:rPr>
              <a:t>專案</a:t>
            </a:r>
            <a:endParaRPr lang="en-US" altLang="zh-TW" sz="1800" dirty="0">
              <a:latin typeface="Segoe WP" pitchFamily="34" charset="0"/>
              <a:ea typeface="微軟正黑體" pitchFamily="34" charset="-12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742950"/>
            <a:ext cx="5867400" cy="4054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向右箭號 7"/>
          <p:cNvSpPr/>
          <p:nvPr/>
        </p:nvSpPr>
        <p:spPr>
          <a:xfrm>
            <a:off x="1295400" y="27241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1</a:t>
            </a:r>
            <a:endParaRPr lang="zh-TW" altLang="en-US" sz="1400" dirty="0">
              <a:solidFill>
                <a:prstClr val="white"/>
              </a:solidFill>
              <a:latin typeface="微軟正黑體" pitchFamily="34" charset="-120"/>
              <a:ea typeface="微軟正黑體" pitchFamily="34" charset="-120"/>
            </a:endParaRPr>
          </a:p>
        </p:txBody>
      </p:sp>
      <p:sp>
        <p:nvSpPr>
          <p:cNvPr id="9" name="向右箭號 8"/>
          <p:cNvSpPr/>
          <p:nvPr/>
        </p:nvSpPr>
        <p:spPr>
          <a:xfrm>
            <a:off x="2486491" y="18859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2</a:t>
            </a:r>
            <a:endParaRPr lang="zh-TW" altLang="en-US" sz="1400" dirty="0">
              <a:solidFill>
                <a:prstClr val="white"/>
              </a:solidFill>
              <a:latin typeface="微軟正黑體" pitchFamily="34" charset="-120"/>
              <a:ea typeface="微軟正黑體" pitchFamily="34" charset="-120"/>
            </a:endParaRPr>
          </a:p>
        </p:txBody>
      </p:sp>
      <p:sp>
        <p:nvSpPr>
          <p:cNvPr id="10" name="向右箭號 9"/>
          <p:cNvSpPr/>
          <p:nvPr/>
        </p:nvSpPr>
        <p:spPr>
          <a:xfrm>
            <a:off x="1028192" y="39433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3</a:t>
            </a:r>
            <a:endParaRPr lang="zh-TW" altLang="en-US" sz="14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2101575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加入</a:t>
            </a:r>
            <a:r>
              <a:rPr lang="en-US" altLang="zh-TW" sz="1800" dirty="0" err="1" smtClean="0">
                <a:latin typeface="Segoe WP" pitchFamily="34" charset="0"/>
                <a:ea typeface="微軟正黑體" pitchFamily="34" charset="-120"/>
              </a:rPr>
              <a:t>Microsoft.Kinect</a:t>
            </a:r>
            <a:r>
              <a:rPr lang="zh-TW" altLang="en-US" sz="1800" dirty="0" smtClean="0">
                <a:latin typeface="Segoe WP" pitchFamily="34" charset="0"/>
                <a:ea typeface="微軟正黑體" pitchFamily="34" charset="-120"/>
              </a:rPr>
              <a:t>組件                        加入</a:t>
            </a:r>
            <a:r>
              <a:rPr lang="en-US" altLang="zh-TW" sz="1800" dirty="0" err="1" smtClean="0">
                <a:latin typeface="Segoe WP" pitchFamily="34" charset="0"/>
                <a:ea typeface="微軟正黑體" pitchFamily="34" charset="-120"/>
              </a:rPr>
              <a:t>Microsoft.Kinect</a:t>
            </a:r>
            <a:r>
              <a:rPr lang="zh-TW" altLang="en-US" sz="1800" dirty="0" smtClean="0">
                <a:latin typeface="Segoe WP" pitchFamily="34" charset="0"/>
                <a:ea typeface="微軟正黑體" pitchFamily="34" charset="-120"/>
              </a:rPr>
              <a:t>命名空間</a:t>
            </a:r>
            <a:endParaRPr lang="en-US" altLang="zh-TW" sz="1800" dirty="0">
              <a:latin typeface="Segoe WP" pitchFamily="34" charset="0"/>
              <a:ea typeface="微軟正黑體" pitchFamily="34" charset="-12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71550"/>
            <a:ext cx="35502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895350"/>
            <a:ext cx="51911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向右箭號 10"/>
          <p:cNvSpPr/>
          <p:nvPr/>
        </p:nvSpPr>
        <p:spPr>
          <a:xfrm>
            <a:off x="381000" y="22669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1</a:t>
            </a:r>
            <a:endParaRPr lang="zh-TW" altLang="en-US" sz="1400" dirty="0">
              <a:solidFill>
                <a:prstClr val="white"/>
              </a:solidFill>
              <a:latin typeface="微軟正黑體" pitchFamily="34" charset="-120"/>
              <a:ea typeface="微軟正黑體" pitchFamily="34" charset="-120"/>
            </a:endParaRPr>
          </a:p>
        </p:txBody>
      </p:sp>
      <p:sp>
        <p:nvSpPr>
          <p:cNvPr id="12" name="向右箭號 11"/>
          <p:cNvSpPr/>
          <p:nvPr/>
        </p:nvSpPr>
        <p:spPr>
          <a:xfrm>
            <a:off x="4800600" y="37909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2</a:t>
            </a:r>
            <a:endParaRPr lang="zh-TW" altLang="en-US" sz="14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283376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en-US" altLang="zh-TW" sz="1800" dirty="0" smtClean="0">
                <a:latin typeface="Segoe WP" pitchFamily="34" charset="0"/>
                <a:ea typeface="微軟正黑體" pitchFamily="34" charset="-120"/>
              </a:rPr>
              <a:t>XNA</a:t>
            </a:r>
            <a:r>
              <a:rPr lang="zh-TW" altLang="en-US" sz="1800" dirty="0" smtClean="0">
                <a:latin typeface="Segoe WP" pitchFamily="34" charset="0"/>
                <a:ea typeface="微軟正黑體" pitchFamily="34" charset="-120"/>
              </a:rPr>
              <a:t>程式碼主架構</a:t>
            </a:r>
            <a:endParaRPr lang="en-US" altLang="zh-TW" sz="1800" dirty="0">
              <a:latin typeface="Segoe WP" pitchFamily="34" charset="0"/>
              <a:ea typeface="微軟正黑體" pitchFamily="34" charset="-120"/>
            </a:endParaRPr>
          </a:p>
        </p:txBody>
      </p:sp>
      <p:sp>
        <p:nvSpPr>
          <p:cNvPr id="4" name="矩形 3"/>
          <p:cNvSpPr/>
          <p:nvPr/>
        </p:nvSpPr>
        <p:spPr>
          <a:xfrm>
            <a:off x="914400" y="1276350"/>
            <a:ext cx="6781800" cy="2862322"/>
          </a:xfrm>
          <a:prstGeom prst="rect">
            <a:avLst/>
          </a:prstGeom>
        </p:spPr>
        <p:txBody>
          <a:bodyPr wrap="square">
            <a:spAutoFit/>
          </a:bodyPr>
          <a:lstStyle/>
          <a:p>
            <a:r>
              <a:rPr lang="en-US" altLang="zh-TW" dirty="0">
                <a:solidFill>
                  <a:prstClr val="black"/>
                </a:solidFill>
                <a:latin typeface="微軟正黑體"/>
                <a:ea typeface="微軟正黑體"/>
              </a:rPr>
              <a:t> </a:t>
            </a:r>
            <a:r>
              <a:rPr lang="en-US" altLang="zh-TW" dirty="0" smtClean="0">
                <a:solidFill>
                  <a:prstClr val="black"/>
                </a:solidFill>
                <a:latin typeface="微軟正黑體"/>
                <a:ea typeface="微軟正黑體"/>
              </a:rPr>
              <a:t>   </a:t>
            </a:r>
            <a:r>
              <a:rPr lang="en-US" altLang="zh-TW" dirty="0" smtClean="0">
                <a:solidFill>
                  <a:srgbClr val="0000FF"/>
                </a:solidFill>
                <a:latin typeface="微軟正黑體"/>
                <a:ea typeface="微軟正黑體"/>
              </a:rPr>
              <a:t>static</a:t>
            </a:r>
            <a:r>
              <a:rPr lang="en-US" altLang="zh-TW" dirty="0" smtClean="0">
                <a:solidFill>
                  <a:prstClr val="black"/>
                </a:solidFill>
                <a:latin typeface="微軟正黑體"/>
                <a:ea typeface="微軟正黑體"/>
              </a:rPr>
              <a:t> </a:t>
            </a:r>
            <a:r>
              <a:rPr lang="en-US" altLang="zh-TW" dirty="0">
                <a:solidFill>
                  <a:srgbClr val="0000FF"/>
                </a:solidFill>
                <a:latin typeface="微軟正黑體"/>
                <a:ea typeface="微軟正黑體"/>
              </a:rPr>
              <a:t>class</a:t>
            </a:r>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Program</a:t>
            </a:r>
            <a:endParaRPr lang="en-US" altLang="zh-TW" dirty="0">
              <a:solidFill>
                <a:prstClr val="black"/>
              </a:solidFill>
              <a:latin typeface="微軟正黑體"/>
              <a:ea typeface="微軟正黑體"/>
            </a:endParaRP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static</a:t>
            </a:r>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void</a:t>
            </a:r>
            <a:r>
              <a:rPr lang="en-US" altLang="zh-TW" dirty="0">
                <a:solidFill>
                  <a:prstClr val="black"/>
                </a:solidFill>
                <a:latin typeface="微軟正黑體"/>
                <a:ea typeface="微軟正黑體"/>
              </a:rPr>
              <a:t> Main(</a:t>
            </a:r>
            <a:r>
              <a:rPr lang="en-US" altLang="zh-TW" dirty="0">
                <a:solidFill>
                  <a:srgbClr val="0000FF"/>
                </a:solidFill>
                <a:latin typeface="微軟正黑體"/>
                <a:ea typeface="微軟正黑體"/>
              </a:rPr>
              <a:t>string</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args</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using</a:t>
            </a:r>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Game1</a:t>
            </a:r>
            <a:r>
              <a:rPr lang="en-US" altLang="zh-TW" dirty="0">
                <a:solidFill>
                  <a:prstClr val="black"/>
                </a:solidFill>
                <a:latin typeface="微軟正黑體"/>
                <a:ea typeface="微軟正黑體"/>
              </a:rPr>
              <a:t> game = </a:t>
            </a:r>
            <a:r>
              <a:rPr lang="en-US" altLang="zh-TW" dirty="0">
                <a:solidFill>
                  <a:srgbClr val="0000FF"/>
                </a:solidFill>
                <a:latin typeface="微軟正黑體"/>
                <a:ea typeface="微軟正黑體"/>
              </a:rPr>
              <a:t>new</a:t>
            </a:r>
            <a:r>
              <a:rPr lang="en-US" altLang="zh-TW" dirty="0">
                <a:solidFill>
                  <a:prstClr val="black"/>
                </a:solidFill>
                <a:latin typeface="微軟正黑體"/>
                <a:ea typeface="微軟正黑體"/>
              </a:rPr>
              <a:t> </a:t>
            </a:r>
            <a:r>
              <a:rPr lang="en-US" altLang="zh-TW" dirty="0">
                <a:solidFill>
                  <a:srgbClr val="2B91AF"/>
                </a:solidFill>
                <a:latin typeface="微軟正黑體"/>
                <a:ea typeface="微軟正黑體"/>
              </a:rPr>
              <a:t>Game1</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game.Run</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endParaRPr lang="zh-TW" altLang="en-US" dirty="0">
              <a:solidFill>
                <a:prstClr val="black"/>
              </a:solidFill>
            </a:endParaRPr>
          </a:p>
        </p:txBody>
      </p:sp>
    </p:spTree>
    <p:extLst>
      <p:ext uri="{BB962C8B-B14F-4D97-AF65-F5344CB8AC3E}">
        <p14:creationId xmlns:p14="http://schemas.microsoft.com/office/powerpoint/2010/main" val="286325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en-US" altLang="zh-TW" sz="1800" dirty="0" smtClean="0">
                <a:latin typeface="Segoe WP" pitchFamily="34" charset="0"/>
                <a:ea typeface="微軟正黑體" pitchFamily="34" charset="-120"/>
              </a:rPr>
              <a:t>XNA</a:t>
            </a:r>
            <a:r>
              <a:rPr lang="zh-TW" altLang="en-US" sz="1800" dirty="0" smtClean="0">
                <a:latin typeface="Segoe WP" pitchFamily="34" charset="0"/>
                <a:ea typeface="微軟正黑體" pitchFamily="34" charset="-120"/>
              </a:rPr>
              <a:t>生命週期</a:t>
            </a:r>
            <a:endParaRPr lang="en-US" altLang="zh-TW" sz="1800" dirty="0">
              <a:latin typeface="Segoe WP" pitchFamily="34" charset="0"/>
              <a:ea typeface="微軟正黑體" pitchFamily="34" charset="-120"/>
            </a:endParaRPr>
          </a:p>
        </p:txBody>
      </p:sp>
      <p:sp>
        <p:nvSpPr>
          <p:cNvPr id="2" name="矩形 1"/>
          <p:cNvSpPr/>
          <p:nvPr/>
        </p:nvSpPr>
        <p:spPr>
          <a:xfrm>
            <a:off x="270934" y="819150"/>
            <a:ext cx="152400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建構式</a:t>
            </a:r>
            <a:endParaRPr lang="en-US" altLang="zh-TW" sz="1400" dirty="0" smtClean="0">
              <a:solidFill>
                <a:prstClr val="white"/>
              </a:solidFill>
              <a:latin typeface="微軟正黑體" pitchFamily="34" charset="-120"/>
              <a:ea typeface="微軟正黑體" pitchFamily="34" charset="-120"/>
            </a:endParaRPr>
          </a:p>
          <a:p>
            <a:pPr algn="ctr"/>
            <a:r>
              <a:rPr lang="en-US" altLang="zh-TW" sz="1400" dirty="0" smtClean="0">
                <a:solidFill>
                  <a:prstClr val="white"/>
                </a:solidFill>
                <a:latin typeface="微軟正黑體" pitchFamily="34" charset="-120"/>
                <a:ea typeface="微軟正黑體" pitchFamily="34" charset="-120"/>
              </a:rPr>
              <a:t>Constructor</a:t>
            </a:r>
            <a:endParaRPr lang="zh-TW" altLang="en-US" sz="1400" dirty="0">
              <a:solidFill>
                <a:prstClr val="white"/>
              </a:solidFill>
              <a:latin typeface="微軟正黑體" pitchFamily="34" charset="-120"/>
              <a:ea typeface="微軟正黑體" pitchFamily="34" charset="-120"/>
            </a:endParaRPr>
          </a:p>
        </p:txBody>
      </p:sp>
      <p:sp>
        <p:nvSpPr>
          <p:cNvPr id="5" name="矩形 4"/>
          <p:cNvSpPr/>
          <p:nvPr/>
        </p:nvSpPr>
        <p:spPr>
          <a:xfrm>
            <a:off x="2133600" y="819150"/>
            <a:ext cx="152400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初始化</a:t>
            </a:r>
            <a:endParaRPr lang="en-US" altLang="zh-TW" sz="1400" dirty="0" smtClean="0">
              <a:solidFill>
                <a:prstClr val="white"/>
              </a:solidFill>
              <a:latin typeface="微軟正黑體" pitchFamily="34" charset="-120"/>
              <a:ea typeface="微軟正黑體" pitchFamily="34" charset="-120"/>
            </a:endParaRPr>
          </a:p>
          <a:p>
            <a:pPr algn="ctr"/>
            <a:r>
              <a:rPr lang="en-US" altLang="zh-TW" sz="1400" dirty="0" smtClean="0">
                <a:solidFill>
                  <a:prstClr val="white"/>
                </a:solidFill>
                <a:latin typeface="微軟正黑體" pitchFamily="34" charset="-120"/>
                <a:ea typeface="微軟正黑體" pitchFamily="34" charset="-120"/>
              </a:rPr>
              <a:t>Initialize</a:t>
            </a:r>
            <a:r>
              <a:rPr lang="en-US" altLang="zh-TW" sz="1400" dirty="0">
                <a:solidFill>
                  <a:prstClr val="white"/>
                </a:solidFill>
                <a:latin typeface="微軟正黑體" pitchFamily="34" charset="-120"/>
                <a:ea typeface="微軟正黑體" pitchFamily="34" charset="-120"/>
              </a:rPr>
              <a:t>()</a:t>
            </a:r>
            <a:endParaRPr lang="zh-TW" altLang="en-US" sz="1400" dirty="0">
              <a:solidFill>
                <a:prstClr val="white"/>
              </a:solidFill>
              <a:latin typeface="微軟正黑體" pitchFamily="34" charset="-120"/>
              <a:ea typeface="微軟正黑體" pitchFamily="34" charset="-120"/>
            </a:endParaRPr>
          </a:p>
        </p:txBody>
      </p:sp>
      <p:sp>
        <p:nvSpPr>
          <p:cNvPr id="7" name="矩形 6"/>
          <p:cNvSpPr/>
          <p:nvPr/>
        </p:nvSpPr>
        <p:spPr>
          <a:xfrm>
            <a:off x="3996267" y="842433"/>
            <a:ext cx="152400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載入</a:t>
            </a:r>
            <a:endParaRPr lang="en-US" altLang="zh-TW" sz="1400" dirty="0" smtClean="0">
              <a:solidFill>
                <a:prstClr val="white"/>
              </a:solidFill>
              <a:latin typeface="微軟正黑體" pitchFamily="34" charset="-120"/>
              <a:ea typeface="微軟正黑體" pitchFamily="34" charset="-120"/>
            </a:endParaRPr>
          </a:p>
          <a:p>
            <a:pPr algn="ctr"/>
            <a:r>
              <a:rPr lang="en-US" altLang="zh-TW" sz="1400" dirty="0" err="1">
                <a:solidFill>
                  <a:prstClr val="white"/>
                </a:solidFill>
                <a:latin typeface="微軟正黑體" pitchFamily="34" charset="-120"/>
                <a:ea typeface="微軟正黑體" pitchFamily="34" charset="-120"/>
              </a:rPr>
              <a:t>LoadContent</a:t>
            </a:r>
            <a:r>
              <a:rPr lang="en-US" altLang="zh-TW" sz="1400" dirty="0">
                <a:solidFill>
                  <a:prstClr val="white"/>
                </a:solidFill>
                <a:latin typeface="微軟正黑體" pitchFamily="34" charset="-120"/>
                <a:ea typeface="微軟正黑體" pitchFamily="34" charset="-120"/>
              </a:rPr>
              <a:t>()</a:t>
            </a:r>
            <a:endParaRPr lang="zh-TW" altLang="en-US" sz="1400" dirty="0">
              <a:solidFill>
                <a:prstClr val="white"/>
              </a:solidFill>
              <a:latin typeface="微軟正黑體" pitchFamily="34" charset="-120"/>
              <a:ea typeface="微軟正黑體" pitchFamily="34" charset="-120"/>
            </a:endParaRPr>
          </a:p>
        </p:txBody>
      </p:sp>
      <p:sp>
        <p:nvSpPr>
          <p:cNvPr id="4" name="向右箭號 3"/>
          <p:cNvSpPr/>
          <p:nvPr/>
        </p:nvSpPr>
        <p:spPr>
          <a:xfrm>
            <a:off x="1811867" y="933450"/>
            <a:ext cx="304800" cy="38100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0" name="向右箭號 9"/>
          <p:cNvSpPr/>
          <p:nvPr/>
        </p:nvSpPr>
        <p:spPr>
          <a:xfrm>
            <a:off x="3683000" y="933450"/>
            <a:ext cx="304800" cy="38100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1" name="橢圓 10"/>
          <p:cNvSpPr/>
          <p:nvPr/>
        </p:nvSpPr>
        <p:spPr>
          <a:xfrm>
            <a:off x="3352800" y="1962150"/>
            <a:ext cx="2743200" cy="28956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smtClean="0">
                <a:solidFill>
                  <a:prstClr val="white"/>
                </a:solidFill>
                <a:latin typeface="微軟正黑體" pitchFamily="34" charset="-120"/>
                <a:ea typeface="微軟正黑體" pitchFamily="34" charset="-120"/>
              </a:rPr>
              <a:t>遊戲迴圈</a:t>
            </a:r>
            <a:endParaRPr lang="en-US" altLang="zh-TW" sz="1200" b="1" dirty="0" smtClean="0">
              <a:solidFill>
                <a:prstClr val="white"/>
              </a:solidFill>
              <a:latin typeface="微軟正黑體" pitchFamily="34" charset="-120"/>
              <a:ea typeface="微軟正黑體" pitchFamily="34" charset="-120"/>
            </a:endParaRPr>
          </a:p>
          <a:p>
            <a:pPr algn="ctr"/>
            <a:r>
              <a:rPr lang="en-US" altLang="zh-TW" sz="1200" b="1" dirty="0" smtClean="0">
                <a:solidFill>
                  <a:prstClr val="white"/>
                </a:solidFill>
                <a:latin typeface="微軟正黑體" pitchFamily="34" charset="-120"/>
                <a:ea typeface="微軟正黑體" pitchFamily="34" charset="-120"/>
              </a:rPr>
              <a:t>Game Loop</a:t>
            </a: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zh-TW" altLang="en-US" dirty="0">
              <a:solidFill>
                <a:prstClr val="white"/>
              </a:solidFill>
            </a:endParaRPr>
          </a:p>
        </p:txBody>
      </p:sp>
      <p:sp>
        <p:nvSpPr>
          <p:cNvPr id="12" name="矩形 11"/>
          <p:cNvSpPr/>
          <p:nvPr/>
        </p:nvSpPr>
        <p:spPr>
          <a:xfrm>
            <a:off x="3962401" y="2724150"/>
            <a:ext cx="1524000" cy="76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更新</a:t>
            </a:r>
            <a:r>
              <a:rPr lang="zh-TW" altLang="en-US" sz="1400" dirty="0">
                <a:solidFill>
                  <a:prstClr val="white"/>
                </a:solidFill>
                <a:latin typeface="微軟正黑體" pitchFamily="34" charset="-120"/>
                <a:ea typeface="微軟正黑體" pitchFamily="34" charset="-120"/>
              </a:rPr>
              <a:t>顯示</a:t>
            </a:r>
            <a:r>
              <a:rPr lang="zh-TW" altLang="en-US" sz="1400" dirty="0" smtClean="0">
                <a:solidFill>
                  <a:prstClr val="white"/>
                </a:solidFill>
                <a:latin typeface="微軟正黑體" pitchFamily="34" charset="-120"/>
                <a:ea typeface="微軟正黑體" pitchFamily="34" charset="-120"/>
              </a:rPr>
              <a:t>內容</a:t>
            </a:r>
            <a:r>
              <a:rPr lang="en-US" altLang="zh-TW" sz="1400" dirty="0" smtClean="0">
                <a:solidFill>
                  <a:prstClr val="white"/>
                </a:solidFill>
                <a:latin typeface="微軟正黑體" pitchFamily="34" charset="-120"/>
                <a:ea typeface="微軟正黑體" pitchFamily="34" charset="-120"/>
              </a:rPr>
              <a:t>Update()</a:t>
            </a:r>
            <a:endParaRPr lang="zh-TW" altLang="en-US" sz="1400" dirty="0">
              <a:solidFill>
                <a:prstClr val="white"/>
              </a:solidFill>
              <a:latin typeface="微軟正黑體" pitchFamily="34" charset="-120"/>
              <a:ea typeface="微軟正黑體" pitchFamily="34" charset="-120"/>
            </a:endParaRPr>
          </a:p>
        </p:txBody>
      </p:sp>
      <p:sp>
        <p:nvSpPr>
          <p:cNvPr id="13" name="矩形 12"/>
          <p:cNvSpPr/>
          <p:nvPr/>
        </p:nvSpPr>
        <p:spPr>
          <a:xfrm>
            <a:off x="3962401" y="3562350"/>
            <a:ext cx="1524000" cy="76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繪製顯示內容</a:t>
            </a:r>
            <a:r>
              <a:rPr lang="en-US" altLang="zh-TW" sz="1400" dirty="0" smtClean="0">
                <a:solidFill>
                  <a:prstClr val="white"/>
                </a:solidFill>
                <a:latin typeface="微軟正黑體" pitchFamily="34" charset="-120"/>
                <a:ea typeface="微軟正黑體" pitchFamily="34" charset="-120"/>
              </a:rPr>
              <a:t>Draw()</a:t>
            </a:r>
            <a:endParaRPr lang="zh-TW" altLang="en-US" sz="1400" dirty="0">
              <a:solidFill>
                <a:prstClr val="white"/>
              </a:solidFill>
              <a:latin typeface="微軟正黑體" pitchFamily="34" charset="-120"/>
              <a:ea typeface="微軟正黑體" pitchFamily="34" charset="-120"/>
            </a:endParaRPr>
          </a:p>
        </p:txBody>
      </p:sp>
      <p:sp>
        <p:nvSpPr>
          <p:cNvPr id="14" name="向右箭號 13"/>
          <p:cNvSpPr/>
          <p:nvPr/>
        </p:nvSpPr>
        <p:spPr>
          <a:xfrm rot="5400000">
            <a:off x="4533900" y="1504950"/>
            <a:ext cx="381000" cy="38100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5" name="向右箭號 14"/>
          <p:cNvSpPr/>
          <p:nvPr/>
        </p:nvSpPr>
        <p:spPr>
          <a:xfrm>
            <a:off x="6172200" y="3219450"/>
            <a:ext cx="1295400" cy="38100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smtClean="0">
                <a:solidFill>
                  <a:prstClr val="white"/>
                </a:solidFill>
                <a:latin typeface="微軟正黑體" pitchFamily="34" charset="-120"/>
                <a:ea typeface="微軟正黑體" pitchFamily="34" charset="-120"/>
              </a:rPr>
              <a:t>結束</a:t>
            </a:r>
            <a:endParaRPr lang="zh-TW" altLang="en-US" sz="1400" b="1" dirty="0">
              <a:solidFill>
                <a:prstClr val="white"/>
              </a:solidFill>
              <a:latin typeface="微軟正黑體" pitchFamily="34" charset="-120"/>
              <a:ea typeface="微軟正黑體" pitchFamily="34" charset="-120"/>
            </a:endParaRPr>
          </a:p>
        </p:txBody>
      </p:sp>
      <p:sp>
        <p:nvSpPr>
          <p:cNvPr id="16" name="矩形 15"/>
          <p:cNvSpPr/>
          <p:nvPr/>
        </p:nvSpPr>
        <p:spPr>
          <a:xfrm>
            <a:off x="7467600" y="3105150"/>
            <a:ext cx="152400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卸載</a:t>
            </a:r>
            <a:r>
              <a:rPr lang="en-US" altLang="zh-TW" sz="1400" dirty="0" err="1">
                <a:solidFill>
                  <a:prstClr val="white"/>
                </a:solidFill>
                <a:latin typeface="微軟正黑體" pitchFamily="34" charset="-120"/>
                <a:ea typeface="微軟正黑體" pitchFamily="34" charset="-120"/>
              </a:rPr>
              <a:t>UnloadContent</a:t>
            </a:r>
            <a:r>
              <a:rPr lang="en-US" altLang="zh-TW" sz="1400" dirty="0">
                <a:solidFill>
                  <a:prstClr val="white"/>
                </a:solidFill>
                <a:latin typeface="微軟正黑體" pitchFamily="34" charset="-120"/>
                <a:ea typeface="微軟正黑體" pitchFamily="34" charset="-120"/>
              </a:rPr>
              <a:t>()</a:t>
            </a:r>
            <a:endParaRPr lang="zh-TW" altLang="en-US" sz="1400" dirty="0">
              <a:solidFill>
                <a:prstClr val="white"/>
              </a:solidFill>
              <a:latin typeface="微軟正黑體" pitchFamily="34" charset="-120"/>
              <a:ea typeface="微軟正黑體" pitchFamily="34" charset="-120"/>
            </a:endParaRPr>
          </a:p>
        </p:txBody>
      </p:sp>
      <p:cxnSp>
        <p:nvCxnSpPr>
          <p:cNvPr id="18" name="肘形接點 17"/>
          <p:cNvCxnSpPr>
            <a:stCxn id="13" idx="1"/>
            <a:endCxn id="12" idx="1"/>
          </p:cNvCxnSpPr>
          <p:nvPr/>
        </p:nvCxnSpPr>
        <p:spPr>
          <a:xfrm rot="10800000">
            <a:off x="3962401" y="3105150"/>
            <a:ext cx="12700" cy="8382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肘形接點 20"/>
          <p:cNvCxnSpPr>
            <a:stCxn id="12" idx="3"/>
            <a:endCxn id="13" idx="3"/>
          </p:cNvCxnSpPr>
          <p:nvPr/>
        </p:nvCxnSpPr>
        <p:spPr>
          <a:xfrm>
            <a:off x="5486401" y="3105150"/>
            <a:ext cx="12700" cy="8382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418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視窗顯示區域初始化</a:t>
            </a:r>
            <a:endParaRPr lang="en-US" altLang="zh-TW" sz="1800" dirty="0">
              <a:latin typeface="Segoe WP" pitchFamily="34" charset="0"/>
              <a:ea typeface="微軟正黑體" pitchFamily="34" charset="-120"/>
            </a:endParaRPr>
          </a:p>
        </p:txBody>
      </p:sp>
      <p:sp>
        <p:nvSpPr>
          <p:cNvPr id="4" name="矩形 3"/>
          <p:cNvSpPr/>
          <p:nvPr/>
        </p:nvSpPr>
        <p:spPr>
          <a:xfrm>
            <a:off x="152400" y="1657350"/>
            <a:ext cx="8686800" cy="1815882"/>
          </a:xfrm>
          <a:prstGeom prst="rect">
            <a:avLst/>
          </a:prstGeom>
        </p:spPr>
        <p:txBody>
          <a:bodyPr wrap="square">
            <a:spAutoFit/>
          </a:bodyPr>
          <a:lstStyle/>
          <a:p>
            <a:r>
              <a:rPr lang="en-US" altLang="zh-TW" sz="1600" dirty="0">
                <a:solidFill>
                  <a:prstClr val="black"/>
                </a:solidFill>
                <a:latin typeface="微軟正黑體"/>
                <a:ea typeface="微軟正黑體"/>
              </a:rPr>
              <a:t>        </a:t>
            </a:r>
            <a:r>
              <a:rPr lang="en-US" altLang="zh-TW" sz="1600" dirty="0" smtClean="0">
                <a:solidFill>
                  <a:srgbClr val="2B91AF"/>
                </a:solidFill>
                <a:latin typeface="微軟正黑體"/>
                <a:ea typeface="微軟正黑體"/>
              </a:rPr>
              <a:t>Rectangle</a:t>
            </a:r>
            <a:r>
              <a:rPr lang="en-US" altLang="zh-TW" sz="1600" dirty="0" smtClean="0">
                <a:solidFill>
                  <a:prstClr val="black"/>
                </a:solidFill>
                <a:latin typeface="微軟正黑體"/>
                <a:ea typeface="微軟正黑體"/>
              </a:rPr>
              <a:t> </a:t>
            </a:r>
            <a:r>
              <a:rPr lang="en-US" altLang="zh-TW" sz="1600" dirty="0" err="1">
                <a:solidFill>
                  <a:prstClr val="black"/>
                </a:solidFill>
                <a:latin typeface="微軟正黑體"/>
                <a:ea typeface="微軟正黑體"/>
              </a:rPr>
              <a:t>videoDisplayRectangle</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protected</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override</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void</a:t>
            </a:r>
            <a:r>
              <a:rPr lang="en-US" altLang="zh-TW" sz="1600" dirty="0">
                <a:solidFill>
                  <a:prstClr val="black"/>
                </a:solidFill>
                <a:latin typeface="微軟正黑體"/>
                <a:ea typeface="微軟正黑體"/>
              </a:rPr>
              <a:t> Initialize()</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videoDisplayRectangle</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new</a:t>
            </a:r>
            <a:r>
              <a:rPr lang="en-US" altLang="zh-TW" sz="1600" dirty="0">
                <a:solidFill>
                  <a:prstClr val="black"/>
                </a:solidFill>
                <a:latin typeface="微軟正黑體"/>
                <a:ea typeface="微軟正黑體"/>
              </a:rPr>
              <a:t> </a:t>
            </a:r>
            <a:r>
              <a:rPr lang="en-US" altLang="zh-TW" sz="1600" dirty="0">
                <a:solidFill>
                  <a:srgbClr val="2B91AF"/>
                </a:solidFill>
                <a:latin typeface="微軟正黑體"/>
                <a:ea typeface="微軟正黑體"/>
              </a:rPr>
              <a:t>Rectangle</a:t>
            </a:r>
            <a:r>
              <a:rPr lang="en-US" altLang="zh-TW" sz="1600" dirty="0">
                <a:solidFill>
                  <a:prstClr val="black"/>
                </a:solidFill>
                <a:latin typeface="微軟正黑體"/>
                <a:ea typeface="微軟正黑體"/>
              </a:rPr>
              <a:t>(0, 0,GraphicsDevice.Viewport.Width</a:t>
            </a:r>
            <a:r>
              <a:rPr lang="en-US" altLang="zh-TW" sz="1600" dirty="0" smtClean="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smtClean="0">
                <a:solidFill>
                  <a:prstClr val="black"/>
                </a:solidFill>
                <a:latin typeface="微軟正黑體"/>
                <a:ea typeface="微軟正黑體"/>
              </a:rPr>
              <a:t>                                                                                               </a:t>
            </a:r>
            <a:r>
              <a:rPr lang="en-US" altLang="zh-TW" sz="1600" dirty="0" err="1">
                <a:solidFill>
                  <a:prstClr val="black"/>
                </a:solidFill>
                <a:latin typeface="微軟正黑體"/>
                <a:ea typeface="微軟正黑體"/>
              </a:rPr>
              <a:t>GraphicsDevice.Viewport.Height</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srgbClr val="0000FF"/>
                </a:solidFill>
                <a:latin typeface="微軟正黑體"/>
                <a:ea typeface="微軟正黑體"/>
              </a:rPr>
              <a:t>base</a:t>
            </a:r>
            <a:r>
              <a:rPr lang="en-US" altLang="zh-TW" sz="1600" dirty="0" err="1">
                <a:solidFill>
                  <a:prstClr val="black"/>
                </a:solidFill>
                <a:latin typeface="微軟正黑體"/>
                <a:ea typeface="微軟正黑體"/>
              </a:rPr>
              <a:t>.Initialize</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endParaRPr lang="zh-TW" altLang="en-US" sz="1600" dirty="0">
              <a:solidFill>
                <a:prstClr val="black"/>
              </a:solidFill>
            </a:endParaRPr>
          </a:p>
        </p:txBody>
      </p:sp>
    </p:spTree>
    <p:extLst>
      <p:ext uri="{BB962C8B-B14F-4D97-AF65-F5344CB8AC3E}">
        <p14:creationId xmlns:p14="http://schemas.microsoft.com/office/powerpoint/2010/main" val="2625286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en-US" altLang="zh-TW" sz="1800" dirty="0" smtClean="0">
                <a:latin typeface="Segoe WP" pitchFamily="34" charset="0"/>
                <a:ea typeface="微軟正黑體" pitchFamily="34" charset="-120"/>
              </a:rPr>
              <a:t>Kinect</a:t>
            </a:r>
            <a:r>
              <a:rPr lang="zh-TW" altLang="en-US" sz="1800" dirty="0" smtClean="0">
                <a:latin typeface="Segoe WP" pitchFamily="34" charset="0"/>
                <a:ea typeface="微軟正黑體" pitchFamily="34" charset="-120"/>
              </a:rPr>
              <a:t>感應器初始化</a:t>
            </a:r>
            <a:endParaRPr lang="en-US" altLang="zh-TW" sz="1800" dirty="0">
              <a:latin typeface="Segoe WP" pitchFamily="34" charset="0"/>
              <a:ea typeface="微軟正黑體" pitchFamily="34" charset="-120"/>
            </a:endParaRPr>
          </a:p>
        </p:txBody>
      </p:sp>
      <p:sp>
        <p:nvSpPr>
          <p:cNvPr id="6" name="矩形 5"/>
          <p:cNvSpPr/>
          <p:nvPr/>
        </p:nvSpPr>
        <p:spPr>
          <a:xfrm>
            <a:off x="152400" y="1123950"/>
            <a:ext cx="8839200" cy="3539430"/>
          </a:xfrm>
          <a:prstGeom prst="rect">
            <a:avLst/>
          </a:prstGeom>
        </p:spPr>
        <p:txBody>
          <a:bodyPr wrap="square">
            <a:spAutoFit/>
          </a:bodyPr>
          <a:lstStyle/>
          <a:p>
            <a:r>
              <a:rPr lang="en-US" altLang="zh-TW" sz="1600" dirty="0">
                <a:solidFill>
                  <a:prstClr val="black"/>
                </a:solidFill>
                <a:latin typeface="微軟正黑體"/>
                <a:ea typeface="微軟正黑體"/>
              </a:rPr>
              <a:t> </a:t>
            </a:r>
            <a:r>
              <a:rPr lang="en-US" altLang="zh-TW" sz="1600" dirty="0" smtClean="0">
                <a:solidFill>
                  <a:prstClr val="black"/>
                </a:solidFill>
                <a:latin typeface="微軟正黑體"/>
                <a:ea typeface="微軟正黑體"/>
              </a:rPr>
              <a:t>       </a:t>
            </a:r>
            <a:r>
              <a:rPr lang="en-US" altLang="zh-TW" sz="1600" dirty="0" smtClean="0">
                <a:solidFill>
                  <a:srgbClr val="2B91AF"/>
                </a:solidFill>
                <a:latin typeface="微軟正黑體"/>
                <a:ea typeface="微軟正黑體"/>
              </a:rPr>
              <a:t>KinectSensor</a:t>
            </a:r>
            <a:r>
              <a:rPr lang="en-US" altLang="zh-TW" sz="1600" dirty="0" smtClean="0">
                <a:solidFill>
                  <a:prstClr val="black"/>
                </a:solidFill>
                <a:latin typeface="微軟正黑體"/>
                <a:ea typeface="微軟正黑體"/>
              </a:rPr>
              <a:t> </a:t>
            </a:r>
            <a:r>
              <a:rPr lang="en-US" altLang="zh-TW" sz="1600" dirty="0" err="1">
                <a:solidFill>
                  <a:prstClr val="black"/>
                </a:solidFill>
                <a:latin typeface="微軟正黑體"/>
                <a:ea typeface="微軟正黑體"/>
              </a:rPr>
              <a:t>myKinect</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protected</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override</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void</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LoadContent</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spriteBatch</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new</a:t>
            </a:r>
            <a:r>
              <a:rPr lang="en-US" altLang="zh-TW" sz="1600" dirty="0">
                <a:solidFill>
                  <a:prstClr val="black"/>
                </a:solidFill>
                <a:latin typeface="微軟正黑體"/>
                <a:ea typeface="微軟正黑體"/>
              </a:rPr>
              <a:t> </a:t>
            </a:r>
            <a:r>
              <a:rPr lang="en-US" altLang="zh-TW" sz="1600" dirty="0" err="1">
                <a:solidFill>
                  <a:srgbClr val="2B91AF"/>
                </a:solidFill>
                <a:latin typeface="微軟正黑體"/>
                <a:ea typeface="微軟正黑體"/>
              </a:rPr>
              <a:t>SpriteBatch</a:t>
            </a:r>
            <a:r>
              <a:rPr lang="en-US" altLang="zh-TW" sz="1600" dirty="0">
                <a:solidFill>
                  <a:prstClr val="black"/>
                </a:solidFill>
                <a:latin typeface="微軟正黑體"/>
                <a:ea typeface="微軟正黑體"/>
              </a:rPr>
              <a:t>(</a:t>
            </a:r>
            <a:r>
              <a:rPr lang="en-US" altLang="zh-TW" sz="1600" dirty="0" err="1">
                <a:solidFill>
                  <a:prstClr val="black"/>
                </a:solidFill>
                <a:latin typeface="微軟正黑體"/>
                <a:ea typeface="微軟正黑體"/>
              </a:rPr>
              <a:t>GraphicsDevice</a:t>
            </a:r>
            <a:r>
              <a:rPr lang="en-US" altLang="zh-TW" sz="1600" dirty="0" smtClean="0">
                <a:solidFill>
                  <a:prstClr val="black"/>
                </a:solidFill>
                <a:latin typeface="微軟正黑體"/>
                <a:ea typeface="微軟正黑體"/>
              </a:rPr>
              <a:t>);</a:t>
            </a:r>
          </a:p>
          <a:p>
            <a:endParaRPr lang="en-US" altLang="zh-TW" sz="1600" dirty="0">
              <a:solidFill>
                <a:prstClr val="black"/>
              </a:solidFill>
              <a:latin typeface="微軟正黑體"/>
              <a:ea typeface="微軟正黑體"/>
            </a:endParaRPr>
          </a:p>
          <a:p>
            <a:r>
              <a:rPr lang="en-US" altLang="zh-TW" sz="1600" b="1" dirty="0">
                <a:solidFill>
                  <a:prstClr val="black"/>
                </a:solidFill>
                <a:latin typeface="微軟正黑體"/>
                <a:ea typeface="微軟正黑體"/>
              </a:rPr>
              <a:t>            </a:t>
            </a:r>
            <a:r>
              <a:rPr lang="en-US" altLang="zh-TW" sz="1600" b="1" dirty="0" err="1">
                <a:solidFill>
                  <a:prstClr val="black"/>
                </a:solidFill>
                <a:latin typeface="微軟正黑體"/>
                <a:ea typeface="微軟正黑體"/>
              </a:rPr>
              <a:t>myKinect</a:t>
            </a:r>
            <a:r>
              <a:rPr lang="en-US" altLang="zh-TW" sz="1600" b="1" dirty="0">
                <a:solidFill>
                  <a:prstClr val="black"/>
                </a:solidFill>
                <a:latin typeface="微軟正黑體"/>
                <a:ea typeface="微軟正黑體"/>
              </a:rPr>
              <a:t> = </a:t>
            </a:r>
            <a:r>
              <a:rPr lang="en-US" altLang="zh-TW" sz="1600" b="1" dirty="0" err="1">
                <a:solidFill>
                  <a:srgbClr val="2B91AF"/>
                </a:solidFill>
                <a:latin typeface="微軟正黑體"/>
                <a:ea typeface="微軟正黑體"/>
              </a:rPr>
              <a:t>KinectSensor</a:t>
            </a:r>
            <a:r>
              <a:rPr lang="en-US" altLang="zh-TW" sz="1600" b="1" dirty="0" err="1">
                <a:solidFill>
                  <a:prstClr val="black"/>
                </a:solidFill>
                <a:latin typeface="微軟正黑體"/>
                <a:ea typeface="微軟正黑體"/>
              </a:rPr>
              <a:t>.KinectSensors</a:t>
            </a:r>
            <a:r>
              <a:rPr lang="en-US" altLang="zh-TW" sz="1600" b="1" dirty="0">
                <a:solidFill>
                  <a:prstClr val="black"/>
                </a:solidFill>
                <a:latin typeface="微軟正黑體"/>
                <a:ea typeface="微軟正黑體"/>
              </a:rPr>
              <a:t>[0];</a:t>
            </a:r>
          </a:p>
          <a:p>
            <a:r>
              <a:rPr lang="en-US" altLang="zh-TW" sz="1600" b="1" dirty="0">
                <a:solidFill>
                  <a:prstClr val="black"/>
                </a:solidFill>
                <a:latin typeface="微軟正黑體"/>
                <a:ea typeface="微軟正黑體"/>
              </a:rPr>
              <a:t>            </a:t>
            </a:r>
            <a:r>
              <a:rPr lang="en-US" altLang="zh-TW" sz="1600" b="1" dirty="0" err="1">
                <a:solidFill>
                  <a:prstClr val="black"/>
                </a:solidFill>
                <a:latin typeface="微軟正黑體"/>
                <a:ea typeface="微軟正黑體"/>
              </a:rPr>
              <a:t>myKinect.ColorStream.Enable</a:t>
            </a:r>
            <a:r>
              <a:rPr lang="en-US" altLang="zh-TW" sz="1600" b="1" dirty="0">
                <a:solidFill>
                  <a:prstClr val="black"/>
                </a:solidFill>
                <a:latin typeface="微軟正黑體"/>
                <a:ea typeface="微軟正黑體"/>
              </a:rPr>
              <a:t>();</a:t>
            </a:r>
          </a:p>
          <a:p>
            <a:r>
              <a:rPr lang="en-US" altLang="zh-TW" sz="1600" b="1" dirty="0">
                <a:solidFill>
                  <a:prstClr val="black"/>
                </a:solidFill>
                <a:latin typeface="微軟正黑體"/>
                <a:ea typeface="微軟正黑體"/>
              </a:rPr>
              <a:t>            </a:t>
            </a:r>
            <a:r>
              <a:rPr lang="en-US" altLang="zh-TW" sz="1600" b="1" dirty="0" err="1">
                <a:solidFill>
                  <a:prstClr val="black"/>
                </a:solidFill>
                <a:latin typeface="微軟正黑體"/>
                <a:ea typeface="微軟正黑體"/>
              </a:rPr>
              <a:t>myKinect.ColorFrameReady</a:t>
            </a:r>
            <a:r>
              <a:rPr lang="en-US" altLang="zh-TW" sz="1600" b="1" dirty="0">
                <a:solidFill>
                  <a:prstClr val="black"/>
                </a:solidFill>
                <a:latin typeface="微軟正黑體"/>
                <a:ea typeface="微軟正黑體"/>
              </a:rPr>
              <a:t> += </a:t>
            </a:r>
            <a:r>
              <a:rPr lang="en-US" altLang="zh-TW" sz="1600" b="1" dirty="0" err="1">
                <a:solidFill>
                  <a:prstClr val="black"/>
                </a:solidFill>
                <a:latin typeface="微軟正黑體"/>
                <a:ea typeface="微軟正黑體"/>
              </a:rPr>
              <a:t>myKinect_ColorFrameReady</a:t>
            </a:r>
            <a:r>
              <a:rPr lang="en-US" altLang="zh-TW" sz="1600" b="1" dirty="0">
                <a:solidFill>
                  <a:prstClr val="black"/>
                </a:solidFill>
                <a:latin typeface="微軟正黑體"/>
                <a:ea typeface="微軟正黑體"/>
              </a:rPr>
              <a:t>;</a:t>
            </a:r>
          </a:p>
          <a:p>
            <a:r>
              <a:rPr lang="en-US" altLang="zh-TW" sz="1600" b="1" dirty="0">
                <a:solidFill>
                  <a:prstClr val="black"/>
                </a:solidFill>
                <a:latin typeface="微軟正黑體"/>
                <a:ea typeface="微軟正黑體"/>
              </a:rPr>
              <a:t>            </a:t>
            </a:r>
            <a:r>
              <a:rPr lang="en-US" altLang="zh-TW" sz="1600" b="1" dirty="0" err="1">
                <a:solidFill>
                  <a:prstClr val="black"/>
                </a:solidFill>
                <a:latin typeface="微軟正黑體"/>
                <a:ea typeface="微軟正黑體"/>
              </a:rPr>
              <a:t>myKinect.Start</a:t>
            </a:r>
            <a:r>
              <a:rPr lang="en-US" altLang="zh-TW" sz="1600" b="1"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endParaRPr lang="zh-TW" altLang="en-US" sz="1600" dirty="0">
              <a:solidFill>
                <a:prstClr val="black"/>
              </a:solidFill>
              <a:latin typeface="微軟正黑體"/>
              <a:ea typeface="微軟正黑體"/>
            </a:endParaRP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void</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myKinect_ColorFrameReady</a:t>
            </a:r>
            <a:r>
              <a:rPr lang="en-US" altLang="zh-TW" sz="1600" dirty="0">
                <a:solidFill>
                  <a:prstClr val="black"/>
                </a:solidFill>
                <a:latin typeface="微軟正黑體"/>
                <a:ea typeface="微軟正黑體"/>
              </a:rPr>
              <a:t>(</a:t>
            </a:r>
            <a:r>
              <a:rPr lang="en-US" altLang="zh-TW" sz="1600" dirty="0">
                <a:solidFill>
                  <a:srgbClr val="0000FF"/>
                </a:solidFill>
                <a:latin typeface="微軟正黑體"/>
                <a:ea typeface="微軟正黑體"/>
              </a:rPr>
              <a:t>object</a:t>
            </a:r>
            <a:r>
              <a:rPr lang="en-US" altLang="zh-TW" sz="1600" dirty="0">
                <a:solidFill>
                  <a:prstClr val="black"/>
                </a:solidFill>
                <a:latin typeface="微軟正黑體"/>
                <a:ea typeface="微軟正黑體"/>
              </a:rPr>
              <a:t> sender, </a:t>
            </a:r>
            <a:r>
              <a:rPr lang="en-US" altLang="zh-TW" sz="1600" dirty="0" err="1">
                <a:solidFill>
                  <a:srgbClr val="2B91AF"/>
                </a:solidFill>
                <a:latin typeface="微軟正黑體"/>
                <a:ea typeface="微軟正黑體"/>
              </a:rPr>
              <a:t>ColorImageFrameReadyEventArgs</a:t>
            </a:r>
            <a:r>
              <a:rPr lang="en-US" altLang="zh-TW" sz="1600" dirty="0">
                <a:solidFill>
                  <a:prstClr val="black"/>
                </a:solidFill>
                <a:latin typeface="微軟正黑體"/>
                <a:ea typeface="微軟正黑體"/>
              </a:rPr>
              <a:t> e)</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endParaRPr lang="zh-TW" altLang="en-US" sz="1600" dirty="0">
              <a:solidFill>
                <a:prstClr val="black"/>
              </a:solidFill>
            </a:endParaRPr>
          </a:p>
        </p:txBody>
      </p:sp>
    </p:spTree>
    <p:extLst>
      <p:ext uri="{BB962C8B-B14F-4D97-AF65-F5344CB8AC3E}">
        <p14:creationId xmlns:p14="http://schemas.microsoft.com/office/powerpoint/2010/main" val="2075699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繪圖</a:t>
            </a:r>
            <a:endParaRPr lang="en-US" altLang="zh-TW" sz="1800" dirty="0">
              <a:latin typeface="Segoe WP" pitchFamily="34" charset="0"/>
              <a:ea typeface="微軟正黑體" pitchFamily="34" charset="-120"/>
            </a:endParaRPr>
          </a:p>
        </p:txBody>
      </p:sp>
      <p:sp>
        <p:nvSpPr>
          <p:cNvPr id="4" name="矩形 3"/>
          <p:cNvSpPr/>
          <p:nvPr/>
        </p:nvSpPr>
        <p:spPr>
          <a:xfrm>
            <a:off x="152400" y="895350"/>
            <a:ext cx="8686800" cy="3785652"/>
          </a:xfrm>
          <a:prstGeom prst="rect">
            <a:avLst/>
          </a:prstGeom>
        </p:spPr>
        <p:txBody>
          <a:bodyPr wrap="square">
            <a:spAutoFit/>
          </a:bodyPr>
          <a:lstStyle/>
          <a:p>
            <a:r>
              <a:rPr lang="en-US" altLang="zh-TW" sz="1600" dirty="0">
                <a:solidFill>
                  <a:prstClr val="black"/>
                </a:solidFill>
                <a:latin typeface="微軟正黑體"/>
                <a:ea typeface="微軟正黑體"/>
              </a:rPr>
              <a:t>        </a:t>
            </a:r>
            <a:r>
              <a:rPr lang="en-US" altLang="zh-TW" sz="1600" dirty="0" smtClean="0">
                <a:solidFill>
                  <a:srgbClr val="2B91AF"/>
                </a:solidFill>
                <a:latin typeface="微軟正黑體"/>
                <a:ea typeface="微軟正黑體"/>
              </a:rPr>
              <a:t>Texture2D</a:t>
            </a:r>
            <a:r>
              <a:rPr lang="en-US" altLang="zh-TW" sz="1600" dirty="0" smtClean="0">
                <a:solidFill>
                  <a:prstClr val="black"/>
                </a:solidFill>
                <a:latin typeface="微軟正黑體"/>
                <a:ea typeface="微軟正黑體"/>
              </a:rPr>
              <a:t> </a:t>
            </a:r>
            <a:r>
              <a:rPr lang="en-US" altLang="zh-TW" sz="1600" dirty="0" err="1">
                <a:solidFill>
                  <a:prstClr val="black"/>
                </a:solidFill>
                <a:latin typeface="微軟正黑體"/>
                <a:ea typeface="微軟正黑體"/>
              </a:rPr>
              <a:t>kinectVideoTexture</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protected</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override</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void</a:t>
            </a:r>
            <a:r>
              <a:rPr lang="en-US" altLang="zh-TW" sz="1600" dirty="0">
                <a:solidFill>
                  <a:prstClr val="black"/>
                </a:solidFill>
                <a:latin typeface="微軟正黑體"/>
                <a:ea typeface="微軟正黑體"/>
              </a:rPr>
              <a:t> Draw(</a:t>
            </a:r>
            <a:r>
              <a:rPr lang="en-US" altLang="zh-TW" sz="1600" dirty="0" err="1">
                <a:solidFill>
                  <a:srgbClr val="2B91AF"/>
                </a:solidFill>
                <a:latin typeface="微軟正黑體"/>
                <a:ea typeface="微軟正黑體"/>
              </a:rPr>
              <a:t>GameTime</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gameTime</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GraphicsDevice.Clear</a:t>
            </a:r>
            <a:r>
              <a:rPr lang="en-US" altLang="zh-TW" sz="1600" dirty="0">
                <a:solidFill>
                  <a:prstClr val="black"/>
                </a:solidFill>
                <a:latin typeface="微軟正黑體"/>
                <a:ea typeface="微軟正黑體"/>
              </a:rPr>
              <a:t>(</a:t>
            </a:r>
            <a:r>
              <a:rPr lang="en-US" altLang="zh-TW" sz="1600" dirty="0" err="1">
                <a:solidFill>
                  <a:srgbClr val="2B91AF"/>
                </a:solidFill>
                <a:latin typeface="微軟正黑體"/>
                <a:ea typeface="微軟正黑體"/>
              </a:rPr>
              <a:t>Color</a:t>
            </a:r>
            <a:r>
              <a:rPr lang="en-US" altLang="zh-TW" sz="1600" dirty="0" err="1">
                <a:solidFill>
                  <a:prstClr val="black"/>
                </a:solidFill>
                <a:latin typeface="微軟正黑體"/>
                <a:ea typeface="微軟正黑體"/>
              </a:rPr>
              <a:t>.CornflowerBlue</a:t>
            </a:r>
            <a:r>
              <a:rPr lang="en-US" altLang="zh-TW" sz="1600" dirty="0">
                <a:solidFill>
                  <a:prstClr val="black"/>
                </a:solidFill>
                <a:latin typeface="微軟正黑體"/>
                <a:ea typeface="微軟正黑體"/>
              </a:rPr>
              <a:t>);</a:t>
            </a:r>
          </a:p>
          <a:p>
            <a:endParaRPr lang="zh-TW" altLang="en-US" sz="1600" dirty="0">
              <a:solidFill>
                <a:prstClr val="black"/>
              </a:solidFill>
              <a:latin typeface="微軟正黑體"/>
              <a:ea typeface="微軟正黑體"/>
            </a:endParaRP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spriteBatch.Begin</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if</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kinectVideoTexture</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null</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spriteBatch.Draw</a:t>
            </a:r>
            <a:r>
              <a:rPr lang="en-US" altLang="zh-TW" sz="1600" dirty="0">
                <a:solidFill>
                  <a:prstClr val="black"/>
                </a:solidFill>
                <a:latin typeface="微軟正黑體"/>
                <a:ea typeface="微軟正黑體"/>
              </a:rPr>
              <a:t>(</a:t>
            </a:r>
            <a:r>
              <a:rPr lang="en-US" altLang="zh-TW" sz="1600" dirty="0" err="1">
                <a:solidFill>
                  <a:prstClr val="black"/>
                </a:solidFill>
                <a:latin typeface="微軟正黑體"/>
                <a:ea typeface="微軟正黑體"/>
              </a:rPr>
              <a:t>kinectVideoTexture</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videoDisplayRectangle</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srgbClr val="2B91AF"/>
                </a:solidFill>
                <a:latin typeface="微軟正黑體"/>
                <a:ea typeface="微軟正黑體"/>
              </a:rPr>
              <a:t>Color</a:t>
            </a:r>
            <a:r>
              <a:rPr lang="en-US" altLang="zh-TW" sz="1600" dirty="0" err="1">
                <a:solidFill>
                  <a:prstClr val="black"/>
                </a:solidFill>
                <a:latin typeface="微軟正黑體"/>
                <a:ea typeface="微軟正黑體"/>
              </a:rPr>
              <a:t>.White</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spriteBatch.End</a:t>
            </a:r>
            <a:r>
              <a:rPr lang="en-US" altLang="zh-TW" sz="1600" dirty="0">
                <a:solidFill>
                  <a:prstClr val="black"/>
                </a:solidFill>
                <a:latin typeface="微軟正黑體"/>
                <a:ea typeface="微軟正黑體"/>
              </a:rPr>
              <a:t>();</a:t>
            </a:r>
          </a:p>
          <a:p>
            <a:endParaRPr lang="zh-TW" altLang="en-US" sz="1600" dirty="0">
              <a:solidFill>
                <a:prstClr val="black"/>
              </a:solidFill>
              <a:latin typeface="微軟正黑體"/>
              <a:ea typeface="微軟正黑體"/>
            </a:endParaRPr>
          </a:p>
          <a:p>
            <a:r>
              <a:rPr lang="en-US" altLang="zh-TW" sz="1600" dirty="0">
                <a:solidFill>
                  <a:prstClr val="black"/>
                </a:solidFill>
                <a:latin typeface="微軟正黑體"/>
                <a:ea typeface="微軟正黑體"/>
              </a:rPr>
              <a:t>            </a:t>
            </a:r>
            <a:r>
              <a:rPr lang="en-US" altLang="zh-TW" sz="1600" dirty="0" err="1">
                <a:solidFill>
                  <a:srgbClr val="0000FF"/>
                </a:solidFill>
                <a:latin typeface="微軟正黑體"/>
                <a:ea typeface="微軟正黑體"/>
              </a:rPr>
              <a:t>base</a:t>
            </a:r>
            <a:r>
              <a:rPr lang="en-US" altLang="zh-TW" sz="1600" dirty="0" err="1">
                <a:solidFill>
                  <a:prstClr val="black"/>
                </a:solidFill>
                <a:latin typeface="微軟正黑體"/>
                <a:ea typeface="微軟正黑體"/>
              </a:rPr>
              <a:t>.Draw</a:t>
            </a:r>
            <a:r>
              <a:rPr lang="en-US" altLang="zh-TW" sz="1600" dirty="0">
                <a:solidFill>
                  <a:prstClr val="black"/>
                </a:solidFill>
                <a:latin typeface="微軟正黑體"/>
                <a:ea typeface="微軟正黑體"/>
              </a:rPr>
              <a:t>(</a:t>
            </a:r>
            <a:r>
              <a:rPr lang="en-US" altLang="zh-TW" sz="1600" dirty="0" err="1">
                <a:solidFill>
                  <a:prstClr val="black"/>
                </a:solidFill>
                <a:latin typeface="微軟正黑體"/>
                <a:ea typeface="微軟正黑體"/>
              </a:rPr>
              <a:t>gameTime</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endParaRPr lang="zh-TW" altLang="en-US" sz="1600" dirty="0">
              <a:solidFill>
                <a:prstClr val="black"/>
              </a:solidFill>
            </a:endParaRPr>
          </a:p>
        </p:txBody>
      </p:sp>
    </p:spTree>
    <p:extLst>
      <p:ext uri="{BB962C8B-B14F-4D97-AF65-F5344CB8AC3E}">
        <p14:creationId xmlns:p14="http://schemas.microsoft.com/office/powerpoint/2010/main" val="321462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更新影像</a:t>
            </a:r>
            <a:endParaRPr lang="en-US" altLang="zh-TW" sz="1800" dirty="0">
              <a:latin typeface="Segoe WP" pitchFamily="34" charset="0"/>
              <a:ea typeface="微軟正黑體" pitchFamily="34" charset="-120"/>
            </a:endParaRPr>
          </a:p>
        </p:txBody>
      </p:sp>
      <p:sp>
        <p:nvSpPr>
          <p:cNvPr id="4" name="矩形 3"/>
          <p:cNvSpPr/>
          <p:nvPr/>
        </p:nvSpPr>
        <p:spPr>
          <a:xfrm>
            <a:off x="0" y="1047750"/>
            <a:ext cx="8763000" cy="3539430"/>
          </a:xfrm>
          <a:prstGeom prst="rect">
            <a:avLst/>
          </a:prstGeom>
        </p:spPr>
        <p:txBody>
          <a:bodyPr wrap="square">
            <a:spAutoFit/>
          </a:bodyPr>
          <a:lstStyle/>
          <a:p>
            <a:r>
              <a:rPr lang="en-US" altLang="zh-TW" sz="1600" dirty="0" smtClean="0">
                <a:solidFill>
                  <a:prstClr val="black"/>
                </a:solidFill>
                <a:latin typeface="微軟正黑體"/>
                <a:ea typeface="微軟正黑體"/>
              </a:rPr>
              <a:t>        </a:t>
            </a:r>
            <a:r>
              <a:rPr lang="en-US" altLang="zh-TW" sz="1600" dirty="0" smtClean="0">
                <a:solidFill>
                  <a:srgbClr val="0000FF"/>
                </a:solidFill>
                <a:latin typeface="微軟正黑體"/>
                <a:ea typeface="微軟正黑體"/>
              </a:rPr>
              <a:t>void</a:t>
            </a:r>
            <a:r>
              <a:rPr lang="en-US" altLang="zh-TW" sz="1600" dirty="0" smtClean="0">
                <a:solidFill>
                  <a:prstClr val="black"/>
                </a:solidFill>
                <a:latin typeface="微軟正黑體"/>
                <a:ea typeface="微軟正黑體"/>
              </a:rPr>
              <a:t> </a:t>
            </a:r>
            <a:r>
              <a:rPr lang="en-US" altLang="zh-TW" sz="1600" dirty="0" err="1" smtClean="0">
                <a:solidFill>
                  <a:prstClr val="black"/>
                </a:solidFill>
                <a:latin typeface="微軟正黑體"/>
                <a:ea typeface="微軟正黑體"/>
              </a:rPr>
              <a:t>myKinect_ColorFrameReady</a:t>
            </a:r>
            <a:r>
              <a:rPr lang="en-US" altLang="zh-TW" sz="1600" dirty="0" smtClean="0">
                <a:solidFill>
                  <a:prstClr val="black"/>
                </a:solidFill>
                <a:latin typeface="微軟正黑體"/>
                <a:ea typeface="微軟正黑體"/>
              </a:rPr>
              <a:t>(</a:t>
            </a:r>
            <a:r>
              <a:rPr lang="en-US" altLang="zh-TW" sz="1600" dirty="0" smtClean="0">
                <a:solidFill>
                  <a:srgbClr val="0000FF"/>
                </a:solidFill>
                <a:latin typeface="微軟正黑體"/>
                <a:ea typeface="微軟正黑體"/>
              </a:rPr>
              <a:t>object</a:t>
            </a:r>
            <a:r>
              <a:rPr lang="en-US" altLang="zh-TW" sz="1600" dirty="0" smtClean="0">
                <a:solidFill>
                  <a:prstClr val="black"/>
                </a:solidFill>
                <a:latin typeface="微軟正黑體"/>
                <a:ea typeface="微軟正黑體"/>
              </a:rPr>
              <a:t> </a:t>
            </a:r>
            <a:r>
              <a:rPr lang="en-US" altLang="zh-TW" sz="1600" dirty="0">
                <a:solidFill>
                  <a:prstClr val="black"/>
                </a:solidFill>
                <a:latin typeface="微軟正黑體"/>
                <a:ea typeface="微軟正黑體"/>
              </a:rPr>
              <a:t>sender, </a:t>
            </a:r>
            <a:r>
              <a:rPr lang="en-US" altLang="zh-TW" sz="1600" dirty="0" err="1">
                <a:solidFill>
                  <a:srgbClr val="2B91AF"/>
                </a:solidFill>
                <a:latin typeface="微軟正黑體"/>
                <a:ea typeface="微軟正黑體"/>
              </a:rPr>
              <a:t>ColorImageFrameReadyEventArgs</a:t>
            </a:r>
            <a:r>
              <a:rPr lang="en-US" altLang="zh-TW" sz="1600" dirty="0">
                <a:solidFill>
                  <a:prstClr val="black"/>
                </a:solidFill>
                <a:latin typeface="微軟正黑體"/>
                <a:ea typeface="微軟正黑體"/>
              </a:rPr>
              <a:t> e)</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byte</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colorData</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null</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using</a:t>
            </a:r>
            <a:r>
              <a:rPr lang="en-US" altLang="zh-TW" sz="1600" dirty="0">
                <a:solidFill>
                  <a:prstClr val="black"/>
                </a:solidFill>
                <a:latin typeface="微軟正黑體"/>
                <a:ea typeface="微軟正黑體"/>
              </a:rPr>
              <a:t> (</a:t>
            </a:r>
            <a:r>
              <a:rPr lang="en-US" altLang="zh-TW" sz="1600" dirty="0" err="1">
                <a:solidFill>
                  <a:srgbClr val="2B91AF"/>
                </a:solidFill>
                <a:latin typeface="微軟正黑體"/>
                <a:ea typeface="微軟正黑體"/>
              </a:rPr>
              <a:t>ColorImageFrame</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colorFrame</a:t>
            </a:r>
            <a:r>
              <a:rPr lang="en-US" altLang="zh-TW" sz="1600" dirty="0">
                <a:solidFill>
                  <a:prstClr val="black"/>
                </a:solidFill>
                <a:latin typeface="微軟正黑體"/>
                <a:ea typeface="微軟正黑體"/>
              </a:rPr>
              <a:t> = </a:t>
            </a:r>
            <a:r>
              <a:rPr lang="en-US" altLang="zh-TW" sz="1600" dirty="0" err="1">
                <a:solidFill>
                  <a:prstClr val="black"/>
                </a:solidFill>
                <a:latin typeface="微軟正黑體"/>
                <a:ea typeface="微軟正黑體"/>
              </a:rPr>
              <a:t>e.OpenColorImageFrame</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if</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colorFrame</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null</a:t>
            </a:r>
            <a:r>
              <a:rPr lang="en-US" altLang="zh-TW" sz="1600" dirty="0">
                <a:solidFill>
                  <a:prstClr val="black"/>
                </a:solidFill>
                <a:latin typeface="微軟正黑體"/>
                <a:ea typeface="微軟正黑體"/>
              </a:rPr>
              <a:t>) </a:t>
            </a:r>
            <a:endParaRPr lang="en-US" altLang="zh-TW" sz="1600" dirty="0" smtClean="0">
              <a:solidFill>
                <a:prstClr val="black"/>
              </a:solidFill>
              <a:latin typeface="微軟正黑體"/>
              <a:ea typeface="微軟正黑體"/>
            </a:endParaRPr>
          </a:p>
          <a:p>
            <a:r>
              <a:rPr lang="en-US" altLang="zh-TW" sz="1600" dirty="0">
                <a:solidFill>
                  <a:prstClr val="black"/>
                </a:solidFill>
                <a:latin typeface="微軟正黑體"/>
                <a:ea typeface="微軟正黑體"/>
              </a:rPr>
              <a:t> </a:t>
            </a:r>
            <a:r>
              <a:rPr lang="en-US" altLang="zh-TW" sz="1600" dirty="0" smtClean="0">
                <a:solidFill>
                  <a:prstClr val="black"/>
                </a:solidFill>
                <a:latin typeface="微軟正黑體"/>
                <a:ea typeface="微軟正黑體"/>
              </a:rPr>
              <a:t>                   </a:t>
            </a:r>
            <a:r>
              <a:rPr lang="en-US" altLang="zh-TW" sz="1600" dirty="0" smtClean="0">
                <a:solidFill>
                  <a:srgbClr val="0000FF"/>
                </a:solidFill>
                <a:latin typeface="微軟正黑體"/>
                <a:ea typeface="微軟正黑體"/>
              </a:rPr>
              <a:t>return</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if</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colorData</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null</a:t>
            </a:r>
            <a:r>
              <a:rPr lang="en-US" altLang="zh-TW" sz="1600" dirty="0">
                <a:solidFill>
                  <a:prstClr val="black"/>
                </a:solidFill>
                <a:latin typeface="微軟正黑體"/>
                <a:ea typeface="微軟正黑體"/>
              </a:rPr>
              <a:t>)</a:t>
            </a:r>
          </a:p>
          <a:p>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colorData</a:t>
            </a:r>
            <a:r>
              <a:rPr lang="en-US" altLang="zh-TW" sz="1600" dirty="0">
                <a:solidFill>
                  <a:prstClr val="black"/>
                </a:solidFill>
                <a:latin typeface="微軟正黑體"/>
                <a:ea typeface="微軟正黑體"/>
              </a:rPr>
              <a:t> = </a:t>
            </a:r>
            <a:r>
              <a:rPr lang="en-US" altLang="zh-TW" sz="1600" dirty="0">
                <a:solidFill>
                  <a:srgbClr val="0000FF"/>
                </a:solidFill>
                <a:latin typeface="微軟正黑體"/>
                <a:ea typeface="微軟正黑體"/>
              </a:rPr>
              <a:t>new</a:t>
            </a:r>
            <a:r>
              <a:rPr lang="en-US" altLang="zh-TW" sz="1600" dirty="0">
                <a:solidFill>
                  <a:prstClr val="black"/>
                </a:solidFill>
                <a:latin typeface="微軟正黑體"/>
                <a:ea typeface="微軟正黑體"/>
              </a:rPr>
              <a:t> </a:t>
            </a:r>
            <a:r>
              <a:rPr lang="en-US" altLang="zh-TW" sz="1600" dirty="0">
                <a:solidFill>
                  <a:srgbClr val="0000FF"/>
                </a:solidFill>
                <a:latin typeface="微軟正黑體"/>
                <a:ea typeface="微軟正黑體"/>
              </a:rPr>
              <a:t>byte</a:t>
            </a:r>
            <a:r>
              <a:rPr lang="en-US" altLang="zh-TW" sz="1600" dirty="0">
                <a:solidFill>
                  <a:prstClr val="black"/>
                </a:solidFill>
                <a:latin typeface="微軟正黑體"/>
                <a:ea typeface="微軟正黑體"/>
              </a:rPr>
              <a:t>[</a:t>
            </a:r>
            <a:r>
              <a:rPr lang="en-US" altLang="zh-TW" sz="1600" dirty="0" err="1">
                <a:solidFill>
                  <a:prstClr val="black"/>
                </a:solidFill>
                <a:latin typeface="微軟正黑體"/>
                <a:ea typeface="微軟正黑體"/>
              </a:rPr>
              <a:t>colorFrame.Width</a:t>
            </a:r>
            <a:r>
              <a:rPr lang="en-US" altLang="zh-TW" sz="1600" dirty="0">
                <a:solidFill>
                  <a:prstClr val="black"/>
                </a:solidFill>
                <a:latin typeface="微軟正黑體"/>
                <a:ea typeface="微軟正黑體"/>
              </a:rPr>
              <a:t> * </a:t>
            </a:r>
            <a:r>
              <a:rPr lang="en-US" altLang="zh-TW" sz="1600" dirty="0" err="1">
                <a:solidFill>
                  <a:prstClr val="black"/>
                </a:solidFill>
                <a:latin typeface="微軟正黑體"/>
                <a:ea typeface="微軟正黑體"/>
              </a:rPr>
              <a:t>colorFrame.Height</a:t>
            </a:r>
            <a:r>
              <a:rPr lang="en-US" altLang="zh-TW" sz="1600" dirty="0">
                <a:solidFill>
                  <a:prstClr val="black"/>
                </a:solidFill>
                <a:latin typeface="微軟正黑體"/>
                <a:ea typeface="微軟正黑體"/>
              </a:rPr>
              <a:t> * 4</a:t>
            </a:r>
            <a:r>
              <a:rPr lang="en-US" altLang="zh-TW" sz="1600" dirty="0" smtClean="0">
                <a:solidFill>
                  <a:prstClr val="black"/>
                </a:solidFill>
                <a:latin typeface="微軟正黑體"/>
                <a:ea typeface="微軟正黑體"/>
              </a:rPr>
              <a:t>];</a:t>
            </a:r>
          </a:p>
          <a:p>
            <a:endParaRPr lang="en-US" altLang="zh-TW" sz="1600" dirty="0">
              <a:solidFill>
                <a:prstClr val="black"/>
              </a:solidFill>
              <a:latin typeface="微軟正黑體"/>
              <a:ea typeface="微軟正黑體"/>
            </a:endParaRPr>
          </a:p>
          <a:p>
            <a:r>
              <a:rPr lang="en-US" altLang="zh-TW" sz="1600" dirty="0" smtClean="0">
                <a:solidFill>
                  <a:prstClr val="black"/>
                </a:solidFill>
                <a:latin typeface="微軟正黑體"/>
                <a:ea typeface="微軟正黑體"/>
              </a:rPr>
              <a:t>                </a:t>
            </a:r>
            <a:r>
              <a:rPr lang="en-US" altLang="zh-TW" sz="1600" dirty="0" err="1" smtClean="0">
                <a:solidFill>
                  <a:prstClr val="black"/>
                </a:solidFill>
                <a:latin typeface="微軟正黑體"/>
                <a:ea typeface="微軟正黑體"/>
              </a:rPr>
              <a:t>colorFrame.CopyPixelDataTo</a:t>
            </a:r>
            <a:r>
              <a:rPr lang="en-US" altLang="zh-TW" sz="1600" dirty="0" smtClean="0">
                <a:solidFill>
                  <a:prstClr val="black"/>
                </a:solidFill>
                <a:latin typeface="微軟正黑體"/>
                <a:ea typeface="微軟正黑體"/>
              </a:rPr>
              <a:t>(</a:t>
            </a:r>
            <a:r>
              <a:rPr lang="en-US" altLang="zh-TW" sz="1600" dirty="0" err="1" smtClean="0">
                <a:solidFill>
                  <a:prstClr val="black"/>
                </a:solidFill>
                <a:latin typeface="微軟正黑體"/>
                <a:ea typeface="微軟正黑體"/>
              </a:rPr>
              <a:t>colorData</a:t>
            </a:r>
            <a:r>
              <a:rPr lang="en-US" altLang="zh-TW" sz="1600" dirty="0" smtClean="0">
                <a:solidFill>
                  <a:prstClr val="black"/>
                </a:solidFill>
                <a:latin typeface="微軟正黑體"/>
                <a:ea typeface="微軟正黑體"/>
              </a:rPr>
              <a:t>);</a:t>
            </a:r>
          </a:p>
          <a:p>
            <a:r>
              <a:rPr lang="en-US" altLang="zh-TW" sz="1600" dirty="0" smtClean="0">
                <a:solidFill>
                  <a:prstClr val="black"/>
                </a:solidFill>
                <a:latin typeface="微軟正黑體"/>
                <a:ea typeface="微軟正黑體"/>
              </a:rPr>
              <a:t>                </a:t>
            </a:r>
            <a:r>
              <a:rPr lang="en-US" altLang="zh-TW" sz="1600" dirty="0" err="1">
                <a:solidFill>
                  <a:prstClr val="black"/>
                </a:solidFill>
                <a:latin typeface="微軟正黑體"/>
                <a:ea typeface="微軟正黑體"/>
              </a:rPr>
              <a:t>DataToVideoTexture</a:t>
            </a:r>
            <a:r>
              <a:rPr lang="en-US" altLang="zh-TW" sz="1600" dirty="0">
                <a:solidFill>
                  <a:prstClr val="black"/>
                </a:solidFill>
                <a:latin typeface="微軟正黑體"/>
                <a:ea typeface="微軟正黑體"/>
              </a:rPr>
              <a:t>(</a:t>
            </a:r>
            <a:r>
              <a:rPr lang="en-US" altLang="zh-TW" sz="1600" dirty="0" err="1">
                <a:solidFill>
                  <a:prstClr val="black"/>
                </a:solidFill>
                <a:latin typeface="微軟正黑體"/>
                <a:ea typeface="微軟正黑體"/>
              </a:rPr>
              <a:t>colorData</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colorFrame.Width</a:t>
            </a:r>
            <a:r>
              <a:rPr lang="en-US" altLang="zh-TW" sz="1600" dirty="0">
                <a:solidFill>
                  <a:prstClr val="black"/>
                </a:solidFill>
                <a:latin typeface="微軟正黑體"/>
                <a:ea typeface="微軟正黑體"/>
              </a:rPr>
              <a:t>, </a:t>
            </a:r>
            <a:r>
              <a:rPr lang="en-US" altLang="zh-TW" sz="1600" dirty="0" err="1">
                <a:solidFill>
                  <a:prstClr val="black"/>
                </a:solidFill>
                <a:latin typeface="微軟正黑體"/>
                <a:ea typeface="微軟正黑體"/>
              </a:rPr>
              <a:t>colorFrame.Height</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p>
          <a:p>
            <a:r>
              <a:rPr lang="zh-TW" altLang="en-US" sz="1600" dirty="0">
                <a:solidFill>
                  <a:prstClr val="black"/>
                </a:solidFill>
                <a:latin typeface="微軟正黑體"/>
                <a:ea typeface="微軟正黑體"/>
              </a:rPr>
              <a:t>        </a:t>
            </a:r>
            <a:r>
              <a:rPr lang="en-US" altLang="zh-TW" sz="1600" dirty="0">
                <a:solidFill>
                  <a:prstClr val="black"/>
                </a:solidFill>
                <a:latin typeface="微軟正黑體"/>
                <a:ea typeface="微軟正黑體"/>
              </a:rPr>
              <a:t>}</a:t>
            </a:r>
            <a:endParaRPr lang="zh-TW" altLang="en-US" sz="1600" dirty="0">
              <a:solidFill>
                <a:prstClr val="black"/>
              </a:solidFill>
            </a:endParaRPr>
          </a:p>
        </p:txBody>
      </p:sp>
    </p:spTree>
    <p:extLst>
      <p:ext uri="{BB962C8B-B14F-4D97-AF65-F5344CB8AC3E}">
        <p14:creationId xmlns:p14="http://schemas.microsoft.com/office/powerpoint/2010/main" val="3110517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in Ar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icrosof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Microsof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F4A680-17AA-4E21-97E8-3C22D11C40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FutureWorld_2007.potx</Template>
  <TotalTime>1811</TotalTime>
  <Words>1175</Words>
  <Application>Microsoft Office PowerPoint</Application>
  <PresentationFormat>如螢幕大小 (16:9)</PresentationFormat>
  <Paragraphs>169</Paragraphs>
  <Slides>11</Slides>
  <Notes>10</Notes>
  <HiddenSlides>0</HiddenSlides>
  <MMClips>0</MMClips>
  <ScaleCrop>false</ScaleCrop>
  <HeadingPairs>
    <vt:vector size="6" baseType="variant">
      <vt:variant>
        <vt:lpstr>使用字型</vt:lpstr>
      </vt:variant>
      <vt:variant>
        <vt:i4>8</vt:i4>
      </vt:variant>
      <vt:variant>
        <vt:lpstr>佈景主題</vt:lpstr>
      </vt:variant>
      <vt:variant>
        <vt:i4>6</vt:i4>
      </vt:variant>
      <vt:variant>
        <vt:lpstr>投影片標題</vt:lpstr>
      </vt:variant>
      <vt:variant>
        <vt:i4>11</vt:i4>
      </vt:variant>
    </vt:vector>
  </HeadingPairs>
  <TitlesOfParts>
    <vt:vector size="25" baseType="lpstr">
      <vt:lpstr>微軟正黑體</vt:lpstr>
      <vt:lpstr>新細明體</vt:lpstr>
      <vt:lpstr>Arial</vt:lpstr>
      <vt:lpstr>Calibri</vt:lpstr>
      <vt:lpstr>Segoe UI</vt:lpstr>
      <vt:lpstr>Segoe UI Light</vt:lpstr>
      <vt:lpstr>Segoe WP</vt:lpstr>
      <vt:lpstr>Wingdings</vt:lpstr>
      <vt:lpstr>Main Art Slide</vt:lpstr>
      <vt:lpstr>Content Slide</vt:lpstr>
      <vt:lpstr>Microsoft Slide</vt:lpstr>
      <vt:lpstr>1_Microsoft Slide</vt:lpstr>
      <vt:lpstr>1_Content Slide</vt:lpstr>
      <vt:lpstr>2_Content Slide</vt:lpstr>
      <vt:lpstr>實作範例 XNA與彩色影像</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setup</dc:creator>
  <cp:lastModifiedBy>Sen Wang</cp:lastModifiedBy>
  <cp:revision>259</cp:revision>
  <dcterms:modified xsi:type="dcterms:W3CDTF">2013-05-24T02:56:07Z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TC300080919990</vt:lpwstr>
  </property>
</Properties>
</file>