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 id="2147483685" r:id="rId4"/>
    <p:sldMasterId id="2147483687" r:id="rId5"/>
    <p:sldMasterId id="2147483689" r:id="rId6"/>
    <p:sldMasterId id="2147483702" r:id="rId7"/>
  </p:sldMasterIdLst>
  <p:notesMasterIdLst>
    <p:notesMasterId r:id="rId11"/>
  </p:notesMasterIdLst>
  <p:handoutMasterIdLst>
    <p:handoutMasterId r:id="rId12"/>
  </p:handoutMasterIdLst>
  <p:sldIdLst>
    <p:sldId id="389" r:id="rId8"/>
    <p:sldId id="390" r:id="rId9"/>
    <p:sldId id="391"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77791" autoAdjust="0"/>
  </p:normalViewPr>
  <p:slideViewPr>
    <p:cSldViewPr>
      <p:cViewPr varScale="1">
        <p:scale>
          <a:sx n="91" d="100"/>
          <a:sy n="91" d="100"/>
        </p:scale>
        <p:origin x="1219" y="72"/>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3187"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slideMaster" Target="slideMasters/slideMaster6.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notesMaster" Target="notesMasters/notesMaster1.xml"/><Relationship Id="rId5" Type="http://schemas.openxmlformats.org/officeDocument/2006/relationships/slideMaster" Target="slideMasters/slideMaster4.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3.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E5EB31-6C56-4F6D-B9B0-1C1398B0AA86}" type="datetimeFigureOut">
              <a:rPr lang="zh-TW" altLang="en-US" smtClean="0"/>
              <a:t>2013/5/24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B859E8-A24C-449C-A772-9ADBBBB6FFE9}" type="slidenum">
              <a:rPr lang="zh-TW" altLang="en-US" smtClean="0"/>
              <a:t>‹#›</a:t>
            </a:fld>
            <a:endParaRPr lang="zh-TW" altLang="en-US"/>
          </a:p>
        </p:txBody>
      </p:sp>
    </p:spTree>
    <p:extLst>
      <p:ext uri="{BB962C8B-B14F-4D97-AF65-F5344CB8AC3E}">
        <p14:creationId xmlns:p14="http://schemas.microsoft.com/office/powerpoint/2010/main" val="4282239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BA373-8001-433C-B4E8-9859DAB100C9}" type="datetimeFigureOut">
              <a:rPr lang="en-US" smtClean="0"/>
              <a:t>5/24/2013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DC355-D691-4218-AFA4-185672A2A9DE}" type="slidenum">
              <a:rPr lang="en-US" smtClean="0"/>
              <a:t>‹#›</a:t>
            </a:fld>
            <a:endParaRPr lang="en-US"/>
          </a:p>
        </p:txBody>
      </p:sp>
    </p:spTree>
    <p:extLst>
      <p:ext uri="{BB962C8B-B14F-4D97-AF65-F5344CB8AC3E}">
        <p14:creationId xmlns:p14="http://schemas.microsoft.com/office/powerpoint/2010/main" val="99443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本範例我們將把程式從被動的事件處理改為主動擷取</a:t>
            </a:r>
            <a:r>
              <a:rPr lang="en-US" altLang="zh-TW" dirty="0" smtClean="0"/>
              <a:t>Kinect</a:t>
            </a:r>
            <a:r>
              <a:rPr lang="zh-TW" altLang="en-US" dirty="0" smtClean="0"/>
              <a:t>彩色影像資料。</a:t>
            </a:r>
            <a:endParaRPr lang="en-US" altLang="zh-TW" dirty="0" smtClean="0"/>
          </a:p>
          <a:p>
            <a:r>
              <a:rPr lang="zh-TW" altLang="en-US" dirty="0" smtClean="0"/>
              <a:t>如果要把</a:t>
            </a:r>
            <a:r>
              <a:rPr lang="en-US" altLang="zh-TW" dirty="0" smtClean="0"/>
              <a:t>WPF</a:t>
            </a:r>
            <a:r>
              <a:rPr lang="zh-TW" altLang="en-US" dirty="0" smtClean="0"/>
              <a:t>改寫成</a:t>
            </a:r>
            <a:r>
              <a:rPr lang="en-US" altLang="zh-TW" dirty="0" smtClean="0"/>
              <a:t>Polling</a:t>
            </a:r>
            <a:r>
              <a:rPr lang="zh-TW" altLang="en-US" dirty="0" smtClean="0"/>
              <a:t>模式，需要懂得許多隱藏在</a:t>
            </a:r>
            <a:r>
              <a:rPr lang="en-US" altLang="zh-TW" dirty="0" smtClean="0"/>
              <a:t>WPF</a:t>
            </a:r>
            <a:r>
              <a:rPr lang="zh-TW" altLang="en-US" dirty="0" smtClean="0"/>
              <a:t>底下的運作細節，相較之下</a:t>
            </a:r>
            <a:r>
              <a:rPr lang="en-US" altLang="zh-TW" dirty="0" smtClean="0"/>
              <a:t>XNA</a:t>
            </a:r>
            <a:r>
              <a:rPr lang="zh-TW" altLang="en-US" dirty="0" smtClean="0"/>
              <a:t>來說就簡單多了。</a:t>
            </a:r>
            <a:endParaRPr lang="en-US" altLang="zh-TW" dirty="0" smtClean="0"/>
          </a:p>
          <a:p>
            <a:r>
              <a:rPr lang="zh-TW" altLang="en-US" dirty="0" smtClean="0"/>
              <a:t>前一個範例中，事件處理函式扮演著更新顯示內容的工作，正規的</a:t>
            </a:r>
            <a:r>
              <a:rPr lang="en-US" altLang="zh-TW" dirty="0" smtClean="0"/>
              <a:t>Update</a:t>
            </a:r>
            <a:r>
              <a:rPr lang="zh-TW" altLang="en-US" dirty="0" smtClean="0"/>
              <a:t>方法反倒無事可做；而到了本範例，正統的</a:t>
            </a:r>
            <a:r>
              <a:rPr lang="en-US" altLang="zh-TW" dirty="0" smtClean="0"/>
              <a:t>Update</a:t>
            </a:r>
            <a:r>
              <a:rPr lang="zh-TW" altLang="en-US" dirty="0" smtClean="0"/>
              <a:t>方法將接手事件處理函式的工作。</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87889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前一個範例使用了一般利用事件</a:t>
            </a:r>
            <a:r>
              <a:rPr lang="en-US" altLang="zh-TW" dirty="0" smtClean="0"/>
              <a:t>(Event)</a:t>
            </a:r>
            <a:r>
              <a:rPr lang="zh-TW" altLang="en-US" dirty="0" smtClean="0"/>
              <a:t>來取得影像，接下來我們將改用主動擷取的設計方式。程式碼跟前一個範例幾乎雷同，唯一的差異在於</a:t>
            </a:r>
            <a:r>
              <a:rPr lang="en-US" altLang="zh-TW" dirty="0" smtClean="0"/>
              <a:t>:</a:t>
            </a:r>
          </a:p>
          <a:p>
            <a:r>
              <a:rPr lang="en-US" altLang="zh-TW" dirty="0" smtClean="0"/>
              <a:t>1.</a:t>
            </a:r>
            <a:r>
              <a:rPr lang="zh-TW" altLang="en-US" dirty="0" smtClean="0"/>
              <a:t>不註冊</a:t>
            </a:r>
            <a:r>
              <a:rPr lang="en-US" altLang="zh-TW" dirty="0" err="1" smtClean="0"/>
              <a:t>ColorFrameReady</a:t>
            </a:r>
            <a:r>
              <a:rPr lang="zh-TW" altLang="en-US" dirty="0" smtClean="0"/>
              <a:t>事件處理函式，因此少了</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smtClean="0">
                <a:solidFill>
                  <a:prstClr val="black"/>
                </a:solidFill>
                <a:latin typeface="微軟正黑體"/>
                <a:ea typeface="微軟正黑體"/>
              </a:rPr>
              <a:t>   </a:t>
            </a:r>
            <a:r>
              <a:rPr lang="en-US" altLang="zh-TW" sz="1200" b="1" dirty="0" err="1" smtClean="0">
                <a:solidFill>
                  <a:prstClr val="black"/>
                </a:solidFill>
                <a:latin typeface="微軟正黑體"/>
                <a:ea typeface="微軟正黑體"/>
              </a:rPr>
              <a:t>myKinect.ColorFrameReady</a:t>
            </a:r>
            <a:r>
              <a:rPr lang="en-US" altLang="zh-TW" sz="1200" b="1" dirty="0" smtClean="0">
                <a:solidFill>
                  <a:prstClr val="black"/>
                </a:solidFill>
                <a:latin typeface="微軟正黑體"/>
                <a:ea typeface="微軟正黑體"/>
              </a:rPr>
              <a:t> += </a:t>
            </a:r>
            <a:r>
              <a:rPr lang="en-US" altLang="zh-TW" sz="1200" b="1" dirty="0" err="1" smtClean="0">
                <a:solidFill>
                  <a:prstClr val="black"/>
                </a:solidFill>
                <a:latin typeface="微軟正黑體"/>
                <a:ea typeface="微軟正黑體"/>
              </a:rPr>
              <a:t>myKinect_ColorFrameReady</a:t>
            </a:r>
            <a:r>
              <a:rPr lang="en-US" altLang="zh-TW" sz="1200" b="1" dirty="0" smtClean="0">
                <a:solidFill>
                  <a:prstClr val="black"/>
                </a:solidFill>
                <a:latin typeface="微軟正黑體"/>
                <a:ea typeface="微軟正黑體"/>
              </a:rPr>
              <a:t>;</a:t>
            </a:r>
            <a:endParaRPr lang="zh-TW" altLang="en-US" sz="1200" dirty="0" smtClean="0"/>
          </a:p>
          <a:p>
            <a:r>
              <a:rPr lang="en-US" altLang="zh-TW" dirty="0" smtClean="0"/>
              <a:t>   </a:t>
            </a:r>
            <a:r>
              <a:rPr lang="zh-TW" altLang="en-US" dirty="0" smtClean="0"/>
              <a:t>這段程式碼。事件處理函式的程式碼必須移到</a:t>
            </a:r>
            <a:r>
              <a:rPr lang="en-US" altLang="zh-TW" dirty="0" smtClean="0"/>
              <a:t>XNA</a:t>
            </a:r>
            <a:r>
              <a:rPr lang="zh-TW" altLang="en-US" dirty="0" smtClean="0"/>
              <a:t>框架的</a:t>
            </a:r>
            <a:r>
              <a:rPr lang="en-US" altLang="zh-TW" dirty="0" smtClean="0"/>
              <a:t>Update</a:t>
            </a:r>
            <a:r>
              <a:rPr lang="zh-TW" altLang="en-US" dirty="0" smtClean="0"/>
              <a:t>方法中。</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48894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 </a:t>
            </a:r>
            <a:r>
              <a:rPr lang="zh-TW" altLang="en-US" dirty="0" smtClean="0"/>
              <a:t>原本事件處理函式中的程式碼移到</a:t>
            </a:r>
            <a:r>
              <a:rPr lang="en-US" altLang="zh-TW" dirty="0" smtClean="0"/>
              <a:t>Update</a:t>
            </a:r>
            <a:r>
              <a:rPr lang="zh-TW" altLang="en-US" dirty="0" smtClean="0"/>
              <a:t>中，同時改用</a:t>
            </a:r>
            <a:endParaRPr lang="en-US" altLang="zh-TW" dirty="0" smtClean="0"/>
          </a:p>
          <a:p>
            <a:r>
              <a:rPr lang="en-US" altLang="zh-TW" sz="1200" dirty="0" smtClean="0">
                <a:solidFill>
                  <a:prstClr val="black"/>
                </a:solidFill>
                <a:latin typeface="微軟正黑體"/>
                <a:ea typeface="微軟正黑體"/>
              </a:rPr>
              <a:t>    </a:t>
            </a:r>
            <a:r>
              <a:rPr lang="en-US" altLang="zh-TW" sz="1200" b="1" dirty="0" err="1" smtClean="0">
                <a:solidFill>
                  <a:prstClr val="black"/>
                </a:solidFill>
                <a:latin typeface="微軟正黑體"/>
                <a:ea typeface="微軟正黑體"/>
              </a:rPr>
              <a:t>myKinect.ColorStream.OpenNextFrame</a:t>
            </a:r>
            <a:r>
              <a:rPr lang="en-US" altLang="zh-TW" sz="1200" b="1" dirty="0" smtClean="0">
                <a:solidFill>
                  <a:prstClr val="black"/>
                </a:solidFill>
                <a:latin typeface="微軟正黑體"/>
                <a:ea typeface="微軟正黑體"/>
              </a:rPr>
              <a:t>(0)</a:t>
            </a:r>
          </a:p>
          <a:p>
            <a:r>
              <a:rPr lang="zh-TW" altLang="en-US" sz="1200" dirty="0" smtClean="0">
                <a:solidFill>
                  <a:prstClr val="black"/>
                </a:solidFill>
                <a:latin typeface="微軟正黑體"/>
                <a:ea typeface="微軟正黑體"/>
              </a:rPr>
              <a:t>    主動向感應器要求影像資料。程式碼的邏輯亦根據情況做了一點細微調整，讀者可以自行比較前一個範例的內容。</a:t>
            </a:r>
            <a:endParaRPr lang="en-US" altLang="zh-TW" sz="1200" dirty="0" smtClean="0">
              <a:solidFill>
                <a:prstClr val="black"/>
              </a:solidFill>
              <a:latin typeface="微軟正黑體"/>
              <a:ea typeface="微軟正黑體"/>
            </a:endParaRPr>
          </a:p>
          <a:p>
            <a:endParaRPr lang="en-US" altLang="zh-TW" sz="1200" dirty="0" smtClean="0">
              <a:solidFill>
                <a:prstClr val="black"/>
              </a:solidFill>
              <a:latin typeface="微軟正黑體"/>
              <a:ea typeface="微軟正黑體"/>
            </a:endParaRPr>
          </a:p>
          <a:p>
            <a:r>
              <a:rPr lang="zh-TW" altLang="en-US" sz="1200" dirty="0" smtClean="0">
                <a:solidFill>
                  <a:prstClr val="black"/>
                </a:solidFill>
                <a:latin typeface="微軟正黑體"/>
                <a:ea typeface="微軟正黑體"/>
              </a:rPr>
              <a:t>如果您準備使用</a:t>
            </a:r>
            <a:r>
              <a:rPr lang="en-US" altLang="zh-TW" sz="1200" dirty="0" smtClean="0">
                <a:solidFill>
                  <a:prstClr val="black"/>
                </a:solidFill>
                <a:latin typeface="微軟正黑體"/>
                <a:ea typeface="微軟正黑體"/>
              </a:rPr>
              <a:t>Kinect</a:t>
            </a:r>
            <a:r>
              <a:rPr lang="zh-TW" altLang="en-US" sz="1200" dirty="0" smtClean="0">
                <a:solidFill>
                  <a:prstClr val="black"/>
                </a:solidFill>
                <a:latin typeface="微軟正黑體"/>
                <a:ea typeface="微軟正黑體"/>
              </a:rPr>
              <a:t>開發遊戲的話，強烈建議您採用主動擷取的方式來做。因為在遊戲的設計中，配合遊戲迴圈</a:t>
            </a:r>
            <a:r>
              <a:rPr lang="en-US" altLang="zh-TW" sz="1200" dirty="0" smtClean="0">
                <a:solidFill>
                  <a:prstClr val="black"/>
                </a:solidFill>
                <a:latin typeface="微軟正黑體"/>
                <a:ea typeface="微軟正黑體"/>
              </a:rPr>
              <a:t>(Game Loop)</a:t>
            </a:r>
            <a:r>
              <a:rPr lang="zh-TW" altLang="en-US" sz="1200" dirty="0" smtClean="0">
                <a:solidFill>
                  <a:prstClr val="black"/>
                </a:solidFill>
                <a:latin typeface="微軟正黑體"/>
                <a:ea typeface="微軟正黑體"/>
              </a:rPr>
              <a:t>取得最新的影像資料</a:t>
            </a:r>
            <a:r>
              <a:rPr lang="en-US" altLang="zh-TW" sz="1200" dirty="0" smtClean="0">
                <a:solidFill>
                  <a:prstClr val="black"/>
                </a:solidFill>
                <a:latin typeface="微軟正黑體"/>
                <a:ea typeface="微軟正黑體"/>
              </a:rPr>
              <a:t>(</a:t>
            </a:r>
            <a:r>
              <a:rPr lang="zh-TW" altLang="en-US" sz="1200" dirty="0" smtClean="0">
                <a:solidFill>
                  <a:prstClr val="black"/>
                </a:solidFill>
                <a:latin typeface="微軟正黑體"/>
                <a:ea typeface="微軟正黑體"/>
              </a:rPr>
              <a:t>主控權在我們手中</a:t>
            </a:r>
            <a:r>
              <a:rPr lang="en-US" altLang="zh-TW" sz="1200" dirty="0" smtClean="0">
                <a:solidFill>
                  <a:prstClr val="black"/>
                </a:solidFill>
                <a:latin typeface="微軟正黑體"/>
                <a:ea typeface="微軟正黑體"/>
              </a:rPr>
              <a:t>)</a:t>
            </a:r>
            <a:r>
              <a:rPr lang="zh-TW" altLang="en-US" sz="1200" dirty="0" smtClean="0">
                <a:solidFill>
                  <a:prstClr val="black"/>
                </a:solidFill>
                <a:latin typeface="微軟正黑體"/>
                <a:ea typeface="微軟正黑體"/>
              </a:rPr>
              <a:t>，比起被動等待通知</a:t>
            </a:r>
            <a:r>
              <a:rPr lang="en-US" altLang="zh-TW" sz="1200" dirty="0" smtClean="0">
                <a:solidFill>
                  <a:prstClr val="black"/>
                </a:solidFill>
                <a:latin typeface="微軟正黑體"/>
                <a:ea typeface="微軟正黑體"/>
              </a:rPr>
              <a:t>(</a:t>
            </a:r>
            <a:r>
              <a:rPr lang="zh-TW" altLang="en-US" sz="1200" dirty="0" smtClean="0">
                <a:solidFill>
                  <a:prstClr val="black"/>
                </a:solidFill>
                <a:latin typeface="微軟正黑體"/>
                <a:ea typeface="微軟正黑體"/>
              </a:rPr>
              <a:t>主控權在系統上，我們無法預期切確的呼叫時間</a:t>
            </a:r>
            <a:r>
              <a:rPr lang="en-US" altLang="zh-TW" sz="1200" dirty="0" smtClean="0">
                <a:solidFill>
                  <a:prstClr val="black"/>
                </a:solidFill>
                <a:latin typeface="微軟正黑體"/>
                <a:ea typeface="微軟正黑體"/>
              </a:rPr>
              <a:t>)</a:t>
            </a:r>
            <a:r>
              <a:rPr lang="zh-TW" altLang="en-US" sz="1200" dirty="0" smtClean="0">
                <a:solidFill>
                  <a:prstClr val="black"/>
                </a:solidFill>
                <a:latin typeface="微軟正黑體"/>
                <a:ea typeface="微軟正黑體"/>
              </a:rPr>
              <a:t>，主動擷取可以讓畫面和遊戲邏輯更同步，也更節省系統資源。</a:t>
            </a:r>
            <a:endParaRPr lang="zh-TW" altLang="en-US" dirty="0"/>
          </a:p>
        </p:txBody>
      </p:sp>
      <p:sp>
        <p:nvSpPr>
          <p:cNvPr id="4" name="投影片編號版面配置區 3"/>
          <p:cNvSpPr>
            <a:spLocks noGrp="1"/>
          </p:cNvSpPr>
          <p:nvPr>
            <p:ph type="sldNum" sz="quarter" idx="10"/>
          </p:nvPr>
        </p:nvSpPr>
        <p:spPr/>
        <p:txBody>
          <a:bodyPr/>
          <a:lstStyle/>
          <a:p>
            <a:fld id="{832DC355-D691-4218-AFA4-185672A2A9DE}"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7353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0052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9311995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7307708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8774665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217448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4214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3892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352800"/>
          </a:xfrm>
        </p:spPr>
        <p:txBody>
          <a:bodyPr>
            <a:normAutofit/>
          </a:bodyPr>
          <a:lstStyle>
            <a:lvl1pPr marL="342900" indent="-342900">
              <a:buFont typeface="Wingdings" pitchFamily="2" charset="2"/>
              <a:buChar char="§"/>
              <a:defRPr sz="1600"/>
            </a:lvl1pPr>
          </a:lstStyle>
          <a:p>
            <a:pPr lvl="0"/>
            <a:r>
              <a:rPr lang="en-US" dirty="0" smtClean="0"/>
              <a:t>Click to edit Master text styles</a:t>
            </a:r>
          </a:p>
        </p:txBody>
      </p:sp>
      <p:sp>
        <p:nvSpPr>
          <p:cNvPr id="5" name="Title 1"/>
          <p:cNvSpPr>
            <a:spLocks noGrp="1"/>
          </p:cNvSpPr>
          <p:nvPr>
            <p:ph type="ctrTitle"/>
          </p:nvPr>
        </p:nvSpPr>
        <p:spPr>
          <a:xfrm>
            <a:off x="457200" y="819151"/>
            <a:ext cx="8229600" cy="533400"/>
          </a:xfrm>
        </p:spPr>
        <p:txBody>
          <a:bodyPr/>
          <a:lstStyle>
            <a:lvl1pPr>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5526912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62850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8023362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350339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352800"/>
          </a:xfrm>
        </p:spPr>
        <p:txBody>
          <a:bodyPr>
            <a:normAutofit/>
          </a:bodyPr>
          <a:lstStyle>
            <a:lvl1pPr marL="342900" indent="-342900">
              <a:buFont typeface="Wingdings" pitchFamily="2" charset="2"/>
              <a:buChar char="§"/>
              <a:defRPr sz="1600"/>
            </a:lvl1pPr>
          </a:lstStyle>
          <a:p>
            <a:pPr lvl="0"/>
            <a:r>
              <a:rPr lang="en-US" dirty="0" smtClean="0"/>
              <a:t>Click to edit Master text styles</a:t>
            </a:r>
          </a:p>
        </p:txBody>
      </p:sp>
      <p:sp>
        <p:nvSpPr>
          <p:cNvPr id="5" name="Title 1"/>
          <p:cNvSpPr>
            <a:spLocks noGrp="1"/>
          </p:cNvSpPr>
          <p:nvPr>
            <p:ph type="ctrTitle"/>
          </p:nvPr>
        </p:nvSpPr>
        <p:spPr>
          <a:xfrm>
            <a:off x="457200" y="819151"/>
            <a:ext cx="8229600" cy="533400"/>
          </a:xfrm>
        </p:spPr>
        <p:txBody>
          <a:bodyPr/>
          <a:lstStyle>
            <a:lvl1pPr>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88348860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1633127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0915706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8422063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9573334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35120879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6316334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832227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2550"/>
            <a:ext cx="8229600" cy="3352800"/>
          </a:xfrm>
        </p:spPr>
        <p:txBody>
          <a:bodyPr>
            <a:normAutofit/>
          </a:bodyPr>
          <a:lstStyle>
            <a:lvl1pPr marL="342900" indent="-342900">
              <a:buFont typeface="Wingdings" pitchFamily="2" charset="2"/>
              <a:buChar char="§"/>
              <a:defRPr sz="1600"/>
            </a:lvl1pPr>
          </a:lstStyle>
          <a:p>
            <a:pPr lvl="0"/>
            <a:r>
              <a:rPr lang="en-US" dirty="0" smtClean="0"/>
              <a:t>Click to edit Master text styles</a:t>
            </a:r>
          </a:p>
        </p:txBody>
      </p:sp>
      <p:sp>
        <p:nvSpPr>
          <p:cNvPr id="5" name="Title 1"/>
          <p:cNvSpPr>
            <a:spLocks noGrp="1"/>
          </p:cNvSpPr>
          <p:nvPr>
            <p:ph type="ctrTitle"/>
          </p:nvPr>
        </p:nvSpPr>
        <p:spPr>
          <a:xfrm>
            <a:off x="457200" y="819151"/>
            <a:ext cx="8229600" cy="533400"/>
          </a:xfrm>
        </p:spPr>
        <p:txBody>
          <a:bodyPr/>
          <a:lstStyle>
            <a:lvl1pPr>
              <a:defRPr/>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524111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6368919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87321035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7813157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478905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2212351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07705388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01934186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0200308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1552725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14269064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22600359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852571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493973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2086991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17243012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922780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38554616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9EDF02-5EC0-4A6A-9102-D020A302E961}" type="slidenum">
              <a:rPr lang="en-US" smtClean="0"/>
              <a:t>‹#›</a:t>
            </a:fld>
            <a:endParaRPr lang="en-US"/>
          </a:p>
        </p:txBody>
      </p:sp>
    </p:spTree>
    <p:extLst>
      <p:ext uri="{BB962C8B-B14F-4D97-AF65-F5344CB8AC3E}">
        <p14:creationId xmlns:p14="http://schemas.microsoft.com/office/powerpoint/2010/main" val="29386897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4.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5.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6.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EA12E6-1F3A-4E5F-BDDA-6D5F5F314FCC}" type="datetimeFigureOut">
              <a:rPr lang="en-US" smtClean="0"/>
              <a:t>5/24/2013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1B461E-1E79-41A3-B183-8B6285E7C440}" type="slidenum">
              <a:rPr lang="en-US" smtClean="0"/>
              <a:t>‹#›</a:t>
            </a:fld>
            <a:endParaRPr lang="en-US"/>
          </a:p>
        </p:txBody>
      </p:sp>
      <p:pic>
        <p:nvPicPr>
          <p:cNvPr id="1026" name="Picture 2" descr="C:\Users\moli\Desktop\Untitled.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105603"/>
      </p:ext>
    </p:extLst>
  </p:cSld>
  <p:clrMap bg1="lt1" tx1="dk1" bg2="lt2" tx2="dk2" accent1="accent1" accent2="accent2" accent3="accent3" accent4="accent4" accent5="accent5" accent6="accent6" hlink="hlink" folHlink="folHlink"/>
  <p:sldLayoutIdLst>
    <p:sldLayoutId id="2147483684"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82675"/>
            <a:ext cx="8229600" cy="362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pPr/>
              <a:t>‹#›</a:t>
            </a:fld>
            <a:endParaRPr lang="en-US" dirty="0"/>
          </a:p>
        </p:txBody>
      </p:sp>
      <p:sp>
        <p:nvSpPr>
          <p:cNvPr id="4" name="矩形 3"/>
          <p:cNvSpPr/>
          <p:nvPr userDrawn="1"/>
        </p:nvSpPr>
        <p:spPr>
          <a:xfrm>
            <a:off x="8575964" y="4844319"/>
            <a:ext cx="415636" cy="25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63225792"/>
      </p:ext>
    </p:extLst>
  </p:cSld>
  <p:clrMap bg1="lt1" tx1="dk1" bg2="lt2" tx2="dk2" accent1="accent1" accent2="accent2" accent3="accent3" accent4="accent4" accent5="accent5" accent6="accent6" hlink="hlink" folHlink="folHlink"/>
  <p:sldLayoutIdLst>
    <p:sldLayoutId id="214748365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EA12E6-1F3A-4E5F-BDDA-6D5F5F314FCC}" type="datetimeFigureOut">
              <a:rPr lang="en-US" smtClean="0"/>
              <a:t>5/24/2013</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1B461E-1E79-41A3-B183-8B6285E7C440}" type="slidenum">
              <a:rPr lang="en-US" smtClean="0"/>
              <a:t>‹#›</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9" y="0"/>
            <a:ext cx="9138581" cy="5141975"/>
          </a:xfrm>
          <a:prstGeom prst="rect">
            <a:avLst/>
          </a:prstGeom>
        </p:spPr>
      </p:pic>
      <p:sp>
        <p:nvSpPr>
          <p:cNvPr id="8" name="Text Box 3"/>
          <p:cNvSpPr txBox="1">
            <a:spLocks noChangeArrowheads="1"/>
          </p:cNvSpPr>
          <p:nvPr/>
        </p:nvSpPr>
        <p:spPr bwMode="blackWhite">
          <a:xfrm>
            <a:off x="381000" y="424815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bg1"/>
                    </a:gs>
                    <a:gs pos="100000">
                      <a:schemeClr val="bg1"/>
                    </a:gs>
                  </a:gsLst>
                  <a:lin ang="5400000" scaled="0"/>
                </a:gradFill>
                <a:cs typeface="Arial" charset="0"/>
              </a:rPr>
              <a:t>© </a:t>
            </a:r>
            <a:r>
              <a:rPr lang="en-US" sz="700" dirty="0" smtClean="0">
                <a:gradFill>
                  <a:gsLst>
                    <a:gs pos="0">
                      <a:schemeClr val="bg1"/>
                    </a:gs>
                    <a:gs pos="100000">
                      <a:schemeClr val="bg1"/>
                    </a:gs>
                  </a:gsLst>
                  <a:lin ang="5400000" scaled="0"/>
                </a:gradFill>
                <a:cs typeface="Arial" charset="0"/>
              </a:rPr>
              <a:t>2011 Microsoft </a:t>
            </a:r>
            <a:r>
              <a:rPr lang="en-US" sz="700" dirty="0">
                <a:gradFill>
                  <a:gsLst>
                    <a:gs pos="0">
                      <a:schemeClr val="bg1"/>
                    </a:gs>
                    <a:gs pos="100000">
                      <a:schemeClr val="bg1"/>
                    </a:gs>
                  </a:gsLst>
                  <a:lin ang="5400000" scaled="0"/>
                </a:gra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bg1"/>
                    </a:gs>
                    <a:gs pos="100000">
                      <a:schemeClr val="bg1"/>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chemeClr val="bg1"/>
                    </a:gs>
                    <a:gs pos="100000">
                      <a:schemeClr val="bg1"/>
                    </a:gs>
                  </a:gsLst>
                  <a:lin ang="5400000" scaled="0"/>
                </a:gradFill>
                <a:cs typeface="Arial" charset="0"/>
              </a:rPr>
              <a:t/>
            </a:r>
            <a:br>
              <a:rPr lang="en-US" sz="700" dirty="0" smtClean="0">
                <a:gradFill>
                  <a:gsLst>
                    <a:gs pos="0">
                      <a:schemeClr val="bg1"/>
                    </a:gs>
                    <a:gs pos="100000">
                      <a:schemeClr val="bg1"/>
                    </a:gs>
                  </a:gsLst>
                  <a:lin ang="5400000" scaled="0"/>
                </a:gradFill>
                <a:cs typeface="Arial" charset="0"/>
              </a:rPr>
            </a:br>
            <a:r>
              <a:rPr lang="en-US" sz="700" dirty="0" smtClean="0">
                <a:gradFill>
                  <a:gsLst>
                    <a:gs pos="0">
                      <a:schemeClr val="bg1"/>
                    </a:gs>
                    <a:gs pos="100000">
                      <a:schemeClr val="bg1"/>
                    </a:gs>
                  </a:gsLst>
                  <a:lin ang="5400000" scaled="0"/>
                </a:gradFill>
                <a:cs typeface="Arial" charset="0"/>
              </a:rPr>
              <a:t>MICROSOFT </a:t>
            </a:r>
            <a:r>
              <a:rPr lang="en-US" sz="700" dirty="0">
                <a:gradFill>
                  <a:gsLst>
                    <a:gs pos="0">
                      <a:schemeClr val="bg1"/>
                    </a:gs>
                    <a:gs pos="100000">
                      <a:schemeClr val="bg1"/>
                    </a:gs>
                  </a:gsLst>
                  <a:lin ang="5400000" scaled="0"/>
                </a:gradFill>
                <a:cs typeface="Arial" charset="0"/>
              </a:rPr>
              <a:t>MAKES NO WARRANTIES, EXPRESS, IMPLIED OR STATUTORY, AS TO THE INFORMATION IN THIS PRESENTATION.</a:t>
            </a:r>
          </a:p>
        </p:txBody>
      </p:sp>
      <p:pic>
        <p:nvPicPr>
          <p:cNvPr id="9" name="Picture 2" descr="Microsoft logo and tagline"/>
          <p:cNvPicPr>
            <a:picLocks noChangeArrowheads="1"/>
          </p:cNvPicPr>
          <p:nvPr/>
        </p:nvPicPr>
        <p:blipFill rotWithShape="1">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p:blipFill>
        <p:spPr bwMode="black">
          <a:xfrm>
            <a:off x="2782821" y="1885950"/>
            <a:ext cx="3578358" cy="596468"/>
          </a:xfrm>
          <a:prstGeom prst="rect">
            <a:avLst/>
          </a:prstGeom>
          <a:noFill/>
          <a:ln>
            <a:noFill/>
          </a:ln>
        </p:spPr>
      </p:pic>
    </p:spTree>
    <p:extLst>
      <p:ext uri="{BB962C8B-B14F-4D97-AF65-F5344CB8AC3E}">
        <p14:creationId xmlns:p14="http://schemas.microsoft.com/office/powerpoint/2010/main" val="2795139742"/>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FEA12E6-1F3A-4E5F-BDDA-6D5F5F314FCC}" type="datetimeFigureOut">
              <a:rPr lang="en-US" smtClean="0">
                <a:solidFill>
                  <a:prstClr val="black">
                    <a:tint val="75000"/>
                  </a:prstClr>
                </a:solidFill>
              </a:rPr>
              <a:pPr/>
              <a:t>5/24/2013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21B461E-1E79-41A3-B183-8B6285E7C440}"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9" y="0"/>
            <a:ext cx="9138581" cy="5141975"/>
          </a:xfrm>
          <a:prstGeom prst="rect">
            <a:avLst/>
          </a:prstGeom>
        </p:spPr>
      </p:pic>
      <p:sp>
        <p:nvSpPr>
          <p:cNvPr id="8" name="Text Box 3"/>
          <p:cNvSpPr txBox="1">
            <a:spLocks noChangeArrowheads="1"/>
          </p:cNvSpPr>
          <p:nvPr userDrawn="1"/>
        </p:nvSpPr>
        <p:spPr bwMode="blackWhite">
          <a:xfrm>
            <a:off x="381000" y="424815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prstClr val="white"/>
                    </a:gs>
                    <a:gs pos="100000">
                      <a:prstClr val="white"/>
                    </a:gs>
                  </a:gsLst>
                  <a:lin ang="5400000" scaled="0"/>
                </a:gradFill>
                <a:cs typeface="Arial" charset="0"/>
              </a:rPr>
              <a:t>© </a:t>
            </a:r>
            <a:r>
              <a:rPr lang="en-US" sz="700" dirty="0" smtClean="0">
                <a:gradFill>
                  <a:gsLst>
                    <a:gs pos="0">
                      <a:prstClr val="white"/>
                    </a:gs>
                    <a:gs pos="100000">
                      <a:prstClr val="white"/>
                    </a:gs>
                  </a:gsLst>
                  <a:lin ang="5400000" scaled="0"/>
                </a:gradFill>
                <a:cs typeface="Arial" charset="0"/>
              </a:rPr>
              <a:t>2011 Microsoft </a:t>
            </a:r>
            <a:r>
              <a:rPr lang="en-US" sz="700" dirty="0">
                <a:gradFill>
                  <a:gsLst>
                    <a:gs pos="0">
                      <a:prstClr val="white"/>
                    </a:gs>
                    <a:gs pos="100000">
                      <a:prstClr val="white"/>
                    </a:gs>
                  </a:gsLst>
                  <a:lin ang="5400000" scaled="0"/>
                </a:gra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prstClr val="white"/>
                    </a:gs>
                    <a:gs pos="100000">
                      <a:prstClr val="white"/>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prstClr val="white"/>
                    </a:gs>
                    <a:gs pos="100000">
                      <a:prstClr val="white"/>
                    </a:gs>
                  </a:gsLst>
                  <a:lin ang="5400000" scaled="0"/>
                </a:gradFill>
                <a:cs typeface="Arial" charset="0"/>
              </a:rPr>
              <a:t/>
            </a:r>
            <a:br>
              <a:rPr lang="en-US" sz="700" dirty="0" smtClean="0">
                <a:gradFill>
                  <a:gsLst>
                    <a:gs pos="0">
                      <a:prstClr val="white"/>
                    </a:gs>
                    <a:gs pos="100000">
                      <a:prstClr val="white"/>
                    </a:gs>
                  </a:gsLst>
                  <a:lin ang="5400000" scaled="0"/>
                </a:gradFill>
                <a:cs typeface="Arial" charset="0"/>
              </a:rPr>
            </a:br>
            <a:r>
              <a:rPr lang="en-US" sz="700" dirty="0" smtClean="0">
                <a:gradFill>
                  <a:gsLst>
                    <a:gs pos="0">
                      <a:prstClr val="white"/>
                    </a:gs>
                    <a:gs pos="100000">
                      <a:prstClr val="white"/>
                    </a:gs>
                  </a:gsLst>
                  <a:lin ang="5400000" scaled="0"/>
                </a:gradFill>
                <a:cs typeface="Arial" charset="0"/>
              </a:rPr>
              <a:t>MICROSOFT </a:t>
            </a:r>
            <a:r>
              <a:rPr lang="en-US" sz="700" dirty="0">
                <a:gradFill>
                  <a:gsLst>
                    <a:gs pos="0">
                      <a:prstClr val="white"/>
                    </a:gs>
                    <a:gs pos="100000">
                      <a:prstClr val="white"/>
                    </a:gs>
                  </a:gsLst>
                  <a:lin ang="5400000" scaled="0"/>
                </a:gradFill>
                <a:cs typeface="Arial" charset="0"/>
              </a:rPr>
              <a:t>MAKES NO WARRANTIES, EXPRESS, IMPLIED OR STATUTORY, AS TO THE INFORMATION IN THIS PRESENTATION.</a:t>
            </a:r>
          </a:p>
        </p:txBody>
      </p:sp>
      <p:pic>
        <p:nvPicPr>
          <p:cNvPr id="9" name="Picture 2" descr="Microsoft logo and tagline"/>
          <p:cNvPicPr>
            <a:picLocks noChangeArrowheads="1"/>
          </p:cNvPicPr>
          <p:nvPr userDrawn="1"/>
        </p:nvPicPr>
        <p:blipFill rotWithShape="1">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p:blipFill>
        <p:spPr bwMode="black">
          <a:xfrm>
            <a:off x="2782821" y="1885950"/>
            <a:ext cx="3578358" cy="596468"/>
          </a:xfrm>
          <a:prstGeom prst="rect">
            <a:avLst/>
          </a:prstGeom>
          <a:noFill/>
          <a:ln>
            <a:noFill/>
          </a:ln>
        </p:spPr>
      </p:pic>
    </p:spTree>
    <p:extLst>
      <p:ext uri="{BB962C8B-B14F-4D97-AF65-F5344CB8AC3E}">
        <p14:creationId xmlns:p14="http://schemas.microsoft.com/office/powerpoint/2010/main" val="3705247861"/>
      </p:ext>
    </p:extLst>
  </p:cSld>
  <p:clrMap bg1="lt1" tx1="dk1" bg2="lt2" tx2="dk2" accent1="accent1" accent2="accent2" accent3="accent3" accent4="accent4" accent5="accent5" accent6="accent6" hlink="hlink" folHlink="folHlink"/>
  <p:sldLayoutIdLst>
    <p:sldLayoutId id="2147483688"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82675"/>
            <a:ext cx="8229600" cy="362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
        <p:nvSpPr>
          <p:cNvPr id="4" name="矩形 3"/>
          <p:cNvSpPr/>
          <p:nvPr userDrawn="1"/>
        </p:nvSpPr>
        <p:spPr>
          <a:xfrm>
            <a:off x="8575964" y="4844319"/>
            <a:ext cx="415636" cy="25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10874136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82675"/>
            <a:ext cx="8229600" cy="362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57200" y="4781550"/>
            <a:ext cx="2133600" cy="274637"/>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A69EDF02-5EC0-4A6A-9102-D020A302E961}" type="slidenum">
              <a:rPr lang="en-US" smtClean="0">
                <a:solidFill>
                  <a:prstClr val="white"/>
                </a:solidFill>
              </a:rPr>
              <a:pPr/>
              <a:t>‹#›</a:t>
            </a:fld>
            <a:endParaRPr lang="en-US" dirty="0">
              <a:solidFill>
                <a:prstClr val="white"/>
              </a:solidFill>
            </a:endParaRPr>
          </a:p>
        </p:txBody>
      </p:sp>
      <p:sp>
        <p:nvSpPr>
          <p:cNvPr id="4" name="矩形 3"/>
          <p:cNvSpPr/>
          <p:nvPr userDrawn="1"/>
        </p:nvSpPr>
        <p:spPr>
          <a:xfrm>
            <a:off x="8575964" y="4844319"/>
            <a:ext cx="415636" cy="253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244452751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42950"/>
          </a:xfrm>
        </p:spPr>
        <p:txBody>
          <a:bodyPr>
            <a:normAutofit/>
          </a:bodyPr>
          <a:lstStyle/>
          <a:p>
            <a:r>
              <a:rPr lang="zh-TW" altLang="en-US" sz="4000" b="1" dirty="0" smtClean="0">
                <a:latin typeface="Segoe WP" pitchFamily="34" charset="0"/>
                <a:ea typeface="微軟正黑體" pitchFamily="34" charset="-120"/>
              </a:rPr>
              <a:t>實作範例 </a:t>
            </a:r>
            <a:r>
              <a:rPr lang="en-US" altLang="zh-TW" sz="4000" b="1" dirty="0" smtClean="0">
                <a:latin typeface="Segoe WP" pitchFamily="34" charset="0"/>
                <a:ea typeface="微軟正黑體" pitchFamily="34" charset="-120"/>
              </a:rPr>
              <a:t>XNA</a:t>
            </a:r>
            <a:r>
              <a:rPr lang="zh-TW" altLang="en-US" sz="4000" b="1" dirty="0" smtClean="0">
                <a:latin typeface="Segoe WP" pitchFamily="34" charset="0"/>
                <a:ea typeface="微軟正黑體" pitchFamily="34" charset="-120"/>
              </a:rPr>
              <a:t>與彩色影像</a:t>
            </a:r>
            <a:endParaRPr lang="en-US" sz="4000" b="1" u="sng" dirty="0">
              <a:latin typeface="Segoe WP" pitchFamily="34" charset="0"/>
              <a:ea typeface="微軟正黑體" pitchFamily="34" charset="-120"/>
            </a:endParaRPr>
          </a:p>
        </p:txBody>
      </p:sp>
      <p:sp>
        <p:nvSpPr>
          <p:cNvPr id="3" name="Content Placeholder 2"/>
          <p:cNvSpPr>
            <a:spLocks noGrp="1"/>
          </p:cNvSpPr>
          <p:nvPr>
            <p:ph idx="1"/>
          </p:nvPr>
        </p:nvSpPr>
        <p:spPr>
          <a:xfrm>
            <a:off x="0" y="590550"/>
            <a:ext cx="8229600" cy="381000"/>
          </a:xfrm>
        </p:spPr>
        <p:txBody>
          <a:bodyPr>
            <a:normAutofit/>
          </a:bodyPr>
          <a:lstStyle/>
          <a:p>
            <a:pPr marL="0" indent="0">
              <a:buNone/>
            </a:pPr>
            <a:r>
              <a:rPr lang="zh-TW" altLang="en-US" sz="1800" dirty="0">
                <a:latin typeface="Segoe WP" pitchFamily="34" charset="0"/>
                <a:ea typeface="微軟正黑體" pitchFamily="34" charset="-120"/>
              </a:rPr>
              <a:t>主動擷取</a:t>
            </a:r>
            <a:r>
              <a:rPr lang="en-US" altLang="zh-TW" sz="1800" dirty="0">
                <a:latin typeface="Segoe WP" pitchFamily="34" charset="0"/>
                <a:ea typeface="微軟正黑體" pitchFamily="34" charset="-120"/>
              </a:rPr>
              <a:t>(Polling)</a:t>
            </a:r>
          </a:p>
        </p:txBody>
      </p:sp>
      <p:sp>
        <p:nvSpPr>
          <p:cNvPr id="10" name="橢圓 9"/>
          <p:cNvSpPr/>
          <p:nvPr/>
        </p:nvSpPr>
        <p:spPr>
          <a:xfrm>
            <a:off x="5410200" y="1733550"/>
            <a:ext cx="2743200" cy="28956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smtClean="0">
                <a:solidFill>
                  <a:prstClr val="white"/>
                </a:solidFill>
                <a:latin typeface="微軟正黑體" pitchFamily="34" charset="-120"/>
                <a:ea typeface="微軟正黑體" pitchFamily="34" charset="-120"/>
              </a:rPr>
              <a:t>遊戲迴圈</a:t>
            </a:r>
            <a:endParaRPr lang="en-US" altLang="zh-TW" sz="1200" b="1" dirty="0" smtClean="0">
              <a:solidFill>
                <a:prstClr val="white"/>
              </a:solidFill>
              <a:latin typeface="微軟正黑體" pitchFamily="34" charset="-120"/>
              <a:ea typeface="微軟正黑體" pitchFamily="34" charset="-120"/>
            </a:endParaRPr>
          </a:p>
          <a:p>
            <a:pPr algn="ctr"/>
            <a:r>
              <a:rPr lang="en-US" altLang="zh-TW" sz="1200" b="1" dirty="0" smtClean="0">
                <a:solidFill>
                  <a:prstClr val="white"/>
                </a:solidFill>
                <a:latin typeface="微軟正黑體" pitchFamily="34" charset="-120"/>
                <a:ea typeface="微軟正黑體" pitchFamily="34" charset="-120"/>
              </a:rPr>
              <a:t>Game Loop</a:t>
            </a:r>
          </a:p>
          <a:p>
            <a:pPr algn="ctr"/>
            <a:endParaRPr lang="en-US" altLang="zh-TW" dirty="0" smtClean="0">
              <a:solidFill>
                <a:prstClr val="white"/>
              </a:solidFill>
            </a:endParaRPr>
          </a:p>
          <a:p>
            <a:pPr algn="ctr"/>
            <a:endParaRPr lang="en-US" altLang="zh-TW" dirty="0">
              <a:solidFill>
                <a:prstClr val="white"/>
              </a:solidFill>
            </a:endParaRPr>
          </a:p>
          <a:p>
            <a:pPr algn="ctr"/>
            <a:endParaRPr lang="en-US" altLang="zh-TW" dirty="0" smtClean="0">
              <a:solidFill>
                <a:prstClr val="white"/>
              </a:solidFill>
            </a:endParaRPr>
          </a:p>
          <a:p>
            <a:pPr algn="ctr"/>
            <a:endParaRPr lang="en-US" altLang="zh-TW" dirty="0">
              <a:solidFill>
                <a:prstClr val="white"/>
              </a:solidFill>
            </a:endParaRPr>
          </a:p>
          <a:p>
            <a:pPr algn="ctr"/>
            <a:endParaRPr lang="en-US" altLang="zh-TW" dirty="0" smtClean="0">
              <a:solidFill>
                <a:prstClr val="white"/>
              </a:solidFill>
            </a:endParaRPr>
          </a:p>
          <a:p>
            <a:pPr algn="ctr"/>
            <a:endParaRPr lang="en-US" altLang="zh-TW" dirty="0">
              <a:solidFill>
                <a:prstClr val="white"/>
              </a:solidFill>
            </a:endParaRPr>
          </a:p>
          <a:p>
            <a:pPr algn="ctr"/>
            <a:endParaRPr lang="en-US" altLang="zh-TW" dirty="0" smtClean="0">
              <a:solidFill>
                <a:prstClr val="white"/>
              </a:solidFill>
            </a:endParaRPr>
          </a:p>
          <a:p>
            <a:pPr algn="ctr"/>
            <a:endParaRPr lang="zh-TW" altLang="en-US" dirty="0">
              <a:solidFill>
                <a:prstClr val="white"/>
              </a:solidFill>
            </a:endParaRPr>
          </a:p>
        </p:txBody>
      </p:sp>
      <p:sp>
        <p:nvSpPr>
          <p:cNvPr id="11" name="矩形 10"/>
          <p:cNvSpPr/>
          <p:nvPr/>
        </p:nvSpPr>
        <p:spPr>
          <a:xfrm>
            <a:off x="6019801" y="2495550"/>
            <a:ext cx="1524000" cy="76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更新</a:t>
            </a:r>
            <a:r>
              <a:rPr lang="zh-TW" altLang="en-US" sz="1400" dirty="0">
                <a:solidFill>
                  <a:prstClr val="white"/>
                </a:solidFill>
                <a:latin typeface="微軟正黑體" pitchFamily="34" charset="-120"/>
                <a:ea typeface="微軟正黑體" pitchFamily="34" charset="-120"/>
              </a:rPr>
              <a:t>顯示</a:t>
            </a:r>
            <a:r>
              <a:rPr lang="zh-TW" altLang="en-US" sz="1400" dirty="0" smtClean="0">
                <a:solidFill>
                  <a:prstClr val="white"/>
                </a:solidFill>
                <a:latin typeface="微軟正黑體" pitchFamily="34" charset="-120"/>
                <a:ea typeface="微軟正黑體" pitchFamily="34" charset="-120"/>
              </a:rPr>
              <a:t>內容</a:t>
            </a:r>
            <a:r>
              <a:rPr lang="en-US" altLang="zh-TW" sz="1400" dirty="0" smtClean="0">
                <a:solidFill>
                  <a:prstClr val="white"/>
                </a:solidFill>
                <a:latin typeface="微軟正黑體" pitchFamily="34" charset="-120"/>
                <a:ea typeface="微軟正黑體" pitchFamily="34" charset="-120"/>
              </a:rPr>
              <a:t>Update()</a:t>
            </a:r>
            <a:endParaRPr lang="zh-TW" altLang="en-US" sz="1400" dirty="0">
              <a:solidFill>
                <a:prstClr val="white"/>
              </a:solidFill>
              <a:latin typeface="微軟正黑體" pitchFamily="34" charset="-120"/>
              <a:ea typeface="微軟正黑體" pitchFamily="34" charset="-120"/>
            </a:endParaRPr>
          </a:p>
        </p:txBody>
      </p:sp>
      <p:sp>
        <p:nvSpPr>
          <p:cNvPr id="12" name="矩形 11"/>
          <p:cNvSpPr/>
          <p:nvPr/>
        </p:nvSpPr>
        <p:spPr>
          <a:xfrm>
            <a:off x="6019801" y="3333750"/>
            <a:ext cx="1524000" cy="76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繪製顯示內容</a:t>
            </a:r>
            <a:r>
              <a:rPr lang="en-US" altLang="zh-TW" sz="1400" dirty="0" smtClean="0">
                <a:solidFill>
                  <a:prstClr val="white"/>
                </a:solidFill>
                <a:latin typeface="微軟正黑體" pitchFamily="34" charset="-120"/>
                <a:ea typeface="微軟正黑體" pitchFamily="34" charset="-120"/>
              </a:rPr>
              <a:t>Draw()</a:t>
            </a:r>
            <a:endParaRPr lang="zh-TW" altLang="en-US" sz="1400" dirty="0">
              <a:solidFill>
                <a:prstClr val="white"/>
              </a:solidFill>
              <a:latin typeface="微軟正黑體" pitchFamily="34" charset="-120"/>
              <a:ea typeface="微軟正黑體" pitchFamily="34" charset="-120"/>
            </a:endParaRPr>
          </a:p>
        </p:txBody>
      </p:sp>
      <p:cxnSp>
        <p:nvCxnSpPr>
          <p:cNvPr id="13" name="肘形接點 12"/>
          <p:cNvCxnSpPr>
            <a:stCxn id="12" idx="1"/>
            <a:endCxn id="11" idx="1"/>
          </p:cNvCxnSpPr>
          <p:nvPr/>
        </p:nvCxnSpPr>
        <p:spPr>
          <a:xfrm rot="10800000">
            <a:off x="6019801" y="2876550"/>
            <a:ext cx="12700" cy="838200"/>
          </a:xfrm>
          <a:prstGeom prst="bentConnector3">
            <a:avLst>
              <a:gd name="adj1" fmla="val 180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肘形接點 13"/>
          <p:cNvCxnSpPr>
            <a:stCxn id="11" idx="3"/>
            <a:endCxn id="12" idx="3"/>
          </p:cNvCxnSpPr>
          <p:nvPr/>
        </p:nvCxnSpPr>
        <p:spPr>
          <a:xfrm>
            <a:off x="7543801" y="2876550"/>
            <a:ext cx="12700" cy="838200"/>
          </a:xfrm>
          <a:prstGeom prst="bentConnector3">
            <a:avLst>
              <a:gd name="adj1" fmla="val 180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1752600" y="1756833"/>
            <a:ext cx="2743200" cy="28956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b="1" dirty="0" smtClean="0">
                <a:solidFill>
                  <a:prstClr val="white"/>
                </a:solidFill>
                <a:latin typeface="微軟正黑體" pitchFamily="34" charset="-120"/>
                <a:ea typeface="微軟正黑體" pitchFamily="34" charset="-120"/>
              </a:rPr>
              <a:t>遊戲迴圈</a:t>
            </a:r>
            <a:endParaRPr lang="en-US" altLang="zh-TW" sz="1200" b="1" dirty="0" smtClean="0">
              <a:solidFill>
                <a:prstClr val="white"/>
              </a:solidFill>
              <a:latin typeface="微軟正黑體" pitchFamily="34" charset="-120"/>
              <a:ea typeface="微軟正黑體" pitchFamily="34" charset="-120"/>
            </a:endParaRPr>
          </a:p>
          <a:p>
            <a:pPr algn="ctr"/>
            <a:r>
              <a:rPr lang="en-US" altLang="zh-TW" sz="1200" b="1" dirty="0" smtClean="0">
                <a:solidFill>
                  <a:prstClr val="white"/>
                </a:solidFill>
                <a:latin typeface="微軟正黑體" pitchFamily="34" charset="-120"/>
                <a:ea typeface="微軟正黑體" pitchFamily="34" charset="-120"/>
              </a:rPr>
              <a:t>Game Loop</a:t>
            </a:r>
          </a:p>
          <a:p>
            <a:pPr algn="ctr"/>
            <a:endParaRPr lang="en-US" altLang="zh-TW" dirty="0" smtClean="0">
              <a:solidFill>
                <a:prstClr val="white"/>
              </a:solidFill>
            </a:endParaRPr>
          </a:p>
          <a:p>
            <a:pPr algn="ctr"/>
            <a:endParaRPr lang="en-US" altLang="zh-TW" dirty="0">
              <a:solidFill>
                <a:prstClr val="white"/>
              </a:solidFill>
            </a:endParaRPr>
          </a:p>
          <a:p>
            <a:pPr algn="ctr"/>
            <a:endParaRPr lang="en-US" altLang="zh-TW" dirty="0" smtClean="0">
              <a:solidFill>
                <a:prstClr val="white"/>
              </a:solidFill>
            </a:endParaRPr>
          </a:p>
          <a:p>
            <a:pPr algn="ctr"/>
            <a:endParaRPr lang="en-US" altLang="zh-TW" dirty="0">
              <a:solidFill>
                <a:prstClr val="white"/>
              </a:solidFill>
            </a:endParaRPr>
          </a:p>
          <a:p>
            <a:pPr algn="ctr"/>
            <a:endParaRPr lang="en-US" altLang="zh-TW" dirty="0" smtClean="0">
              <a:solidFill>
                <a:prstClr val="white"/>
              </a:solidFill>
            </a:endParaRPr>
          </a:p>
          <a:p>
            <a:pPr algn="ctr"/>
            <a:endParaRPr lang="en-US" altLang="zh-TW" dirty="0">
              <a:solidFill>
                <a:prstClr val="white"/>
              </a:solidFill>
            </a:endParaRPr>
          </a:p>
          <a:p>
            <a:pPr algn="ctr"/>
            <a:endParaRPr lang="en-US" altLang="zh-TW" dirty="0" smtClean="0">
              <a:solidFill>
                <a:prstClr val="white"/>
              </a:solidFill>
            </a:endParaRPr>
          </a:p>
          <a:p>
            <a:pPr algn="ctr"/>
            <a:endParaRPr lang="zh-TW" altLang="en-US" dirty="0">
              <a:solidFill>
                <a:prstClr val="white"/>
              </a:solidFill>
            </a:endParaRPr>
          </a:p>
        </p:txBody>
      </p:sp>
      <p:sp>
        <p:nvSpPr>
          <p:cNvPr id="16" name="矩形 15"/>
          <p:cNvSpPr/>
          <p:nvPr/>
        </p:nvSpPr>
        <p:spPr>
          <a:xfrm>
            <a:off x="2362201" y="2518833"/>
            <a:ext cx="1524000" cy="762000"/>
          </a:xfrm>
          <a:prstGeom prst="rect">
            <a:avLst/>
          </a:prstGeom>
          <a:solidFill>
            <a:schemeClr val="accent6">
              <a:lumMod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更新</a:t>
            </a:r>
            <a:r>
              <a:rPr lang="zh-TW" altLang="en-US" sz="1400" dirty="0">
                <a:solidFill>
                  <a:prstClr val="white"/>
                </a:solidFill>
                <a:latin typeface="微軟正黑體" pitchFamily="34" charset="-120"/>
                <a:ea typeface="微軟正黑體" pitchFamily="34" charset="-120"/>
              </a:rPr>
              <a:t>顯示</a:t>
            </a:r>
            <a:r>
              <a:rPr lang="zh-TW" altLang="en-US" sz="1400" dirty="0" smtClean="0">
                <a:solidFill>
                  <a:prstClr val="white"/>
                </a:solidFill>
                <a:latin typeface="微軟正黑體" pitchFamily="34" charset="-120"/>
                <a:ea typeface="微軟正黑體" pitchFamily="34" charset="-120"/>
              </a:rPr>
              <a:t>內容</a:t>
            </a:r>
            <a:r>
              <a:rPr lang="en-US" altLang="zh-TW" sz="1400" dirty="0" smtClean="0">
                <a:solidFill>
                  <a:prstClr val="white"/>
                </a:solidFill>
                <a:latin typeface="微軟正黑體" pitchFamily="34" charset="-120"/>
                <a:ea typeface="微軟正黑體" pitchFamily="34" charset="-120"/>
              </a:rPr>
              <a:t>Update()</a:t>
            </a:r>
            <a:endParaRPr lang="zh-TW" altLang="en-US" sz="1400" dirty="0">
              <a:solidFill>
                <a:prstClr val="white"/>
              </a:solidFill>
              <a:latin typeface="微軟正黑體" pitchFamily="34" charset="-120"/>
              <a:ea typeface="微軟正黑體" pitchFamily="34" charset="-120"/>
            </a:endParaRPr>
          </a:p>
        </p:txBody>
      </p:sp>
      <p:sp>
        <p:nvSpPr>
          <p:cNvPr id="17" name="矩形 16"/>
          <p:cNvSpPr/>
          <p:nvPr/>
        </p:nvSpPr>
        <p:spPr>
          <a:xfrm>
            <a:off x="2362201" y="3357033"/>
            <a:ext cx="1524000" cy="762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prstClr val="white"/>
                </a:solidFill>
                <a:latin typeface="微軟正黑體" pitchFamily="34" charset="-120"/>
                <a:ea typeface="微軟正黑體" pitchFamily="34" charset="-120"/>
              </a:rPr>
              <a:t>繪製顯示內容</a:t>
            </a:r>
            <a:r>
              <a:rPr lang="en-US" altLang="zh-TW" sz="1400" dirty="0" smtClean="0">
                <a:solidFill>
                  <a:prstClr val="white"/>
                </a:solidFill>
                <a:latin typeface="微軟正黑體" pitchFamily="34" charset="-120"/>
                <a:ea typeface="微軟正黑體" pitchFamily="34" charset="-120"/>
              </a:rPr>
              <a:t>Draw()</a:t>
            </a:r>
            <a:endParaRPr lang="zh-TW" altLang="en-US" sz="1400" dirty="0">
              <a:solidFill>
                <a:prstClr val="white"/>
              </a:solidFill>
              <a:latin typeface="微軟正黑體" pitchFamily="34" charset="-120"/>
              <a:ea typeface="微軟正黑體" pitchFamily="34" charset="-120"/>
            </a:endParaRPr>
          </a:p>
        </p:txBody>
      </p:sp>
      <p:cxnSp>
        <p:nvCxnSpPr>
          <p:cNvPr id="18" name="肘形接點 17"/>
          <p:cNvCxnSpPr>
            <a:stCxn id="17" idx="1"/>
            <a:endCxn id="16" idx="1"/>
          </p:cNvCxnSpPr>
          <p:nvPr/>
        </p:nvCxnSpPr>
        <p:spPr>
          <a:xfrm rot="10800000">
            <a:off x="2362201" y="2899833"/>
            <a:ext cx="12700" cy="838200"/>
          </a:xfrm>
          <a:prstGeom prst="bentConnector3">
            <a:avLst>
              <a:gd name="adj1" fmla="val 180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肘形接點 18"/>
          <p:cNvCxnSpPr>
            <a:stCxn id="16" idx="3"/>
            <a:endCxn id="17" idx="3"/>
          </p:cNvCxnSpPr>
          <p:nvPr/>
        </p:nvCxnSpPr>
        <p:spPr>
          <a:xfrm>
            <a:off x="3886201" y="2899833"/>
            <a:ext cx="12700" cy="838200"/>
          </a:xfrm>
          <a:prstGeom prst="bentConnector3">
            <a:avLst>
              <a:gd name="adj1" fmla="val 180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85234" y="4271435"/>
            <a:ext cx="1549399" cy="40428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dirty="0" err="1" smtClean="0">
                <a:solidFill>
                  <a:prstClr val="white"/>
                </a:solidFill>
                <a:latin typeface="微軟正黑體" pitchFamily="34" charset="-120"/>
                <a:ea typeface="微軟正黑體" pitchFamily="34" charset="-120"/>
              </a:rPr>
              <a:t>ColorFrameReady</a:t>
            </a:r>
            <a:endParaRPr lang="en-US" altLang="zh-TW" sz="1000" dirty="0" smtClean="0">
              <a:solidFill>
                <a:prstClr val="white"/>
              </a:solidFill>
              <a:latin typeface="微軟正黑體" pitchFamily="34" charset="-120"/>
              <a:ea typeface="微軟正黑體" pitchFamily="34" charset="-120"/>
            </a:endParaRPr>
          </a:p>
          <a:p>
            <a:pPr algn="ctr"/>
            <a:r>
              <a:rPr lang="zh-TW" altLang="en-US" sz="1000" dirty="0" smtClean="0">
                <a:solidFill>
                  <a:prstClr val="white"/>
                </a:solidFill>
                <a:latin typeface="微軟正黑體" pitchFamily="34" charset="-120"/>
                <a:ea typeface="微軟正黑體" pitchFamily="34" charset="-120"/>
              </a:rPr>
              <a:t>事件處理函式</a:t>
            </a:r>
            <a:endParaRPr lang="zh-TW" altLang="en-US" sz="1000" dirty="0">
              <a:solidFill>
                <a:prstClr val="white"/>
              </a:solidFill>
              <a:latin typeface="微軟正黑體" pitchFamily="34" charset="-120"/>
              <a:ea typeface="微軟正黑體" pitchFamily="34" charset="-120"/>
            </a:endParaRPr>
          </a:p>
        </p:txBody>
      </p:sp>
      <p:cxnSp>
        <p:nvCxnSpPr>
          <p:cNvPr id="22" name="肘形接點 21"/>
          <p:cNvCxnSpPr>
            <a:stCxn id="20" idx="3"/>
            <a:endCxn id="17" idx="1"/>
          </p:cNvCxnSpPr>
          <p:nvPr/>
        </p:nvCxnSpPr>
        <p:spPr>
          <a:xfrm flipV="1">
            <a:off x="1934633" y="3738033"/>
            <a:ext cx="427568" cy="735543"/>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4643966" y="81915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2362200" y="1096433"/>
            <a:ext cx="1680268" cy="430887"/>
          </a:xfrm>
          <a:prstGeom prst="rect">
            <a:avLst/>
          </a:prstGeom>
          <a:noFill/>
        </p:spPr>
        <p:txBody>
          <a:bodyPr wrap="none" rtlCol="0">
            <a:spAutoFit/>
          </a:bodyPr>
          <a:lstStyle/>
          <a:p>
            <a:r>
              <a:rPr lang="zh-TW" altLang="en-US" sz="1100" dirty="0" smtClean="0">
                <a:solidFill>
                  <a:prstClr val="black"/>
                </a:solidFill>
                <a:latin typeface="微軟正黑體" pitchFamily="34" charset="-120"/>
                <a:ea typeface="微軟正黑體" pitchFamily="34" charset="-120"/>
              </a:rPr>
              <a:t>前一個範例</a:t>
            </a:r>
            <a:endParaRPr lang="en-US" altLang="zh-TW" sz="1100" dirty="0" smtClean="0">
              <a:solidFill>
                <a:prstClr val="black"/>
              </a:solidFill>
              <a:latin typeface="微軟正黑體" pitchFamily="34" charset="-120"/>
              <a:ea typeface="微軟正黑體" pitchFamily="34" charset="-120"/>
            </a:endParaRPr>
          </a:p>
          <a:p>
            <a:r>
              <a:rPr lang="zh-TW" altLang="en-US" sz="1100" dirty="0" smtClean="0">
                <a:solidFill>
                  <a:prstClr val="black"/>
                </a:solidFill>
                <a:latin typeface="微軟正黑體" pitchFamily="34" charset="-120"/>
                <a:ea typeface="微軟正黑體" pitchFamily="34" charset="-120"/>
              </a:rPr>
              <a:t>利用</a:t>
            </a:r>
            <a:r>
              <a:rPr lang="en-US" altLang="zh-TW" sz="1100" dirty="0" smtClean="0">
                <a:solidFill>
                  <a:prstClr val="black"/>
                </a:solidFill>
                <a:latin typeface="微軟正黑體" pitchFamily="34" charset="-120"/>
                <a:ea typeface="微軟正黑體" pitchFamily="34" charset="-120"/>
              </a:rPr>
              <a:t>Event</a:t>
            </a:r>
            <a:r>
              <a:rPr lang="zh-TW" altLang="en-US" sz="1100" dirty="0" smtClean="0">
                <a:solidFill>
                  <a:prstClr val="black"/>
                </a:solidFill>
                <a:latin typeface="微軟正黑體" pitchFamily="34" charset="-120"/>
                <a:ea typeface="微軟正黑體" pitchFamily="34" charset="-120"/>
              </a:rPr>
              <a:t>更新顯示內容</a:t>
            </a:r>
            <a:endParaRPr lang="zh-TW" altLang="en-US" sz="1100" dirty="0">
              <a:solidFill>
                <a:prstClr val="black"/>
              </a:solidFill>
              <a:latin typeface="微軟正黑體" pitchFamily="34" charset="-120"/>
              <a:ea typeface="微軟正黑體" pitchFamily="34" charset="-120"/>
            </a:endParaRPr>
          </a:p>
        </p:txBody>
      </p:sp>
      <p:sp>
        <p:nvSpPr>
          <p:cNvPr id="40" name="文字方塊 39"/>
          <p:cNvSpPr txBox="1"/>
          <p:nvPr/>
        </p:nvSpPr>
        <p:spPr>
          <a:xfrm>
            <a:off x="5869883" y="1096433"/>
            <a:ext cx="1946367" cy="430887"/>
          </a:xfrm>
          <a:prstGeom prst="rect">
            <a:avLst/>
          </a:prstGeom>
          <a:noFill/>
        </p:spPr>
        <p:txBody>
          <a:bodyPr wrap="none" rtlCol="0">
            <a:spAutoFit/>
          </a:bodyPr>
          <a:lstStyle/>
          <a:p>
            <a:r>
              <a:rPr lang="zh-TW" altLang="en-US" sz="1100" dirty="0" smtClean="0">
                <a:solidFill>
                  <a:prstClr val="black"/>
                </a:solidFill>
                <a:latin typeface="微軟正黑體" pitchFamily="34" charset="-120"/>
                <a:ea typeface="微軟正黑體" pitchFamily="34" charset="-120"/>
              </a:rPr>
              <a:t>本範例</a:t>
            </a:r>
            <a:endParaRPr lang="en-US" altLang="zh-TW" sz="1100" dirty="0" smtClean="0">
              <a:solidFill>
                <a:prstClr val="black"/>
              </a:solidFill>
              <a:latin typeface="微軟正黑體" pitchFamily="34" charset="-120"/>
              <a:ea typeface="微軟正黑體" pitchFamily="34" charset="-120"/>
            </a:endParaRPr>
          </a:p>
          <a:p>
            <a:r>
              <a:rPr lang="zh-TW" altLang="en-US" sz="1100" dirty="0" smtClean="0">
                <a:solidFill>
                  <a:prstClr val="black"/>
                </a:solidFill>
                <a:latin typeface="微軟正黑體" pitchFamily="34" charset="-120"/>
                <a:ea typeface="微軟正黑體" pitchFamily="34" charset="-120"/>
              </a:rPr>
              <a:t>主動在</a:t>
            </a:r>
            <a:r>
              <a:rPr lang="en-US" altLang="zh-TW" sz="1100" dirty="0" smtClean="0">
                <a:solidFill>
                  <a:prstClr val="black"/>
                </a:solidFill>
                <a:latin typeface="微軟正黑體" pitchFamily="34" charset="-120"/>
                <a:ea typeface="微軟正黑體" pitchFamily="34" charset="-120"/>
              </a:rPr>
              <a:t>Update</a:t>
            </a:r>
            <a:r>
              <a:rPr lang="zh-TW" altLang="en-US" sz="1100" dirty="0" smtClean="0">
                <a:solidFill>
                  <a:prstClr val="black"/>
                </a:solidFill>
                <a:latin typeface="微軟正黑體" pitchFamily="34" charset="-120"/>
                <a:ea typeface="微軟正黑體" pitchFamily="34" charset="-120"/>
              </a:rPr>
              <a:t>更新顯示內容</a:t>
            </a:r>
            <a:endParaRPr lang="zh-TW" altLang="en-US" sz="1100" dirty="0">
              <a:solidFill>
                <a:prstClr val="black"/>
              </a:solidFill>
              <a:latin typeface="微軟正黑體" pitchFamily="34" charset="-120"/>
              <a:ea typeface="微軟正黑體" pitchFamily="34" charset="-120"/>
            </a:endParaRPr>
          </a:p>
        </p:txBody>
      </p:sp>
    </p:spTree>
    <p:extLst>
      <p:ext uri="{BB962C8B-B14F-4D97-AF65-F5344CB8AC3E}">
        <p14:creationId xmlns:p14="http://schemas.microsoft.com/office/powerpoint/2010/main" val="2948087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85750"/>
            <a:ext cx="8229600" cy="381000"/>
          </a:xfrm>
        </p:spPr>
        <p:txBody>
          <a:bodyPr>
            <a:normAutofit/>
          </a:bodyPr>
          <a:lstStyle/>
          <a:p>
            <a:pPr marL="0" indent="0">
              <a:buNone/>
            </a:pPr>
            <a:r>
              <a:rPr lang="zh-TW" altLang="en-US" sz="1800" dirty="0" smtClean="0">
                <a:latin typeface="Segoe WP" pitchFamily="34" charset="0"/>
                <a:ea typeface="微軟正黑體" pitchFamily="34" charset="-120"/>
              </a:rPr>
              <a:t>取消事件處理函式</a:t>
            </a:r>
            <a:endParaRPr lang="en-US" altLang="zh-TW" sz="1800" dirty="0">
              <a:latin typeface="Segoe WP" pitchFamily="34" charset="0"/>
              <a:ea typeface="微軟正黑體" pitchFamily="34" charset="-120"/>
            </a:endParaRPr>
          </a:p>
        </p:txBody>
      </p:sp>
      <p:sp>
        <p:nvSpPr>
          <p:cNvPr id="5" name="矩形 4"/>
          <p:cNvSpPr/>
          <p:nvPr/>
        </p:nvSpPr>
        <p:spPr>
          <a:xfrm>
            <a:off x="-228600" y="971550"/>
            <a:ext cx="8534400" cy="2862322"/>
          </a:xfrm>
          <a:prstGeom prst="rect">
            <a:avLst/>
          </a:prstGeom>
        </p:spPr>
        <p:txBody>
          <a:bodyPr wrap="square">
            <a:spAutoFit/>
          </a:bodyPr>
          <a:lstStyle/>
          <a:p>
            <a:r>
              <a:rPr lang="en-US" altLang="zh-TW" dirty="0">
                <a:solidFill>
                  <a:prstClr val="black"/>
                </a:solidFill>
                <a:latin typeface="微軟正黑體"/>
                <a:ea typeface="微軟正黑體"/>
              </a:rPr>
              <a:t> </a:t>
            </a:r>
            <a:r>
              <a:rPr lang="en-US" altLang="zh-TW" dirty="0" smtClean="0">
                <a:solidFill>
                  <a:prstClr val="black"/>
                </a:solidFill>
                <a:latin typeface="微軟正黑體"/>
                <a:ea typeface="微軟正黑體"/>
              </a:rPr>
              <a:t>       </a:t>
            </a:r>
            <a:r>
              <a:rPr lang="en-US" altLang="zh-TW" dirty="0" smtClean="0">
                <a:solidFill>
                  <a:srgbClr val="2B91AF"/>
                </a:solidFill>
                <a:latin typeface="微軟正黑體"/>
                <a:ea typeface="微軟正黑體"/>
              </a:rPr>
              <a:t>KinectSensor</a:t>
            </a:r>
            <a:r>
              <a:rPr lang="en-US" altLang="zh-TW" dirty="0" smtClean="0">
                <a:solidFill>
                  <a:prstClr val="black"/>
                </a:solidFill>
                <a:latin typeface="微軟正黑體"/>
                <a:ea typeface="微軟正黑體"/>
              </a:rPr>
              <a:t> </a:t>
            </a:r>
            <a:r>
              <a:rPr lang="en-US" altLang="zh-TW" dirty="0" err="1">
                <a:solidFill>
                  <a:prstClr val="black"/>
                </a:solidFill>
                <a:latin typeface="微軟正黑體"/>
                <a:ea typeface="微軟正黑體"/>
              </a:rPr>
              <a:t>myKinect</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protected</a:t>
            </a:r>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override</a:t>
            </a:r>
            <a:r>
              <a:rPr lang="en-US" altLang="zh-TW" dirty="0">
                <a:solidFill>
                  <a:prstClr val="black"/>
                </a:solidFill>
                <a:latin typeface="微軟正黑體"/>
                <a:ea typeface="微軟正黑體"/>
              </a:rPr>
              <a:t> </a:t>
            </a:r>
            <a:r>
              <a:rPr lang="en-US" altLang="zh-TW" dirty="0">
                <a:solidFill>
                  <a:srgbClr val="0000FF"/>
                </a:solidFill>
                <a:latin typeface="微軟正黑體"/>
                <a:ea typeface="微軟正黑體"/>
              </a:rPr>
              <a:t>void</a:t>
            </a:r>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LoadContent</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spriteBatch</a:t>
            </a:r>
            <a:r>
              <a:rPr lang="en-US" altLang="zh-TW" dirty="0">
                <a:solidFill>
                  <a:prstClr val="black"/>
                </a:solidFill>
                <a:latin typeface="微軟正黑體"/>
                <a:ea typeface="微軟正黑體"/>
              </a:rPr>
              <a:t> = </a:t>
            </a:r>
            <a:r>
              <a:rPr lang="en-US" altLang="zh-TW" dirty="0">
                <a:solidFill>
                  <a:srgbClr val="0000FF"/>
                </a:solidFill>
                <a:latin typeface="微軟正黑體"/>
                <a:ea typeface="微軟正黑體"/>
              </a:rPr>
              <a:t>new</a:t>
            </a:r>
            <a:r>
              <a:rPr lang="en-US" altLang="zh-TW" dirty="0">
                <a:solidFill>
                  <a:prstClr val="black"/>
                </a:solidFill>
                <a:latin typeface="微軟正黑體"/>
                <a:ea typeface="微軟正黑體"/>
              </a:rPr>
              <a:t> </a:t>
            </a:r>
            <a:r>
              <a:rPr lang="en-US" altLang="zh-TW" dirty="0" err="1">
                <a:solidFill>
                  <a:srgbClr val="2B91AF"/>
                </a:solidFill>
                <a:latin typeface="微軟正黑體"/>
                <a:ea typeface="微軟正黑體"/>
              </a:rPr>
              <a:t>SpriteBatch</a:t>
            </a:r>
            <a:r>
              <a:rPr lang="en-US" altLang="zh-TW" dirty="0">
                <a:solidFill>
                  <a:prstClr val="black"/>
                </a:solidFill>
                <a:latin typeface="微軟正黑體"/>
                <a:ea typeface="微軟正黑體"/>
              </a:rPr>
              <a:t>(</a:t>
            </a:r>
            <a:r>
              <a:rPr lang="en-US" altLang="zh-TW" dirty="0" err="1">
                <a:solidFill>
                  <a:prstClr val="black"/>
                </a:solidFill>
                <a:latin typeface="微軟正黑體"/>
                <a:ea typeface="微軟正黑體"/>
              </a:rPr>
              <a:t>GraphicsDevice</a:t>
            </a:r>
            <a:r>
              <a:rPr lang="en-US" altLang="zh-TW" dirty="0">
                <a:solidFill>
                  <a:prstClr val="black"/>
                </a:solidFill>
                <a:latin typeface="微軟正黑體"/>
                <a:ea typeface="微軟正黑體"/>
              </a:rPr>
              <a:t>);</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myKinect</a:t>
            </a:r>
            <a:r>
              <a:rPr lang="en-US" altLang="zh-TW" dirty="0">
                <a:solidFill>
                  <a:prstClr val="black"/>
                </a:solidFill>
                <a:latin typeface="微軟正黑體"/>
                <a:ea typeface="微軟正黑體"/>
              </a:rPr>
              <a:t> = </a:t>
            </a:r>
            <a:r>
              <a:rPr lang="en-US" altLang="zh-TW" dirty="0" err="1">
                <a:solidFill>
                  <a:srgbClr val="2B91AF"/>
                </a:solidFill>
                <a:latin typeface="微軟正黑體"/>
                <a:ea typeface="微軟正黑體"/>
              </a:rPr>
              <a:t>KinectSensor</a:t>
            </a:r>
            <a:r>
              <a:rPr lang="en-US" altLang="zh-TW" dirty="0" err="1">
                <a:solidFill>
                  <a:prstClr val="black"/>
                </a:solidFill>
                <a:latin typeface="微軟正黑體"/>
                <a:ea typeface="微軟正黑體"/>
              </a:rPr>
              <a:t>.KinectSensors</a:t>
            </a:r>
            <a:r>
              <a:rPr lang="en-US" altLang="zh-TW" dirty="0">
                <a:solidFill>
                  <a:prstClr val="black"/>
                </a:solidFill>
                <a:latin typeface="微軟正黑體"/>
                <a:ea typeface="微軟正黑體"/>
              </a:rPr>
              <a:t>[0];</a:t>
            </a: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myKinect.ColorStream.Enable</a:t>
            </a:r>
            <a:r>
              <a:rPr lang="en-US" altLang="zh-TW" dirty="0" smtClean="0">
                <a:solidFill>
                  <a:prstClr val="black"/>
                </a:solidFill>
                <a:latin typeface="微軟正黑體"/>
                <a:ea typeface="微軟正黑體"/>
              </a:rPr>
              <a:t>();</a:t>
            </a:r>
          </a:p>
          <a:p>
            <a:endParaRPr lang="en-US" altLang="zh-TW" dirty="0" smtClean="0">
              <a:solidFill>
                <a:prstClr val="black"/>
              </a:solidFill>
              <a:latin typeface="微軟正黑體"/>
              <a:ea typeface="微軟正黑體"/>
            </a:endParaRPr>
          </a:p>
          <a:p>
            <a:endParaRPr lang="en-US" altLang="zh-TW" dirty="0">
              <a:solidFill>
                <a:prstClr val="black"/>
              </a:solidFill>
              <a:latin typeface="微軟正黑體"/>
              <a:ea typeface="微軟正黑體"/>
            </a:endParaRPr>
          </a:p>
          <a:p>
            <a:r>
              <a:rPr lang="en-US" altLang="zh-TW" dirty="0">
                <a:solidFill>
                  <a:prstClr val="black"/>
                </a:solidFill>
                <a:latin typeface="微軟正黑體"/>
                <a:ea typeface="微軟正黑體"/>
              </a:rPr>
              <a:t>            </a:t>
            </a:r>
            <a:r>
              <a:rPr lang="en-US" altLang="zh-TW" dirty="0" err="1">
                <a:solidFill>
                  <a:prstClr val="black"/>
                </a:solidFill>
                <a:latin typeface="微軟正黑體"/>
                <a:ea typeface="微軟正黑體"/>
              </a:rPr>
              <a:t>myKinect.Start</a:t>
            </a:r>
            <a:r>
              <a:rPr lang="en-US" altLang="zh-TW" dirty="0">
                <a:solidFill>
                  <a:prstClr val="black"/>
                </a:solidFill>
                <a:latin typeface="微軟正黑體"/>
                <a:ea typeface="微軟正黑體"/>
              </a:rPr>
              <a:t>();</a:t>
            </a:r>
          </a:p>
          <a:p>
            <a:r>
              <a:rPr lang="zh-TW" altLang="en-US" dirty="0">
                <a:solidFill>
                  <a:prstClr val="black"/>
                </a:solidFill>
                <a:latin typeface="微軟正黑體"/>
                <a:ea typeface="微軟正黑體"/>
              </a:rPr>
              <a:t>        </a:t>
            </a:r>
            <a:r>
              <a:rPr lang="en-US" altLang="zh-TW" dirty="0">
                <a:solidFill>
                  <a:prstClr val="black"/>
                </a:solidFill>
                <a:latin typeface="微軟正黑體"/>
                <a:ea typeface="微軟正黑體"/>
              </a:rPr>
              <a:t>}</a:t>
            </a:r>
            <a:endParaRPr lang="zh-TW" altLang="en-US" dirty="0">
              <a:solidFill>
                <a:prstClr val="black"/>
              </a:solidFill>
            </a:endParaRPr>
          </a:p>
        </p:txBody>
      </p:sp>
      <p:sp>
        <p:nvSpPr>
          <p:cNvPr id="7" name="矩形 6"/>
          <p:cNvSpPr/>
          <p:nvPr/>
        </p:nvSpPr>
        <p:spPr>
          <a:xfrm>
            <a:off x="3429000" y="4034423"/>
            <a:ext cx="5715000" cy="307777"/>
          </a:xfrm>
          <a:prstGeom prst="rect">
            <a:avLst/>
          </a:prstGeom>
        </p:spPr>
        <p:txBody>
          <a:bodyPr wrap="square">
            <a:spAutoFit/>
          </a:bodyPr>
          <a:lstStyle/>
          <a:p>
            <a:r>
              <a:rPr lang="en-US" altLang="zh-TW" sz="1400" b="1" dirty="0" err="1">
                <a:solidFill>
                  <a:prstClr val="black"/>
                </a:solidFill>
                <a:latin typeface="微軟正黑體"/>
                <a:ea typeface="微軟正黑體"/>
              </a:rPr>
              <a:t>myKinect.ColorFrameReady</a:t>
            </a:r>
            <a:r>
              <a:rPr lang="en-US" altLang="zh-TW" sz="1400" b="1" dirty="0">
                <a:solidFill>
                  <a:prstClr val="black"/>
                </a:solidFill>
                <a:latin typeface="微軟正黑體"/>
                <a:ea typeface="微軟正黑體"/>
              </a:rPr>
              <a:t> += </a:t>
            </a:r>
            <a:r>
              <a:rPr lang="en-US" altLang="zh-TW" sz="1400" b="1" dirty="0" err="1">
                <a:solidFill>
                  <a:prstClr val="black"/>
                </a:solidFill>
                <a:latin typeface="微軟正黑體"/>
                <a:ea typeface="微軟正黑體"/>
              </a:rPr>
              <a:t>myKinect_ColorFrameReady</a:t>
            </a:r>
            <a:r>
              <a:rPr lang="en-US" altLang="zh-TW" sz="1400" b="1" dirty="0">
                <a:solidFill>
                  <a:prstClr val="black"/>
                </a:solidFill>
                <a:latin typeface="微軟正黑體"/>
                <a:ea typeface="微軟正黑體"/>
              </a:rPr>
              <a:t>;</a:t>
            </a:r>
            <a:endParaRPr lang="zh-TW" altLang="en-US" sz="1400" dirty="0">
              <a:solidFill>
                <a:prstClr val="black"/>
              </a:solidFill>
            </a:endParaRPr>
          </a:p>
        </p:txBody>
      </p:sp>
      <p:sp>
        <p:nvSpPr>
          <p:cNvPr id="8" name="上彎箭號 7"/>
          <p:cNvSpPr/>
          <p:nvPr/>
        </p:nvSpPr>
        <p:spPr>
          <a:xfrm rot="16200000">
            <a:off x="2356753" y="3050228"/>
            <a:ext cx="1236869" cy="731520"/>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9" name="文字方塊 8"/>
          <p:cNvSpPr txBox="1"/>
          <p:nvPr/>
        </p:nvSpPr>
        <p:spPr>
          <a:xfrm>
            <a:off x="3357881" y="3726646"/>
            <a:ext cx="1620957" cy="307777"/>
          </a:xfrm>
          <a:prstGeom prst="rect">
            <a:avLst/>
          </a:prstGeom>
          <a:noFill/>
        </p:spPr>
        <p:txBody>
          <a:bodyPr wrap="none" rtlCol="0">
            <a:spAutoFit/>
          </a:bodyPr>
          <a:lstStyle/>
          <a:p>
            <a:r>
              <a:rPr lang="zh-TW" altLang="en-US" sz="1400" dirty="0" smtClean="0">
                <a:solidFill>
                  <a:prstClr val="black"/>
                </a:solidFill>
                <a:latin typeface="微軟正黑體" pitchFamily="34" charset="-120"/>
                <a:ea typeface="微軟正黑體" pitchFamily="34" charset="-120"/>
              </a:rPr>
              <a:t>前一個範例這裡有</a:t>
            </a:r>
            <a:endParaRPr lang="zh-TW" altLang="en-US" sz="1400" dirty="0">
              <a:solidFill>
                <a:prstClr val="black"/>
              </a:solidFill>
              <a:latin typeface="微軟正黑體" pitchFamily="34" charset="-120"/>
              <a:ea typeface="微軟正黑體" pitchFamily="34" charset="-120"/>
            </a:endParaRPr>
          </a:p>
        </p:txBody>
      </p:sp>
    </p:spTree>
    <p:extLst>
      <p:ext uri="{BB962C8B-B14F-4D97-AF65-F5344CB8AC3E}">
        <p14:creationId xmlns:p14="http://schemas.microsoft.com/office/powerpoint/2010/main" val="856751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1233"/>
            <a:ext cx="8229600" cy="381000"/>
          </a:xfrm>
        </p:spPr>
        <p:txBody>
          <a:bodyPr>
            <a:normAutofit/>
          </a:bodyPr>
          <a:lstStyle/>
          <a:p>
            <a:pPr marL="0" indent="0">
              <a:buNone/>
            </a:pPr>
            <a:r>
              <a:rPr lang="zh-TW" altLang="en-US" sz="1800" smtClean="0">
                <a:latin typeface="Segoe WP" pitchFamily="34" charset="0"/>
                <a:ea typeface="微軟正黑體" pitchFamily="34" charset="-120"/>
              </a:rPr>
              <a:t>主動索取彩色影像資料</a:t>
            </a:r>
            <a:endParaRPr lang="en-US" altLang="zh-TW" sz="1800" dirty="0">
              <a:latin typeface="Segoe WP" pitchFamily="34" charset="0"/>
              <a:ea typeface="微軟正黑體" pitchFamily="34" charset="-120"/>
            </a:endParaRPr>
          </a:p>
        </p:txBody>
      </p:sp>
      <p:sp>
        <p:nvSpPr>
          <p:cNvPr id="4" name="矩形 3"/>
          <p:cNvSpPr/>
          <p:nvPr/>
        </p:nvSpPr>
        <p:spPr>
          <a:xfrm>
            <a:off x="-152400" y="617068"/>
            <a:ext cx="8763000" cy="4401205"/>
          </a:xfrm>
          <a:prstGeom prst="rect">
            <a:avLst/>
          </a:prstGeom>
        </p:spPr>
        <p:txBody>
          <a:bodyPr wrap="square">
            <a:spAutoFit/>
          </a:bodyPr>
          <a:lstStyle/>
          <a:p>
            <a:r>
              <a:rPr lang="en-US" altLang="zh-TW" sz="1400" dirty="0" smtClean="0">
                <a:solidFill>
                  <a:prstClr val="black"/>
                </a:solidFill>
                <a:latin typeface="微軟正黑體"/>
                <a:ea typeface="微軟正黑體"/>
              </a:rPr>
              <a:t>        </a:t>
            </a:r>
            <a:r>
              <a:rPr lang="en-US" altLang="zh-TW" sz="1400" dirty="0" smtClean="0">
                <a:solidFill>
                  <a:srgbClr val="0000FF"/>
                </a:solidFill>
                <a:latin typeface="微軟正黑體"/>
                <a:ea typeface="微軟正黑體"/>
              </a:rPr>
              <a:t>protected</a:t>
            </a:r>
            <a:r>
              <a:rPr lang="en-US" altLang="zh-TW" sz="1400" dirty="0" smtClean="0">
                <a:solidFill>
                  <a:prstClr val="black"/>
                </a:solidFill>
                <a:latin typeface="微軟正黑體"/>
                <a:ea typeface="微軟正黑體"/>
              </a:rPr>
              <a:t> </a:t>
            </a:r>
            <a:r>
              <a:rPr lang="en-US" altLang="zh-TW" sz="1400" dirty="0">
                <a:solidFill>
                  <a:srgbClr val="0000FF"/>
                </a:solidFill>
                <a:latin typeface="微軟正黑體"/>
                <a:ea typeface="微軟正黑體"/>
              </a:rPr>
              <a:t>override</a:t>
            </a:r>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void</a:t>
            </a:r>
            <a:r>
              <a:rPr lang="en-US" altLang="zh-TW" sz="1400" dirty="0">
                <a:solidFill>
                  <a:prstClr val="black"/>
                </a:solidFill>
                <a:latin typeface="微軟正黑體"/>
                <a:ea typeface="微軟正黑體"/>
              </a:rPr>
              <a:t> Update(</a:t>
            </a:r>
            <a:r>
              <a:rPr lang="en-US" altLang="zh-TW" sz="1400" dirty="0" err="1">
                <a:solidFill>
                  <a:srgbClr val="2B91AF"/>
                </a:solidFill>
                <a:latin typeface="微軟正黑體"/>
                <a:ea typeface="微軟正黑體"/>
              </a:rPr>
              <a:t>GameTime</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gameTime</a:t>
            </a:r>
            <a:r>
              <a:rPr lang="en-US" altLang="zh-TW" sz="1400" dirty="0">
                <a:solidFill>
                  <a:prstClr val="black"/>
                </a:solidFill>
                <a:latin typeface="微軟正黑體"/>
                <a:ea typeface="微軟正黑體"/>
              </a:rPr>
              <a:t>)</a:t>
            </a:r>
          </a:p>
          <a:p>
            <a:r>
              <a:rPr lang="zh-TW" altLang="en-US" sz="1400" dirty="0">
                <a:solidFill>
                  <a:prstClr val="black"/>
                </a:solidFill>
                <a:latin typeface="微軟正黑體"/>
                <a:ea typeface="微軟正黑體"/>
              </a:rPr>
              <a:t>        </a:t>
            </a:r>
            <a:r>
              <a:rPr lang="en-US" altLang="zh-TW" sz="1400" dirty="0" smtClean="0">
                <a:solidFill>
                  <a:prstClr val="black"/>
                </a:solidFill>
                <a:latin typeface="微軟正黑體"/>
                <a:ea typeface="微軟正黑體"/>
              </a:rPr>
              <a:t>{</a:t>
            </a:r>
          </a:p>
          <a:p>
            <a:r>
              <a:rPr lang="en-US" altLang="zh-TW" sz="1400" dirty="0" smtClean="0">
                <a:solidFill>
                  <a:prstClr val="black"/>
                </a:solidFill>
                <a:latin typeface="微軟正黑體"/>
                <a:ea typeface="微軟正黑體"/>
              </a:rPr>
              <a:t>            </a:t>
            </a:r>
            <a:r>
              <a:rPr lang="en-US" altLang="zh-TW" sz="1400" dirty="0" smtClean="0">
                <a:solidFill>
                  <a:srgbClr val="0000FF"/>
                </a:solidFill>
                <a:latin typeface="微軟正黑體"/>
                <a:ea typeface="微軟正黑體"/>
              </a:rPr>
              <a:t>if</a:t>
            </a:r>
            <a:r>
              <a:rPr lang="en-US" altLang="zh-TW" sz="1400" dirty="0" smtClean="0">
                <a:solidFill>
                  <a:prstClr val="black"/>
                </a:solidFill>
                <a:latin typeface="微軟正黑體"/>
                <a:ea typeface="微軟正黑體"/>
              </a:rPr>
              <a:t> (</a:t>
            </a:r>
            <a:r>
              <a:rPr lang="en-US" altLang="zh-TW" sz="1400" dirty="0" err="1" smtClean="0">
                <a:solidFill>
                  <a:srgbClr val="2B91AF"/>
                </a:solidFill>
                <a:latin typeface="微軟正黑體"/>
                <a:ea typeface="微軟正黑體"/>
              </a:rPr>
              <a:t>GamePad</a:t>
            </a:r>
            <a:r>
              <a:rPr lang="en-US" altLang="zh-TW" sz="1400" dirty="0" err="1" smtClean="0">
                <a:solidFill>
                  <a:prstClr val="black"/>
                </a:solidFill>
                <a:latin typeface="微軟正黑體"/>
                <a:ea typeface="微軟正黑體"/>
              </a:rPr>
              <a:t>.GetState</a:t>
            </a:r>
            <a:r>
              <a:rPr lang="en-US" altLang="zh-TW" sz="1400" dirty="0" smtClean="0">
                <a:solidFill>
                  <a:prstClr val="black"/>
                </a:solidFill>
                <a:latin typeface="微軟正黑體"/>
                <a:ea typeface="微軟正黑體"/>
              </a:rPr>
              <a:t>(</a:t>
            </a:r>
            <a:r>
              <a:rPr lang="en-US" altLang="zh-TW" sz="1400" dirty="0" err="1" smtClean="0">
                <a:solidFill>
                  <a:srgbClr val="2B91AF"/>
                </a:solidFill>
                <a:latin typeface="微軟正黑體"/>
                <a:ea typeface="微軟正黑體"/>
              </a:rPr>
              <a:t>PlayerIndex</a:t>
            </a:r>
            <a:r>
              <a:rPr lang="en-US" altLang="zh-TW" sz="1400" dirty="0" err="1" smtClean="0">
                <a:solidFill>
                  <a:prstClr val="black"/>
                </a:solidFill>
                <a:latin typeface="微軟正黑體"/>
                <a:ea typeface="微軟正黑體"/>
              </a:rPr>
              <a:t>.One</a:t>
            </a:r>
            <a:r>
              <a:rPr lang="en-US" altLang="zh-TW" sz="1400" dirty="0" smtClean="0">
                <a:solidFill>
                  <a:prstClr val="black"/>
                </a:solidFill>
                <a:latin typeface="微軟正黑體"/>
                <a:ea typeface="微軟正黑體"/>
              </a:rPr>
              <a:t>).</a:t>
            </a:r>
            <a:r>
              <a:rPr lang="en-US" altLang="zh-TW" sz="1400" dirty="0" err="1" smtClean="0">
                <a:solidFill>
                  <a:prstClr val="black"/>
                </a:solidFill>
                <a:latin typeface="微軟正黑體"/>
                <a:ea typeface="微軟正黑體"/>
              </a:rPr>
              <a:t>Buttons.Back</a:t>
            </a:r>
            <a:r>
              <a:rPr lang="en-US" altLang="zh-TW" sz="1400" dirty="0" smtClean="0">
                <a:solidFill>
                  <a:prstClr val="black"/>
                </a:solidFill>
                <a:latin typeface="微軟正黑體"/>
                <a:ea typeface="微軟正黑體"/>
              </a:rPr>
              <a:t> == </a:t>
            </a:r>
            <a:r>
              <a:rPr lang="en-US" altLang="zh-TW" sz="1400" dirty="0" err="1" smtClean="0">
                <a:solidFill>
                  <a:srgbClr val="2B91AF"/>
                </a:solidFill>
                <a:latin typeface="微軟正黑體"/>
                <a:ea typeface="微軟正黑體"/>
              </a:rPr>
              <a:t>ButtonState</a:t>
            </a:r>
            <a:r>
              <a:rPr lang="en-US" altLang="zh-TW" sz="1400" dirty="0" err="1" smtClean="0">
                <a:solidFill>
                  <a:prstClr val="black"/>
                </a:solidFill>
                <a:latin typeface="微軟正黑體"/>
                <a:ea typeface="微軟正黑體"/>
              </a:rPr>
              <a:t>.Pressed</a:t>
            </a:r>
            <a:r>
              <a:rPr lang="en-US" altLang="zh-TW" sz="1400" dirty="0" smtClean="0">
                <a:solidFill>
                  <a:prstClr val="black"/>
                </a:solidFill>
                <a:latin typeface="微軟正黑體"/>
                <a:ea typeface="微軟正黑體"/>
              </a:rPr>
              <a:t>)</a:t>
            </a:r>
          </a:p>
          <a:p>
            <a:r>
              <a:rPr lang="en-US" altLang="zh-TW" sz="1400" dirty="0" smtClean="0">
                <a:solidFill>
                  <a:prstClr val="black"/>
                </a:solidFill>
                <a:latin typeface="微軟正黑體"/>
                <a:ea typeface="微軟正黑體"/>
              </a:rPr>
              <a:t>                </a:t>
            </a:r>
            <a:r>
              <a:rPr lang="en-US" altLang="zh-TW" sz="1400" dirty="0" err="1">
                <a:solidFill>
                  <a:srgbClr val="0000FF"/>
                </a:solidFill>
                <a:latin typeface="微軟正黑體"/>
                <a:ea typeface="微軟正黑體"/>
              </a:rPr>
              <a:t>this</a:t>
            </a:r>
            <a:r>
              <a:rPr lang="en-US" altLang="zh-TW" sz="1400" dirty="0" err="1">
                <a:solidFill>
                  <a:prstClr val="black"/>
                </a:solidFill>
                <a:latin typeface="微軟正黑體"/>
                <a:ea typeface="微軟正黑體"/>
              </a:rPr>
              <a:t>.Exit</a:t>
            </a:r>
            <a:r>
              <a:rPr lang="en-US" altLang="zh-TW" sz="1400" dirty="0">
                <a:solidFill>
                  <a:prstClr val="black"/>
                </a:solidFill>
                <a:latin typeface="微軟正黑體"/>
                <a:ea typeface="微軟正黑體"/>
              </a:rPr>
              <a:t>();</a:t>
            </a:r>
          </a:p>
          <a:p>
            <a:endParaRPr lang="zh-TW" altLang="en-US" sz="1400" dirty="0">
              <a:solidFill>
                <a:prstClr val="black"/>
              </a:solidFill>
              <a:latin typeface="微軟正黑體"/>
              <a:ea typeface="微軟正黑體"/>
            </a:endParaRPr>
          </a:p>
          <a:p>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byte</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colorData</a:t>
            </a:r>
            <a:r>
              <a:rPr lang="en-US" altLang="zh-TW" sz="1400" dirty="0">
                <a:solidFill>
                  <a:prstClr val="black"/>
                </a:solidFill>
                <a:latin typeface="微軟正黑體"/>
                <a:ea typeface="微軟正黑體"/>
              </a:rPr>
              <a:t> = </a:t>
            </a:r>
            <a:r>
              <a:rPr lang="en-US" altLang="zh-TW" sz="1400" dirty="0">
                <a:solidFill>
                  <a:srgbClr val="0000FF"/>
                </a:solidFill>
                <a:latin typeface="微軟正黑體"/>
                <a:ea typeface="微軟正黑體"/>
              </a:rPr>
              <a:t>null</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using</a:t>
            </a:r>
            <a:r>
              <a:rPr lang="en-US" altLang="zh-TW" sz="1400" dirty="0">
                <a:solidFill>
                  <a:prstClr val="black"/>
                </a:solidFill>
                <a:latin typeface="微軟正黑體"/>
                <a:ea typeface="微軟正黑體"/>
              </a:rPr>
              <a:t> (</a:t>
            </a:r>
            <a:r>
              <a:rPr lang="en-US" altLang="zh-TW" sz="1400" dirty="0" err="1">
                <a:solidFill>
                  <a:srgbClr val="2B91AF"/>
                </a:solidFill>
                <a:latin typeface="微軟正黑體"/>
                <a:ea typeface="微軟正黑體"/>
              </a:rPr>
              <a:t>ColorImageFrame</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colorFrame</a:t>
            </a:r>
            <a:r>
              <a:rPr lang="en-US" altLang="zh-TW" sz="1400" dirty="0">
                <a:solidFill>
                  <a:prstClr val="black"/>
                </a:solidFill>
                <a:latin typeface="微軟正黑體"/>
                <a:ea typeface="微軟正黑體"/>
              </a:rPr>
              <a:t> = </a:t>
            </a:r>
            <a:r>
              <a:rPr lang="en-US" altLang="zh-TW" sz="1400" dirty="0" err="1">
                <a:solidFill>
                  <a:prstClr val="black"/>
                </a:solidFill>
                <a:latin typeface="微軟正黑體"/>
                <a:ea typeface="微軟正黑體"/>
              </a:rPr>
              <a:t>myKinect.ColorStream.OpenNextFrame</a:t>
            </a:r>
            <a:r>
              <a:rPr lang="en-US" altLang="zh-TW" sz="1400" dirty="0">
                <a:solidFill>
                  <a:prstClr val="black"/>
                </a:solidFill>
                <a:latin typeface="微軟正黑體"/>
                <a:ea typeface="微軟正黑體"/>
              </a:rPr>
              <a:t>(0))</a:t>
            </a:r>
          </a:p>
          <a:p>
            <a:r>
              <a:rPr lang="zh-TW" altLang="en-US" sz="1400" dirty="0">
                <a:solidFill>
                  <a:prstClr val="black"/>
                </a:solidFill>
                <a:latin typeface="微軟正黑體"/>
                <a:ea typeface="微軟正黑體"/>
              </a:rPr>
              <a:t>            </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if</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colorFrame</a:t>
            </a:r>
            <a:r>
              <a:rPr lang="en-US" altLang="zh-TW" sz="1400" dirty="0">
                <a:solidFill>
                  <a:prstClr val="black"/>
                </a:solidFill>
                <a:latin typeface="微軟正黑體"/>
                <a:ea typeface="微軟正黑體"/>
              </a:rPr>
              <a:t> != </a:t>
            </a:r>
            <a:r>
              <a:rPr lang="en-US" altLang="zh-TW" sz="1400" dirty="0">
                <a:solidFill>
                  <a:srgbClr val="0000FF"/>
                </a:solidFill>
                <a:latin typeface="微軟正黑體"/>
                <a:ea typeface="微軟正黑體"/>
              </a:rPr>
              <a:t>null</a:t>
            </a:r>
            <a:r>
              <a:rPr lang="en-US" altLang="zh-TW" sz="1400" dirty="0">
                <a:solidFill>
                  <a:prstClr val="black"/>
                </a:solidFill>
                <a:latin typeface="微軟正黑體"/>
                <a:ea typeface="微軟正黑體"/>
              </a:rPr>
              <a:t>)</a:t>
            </a:r>
          </a:p>
          <a:p>
            <a:r>
              <a:rPr lang="zh-TW" altLang="en-US" sz="1400" dirty="0">
                <a:solidFill>
                  <a:prstClr val="black"/>
                </a:solidFill>
                <a:latin typeface="微軟正黑體"/>
                <a:ea typeface="微軟正黑體"/>
              </a:rPr>
              <a:t>                </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if</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colorData</a:t>
            </a:r>
            <a:r>
              <a:rPr lang="en-US" altLang="zh-TW" sz="1400" dirty="0">
                <a:solidFill>
                  <a:prstClr val="black"/>
                </a:solidFill>
                <a:latin typeface="微軟正黑體"/>
                <a:ea typeface="微軟正黑體"/>
              </a:rPr>
              <a:t> == </a:t>
            </a:r>
            <a:r>
              <a:rPr lang="en-US" altLang="zh-TW" sz="1400" dirty="0">
                <a:solidFill>
                  <a:srgbClr val="0000FF"/>
                </a:solidFill>
                <a:latin typeface="微軟正黑體"/>
                <a:ea typeface="微軟正黑體"/>
              </a:rPr>
              <a:t>null</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colorData</a:t>
            </a:r>
            <a:r>
              <a:rPr lang="en-US" altLang="zh-TW" sz="1400" dirty="0">
                <a:solidFill>
                  <a:prstClr val="black"/>
                </a:solidFill>
                <a:latin typeface="微軟正黑體"/>
                <a:ea typeface="微軟正黑體"/>
              </a:rPr>
              <a:t> = </a:t>
            </a:r>
            <a:r>
              <a:rPr lang="en-US" altLang="zh-TW" sz="1400" dirty="0">
                <a:solidFill>
                  <a:srgbClr val="0000FF"/>
                </a:solidFill>
                <a:latin typeface="微軟正黑體"/>
                <a:ea typeface="微軟正黑體"/>
              </a:rPr>
              <a:t>new</a:t>
            </a:r>
            <a:r>
              <a:rPr lang="en-US" altLang="zh-TW" sz="1400" dirty="0">
                <a:solidFill>
                  <a:prstClr val="black"/>
                </a:solidFill>
                <a:latin typeface="微軟正黑體"/>
                <a:ea typeface="微軟正黑體"/>
              </a:rPr>
              <a:t> </a:t>
            </a:r>
            <a:r>
              <a:rPr lang="en-US" altLang="zh-TW" sz="1400" dirty="0">
                <a:solidFill>
                  <a:srgbClr val="0000FF"/>
                </a:solidFill>
                <a:latin typeface="微軟正黑體"/>
                <a:ea typeface="微軟正黑體"/>
              </a:rPr>
              <a:t>byte</a:t>
            </a:r>
            <a:r>
              <a:rPr lang="en-US" altLang="zh-TW" sz="1400" dirty="0">
                <a:solidFill>
                  <a:prstClr val="black"/>
                </a:solidFill>
                <a:latin typeface="微軟正黑體"/>
                <a:ea typeface="微軟正黑體"/>
              </a:rPr>
              <a:t>[</a:t>
            </a:r>
            <a:r>
              <a:rPr lang="en-US" altLang="zh-TW" sz="1400" dirty="0" err="1">
                <a:solidFill>
                  <a:prstClr val="black"/>
                </a:solidFill>
                <a:latin typeface="微軟正黑體"/>
                <a:ea typeface="微軟正黑體"/>
              </a:rPr>
              <a:t>colorFrame.Width</a:t>
            </a:r>
            <a:r>
              <a:rPr lang="en-US" altLang="zh-TW" sz="1400" dirty="0">
                <a:solidFill>
                  <a:prstClr val="black"/>
                </a:solidFill>
                <a:latin typeface="微軟正黑體"/>
                <a:ea typeface="微軟正黑體"/>
              </a:rPr>
              <a:t> * </a:t>
            </a:r>
            <a:r>
              <a:rPr lang="en-US" altLang="zh-TW" sz="1400" dirty="0" err="1">
                <a:solidFill>
                  <a:prstClr val="black"/>
                </a:solidFill>
                <a:latin typeface="微軟正黑體"/>
                <a:ea typeface="微軟正黑體"/>
              </a:rPr>
              <a:t>colorFrame.Height</a:t>
            </a:r>
            <a:r>
              <a:rPr lang="en-US" altLang="zh-TW" sz="1400" dirty="0">
                <a:solidFill>
                  <a:prstClr val="black"/>
                </a:solidFill>
                <a:latin typeface="微軟正黑體"/>
                <a:ea typeface="微軟正黑體"/>
              </a:rPr>
              <a:t> * 4];</a:t>
            </a:r>
          </a:p>
          <a:p>
            <a:endParaRPr lang="zh-TW" altLang="en-US" sz="1400" dirty="0">
              <a:solidFill>
                <a:prstClr val="black"/>
              </a:solidFill>
              <a:latin typeface="微軟正黑體"/>
              <a:ea typeface="微軟正黑體"/>
            </a:endParaRPr>
          </a:p>
          <a:p>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colorFrame.CopyPixelDataTo</a:t>
            </a:r>
            <a:r>
              <a:rPr lang="en-US" altLang="zh-TW" sz="1400" dirty="0">
                <a:solidFill>
                  <a:prstClr val="black"/>
                </a:solidFill>
                <a:latin typeface="微軟正黑體"/>
                <a:ea typeface="微軟正黑體"/>
              </a:rPr>
              <a:t>(</a:t>
            </a:r>
            <a:r>
              <a:rPr lang="en-US" altLang="zh-TW" sz="1400" dirty="0" err="1">
                <a:solidFill>
                  <a:prstClr val="black"/>
                </a:solidFill>
                <a:latin typeface="微軟正黑體"/>
                <a:ea typeface="微軟正黑體"/>
              </a:rPr>
              <a:t>colorData</a:t>
            </a:r>
            <a:r>
              <a:rPr lang="en-US" altLang="zh-TW" sz="1400" dirty="0">
                <a:solidFill>
                  <a:prstClr val="black"/>
                </a:solidFill>
                <a:latin typeface="微軟正黑體"/>
                <a:ea typeface="微軟正黑體"/>
              </a:rPr>
              <a:t>);</a:t>
            </a:r>
          </a:p>
          <a:p>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DataToVideoTexture</a:t>
            </a:r>
            <a:r>
              <a:rPr lang="en-US" altLang="zh-TW" sz="1400" dirty="0">
                <a:solidFill>
                  <a:prstClr val="black"/>
                </a:solidFill>
                <a:latin typeface="微軟正黑體"/>
                <a:ea typeface="微軟正黑體"/>
              </a:rPr>
              <a:t>(</a:t>
            </a:r>
            <a:r>
              <a:rPr lang="en-US" altLang="zh-TW" sz="1400" dirty="0" err="1">
                <a:solidFill>
                  <a:prstClr val="black"/>
                </a:solidFill>
                <a:latin typeface="微軟正黑體"/>
                <a:ea typeface="微軟正黑體"/>
              </a:rPr>
              <a:t>colorData</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colorFrame.Width</a:t>
            </a:r>
            <a:r>
              <a:rPr lang="en-US" altLang="zh-TW" sz="1400" dirty="0">
                <a:solidFill>
                  <a:prstClr val="black"/>
                </a:solidFill>
                <a:latin typeface="微軟正黑體"/>
                <a:ea typeface="微軟正黑體"/>
              </a:rPr>
              <a:t>, </a:t>
            </a:r>
            <a:r>
              <a:rPr lang="en-US" altLang="zh-TW" sz="1400" dirty="0" err="1">
                <a:solidFill>
                  <a:prstClr val="black"/>
                </a:solidFill>
                <a:latin typeface="微軟正黑體"/>
                <a:ea typeface="微軟正黑體"/>
              </a:rPr>
              <a:t>colorFrame.Height</a:t>
            </a:r>
            <a:r>
              <a:rPr lang="en-US" altLang="zh-TW" sz="1400" dirty="0">
                <a:solidFill>
                  <a:prstClr val="black"/>
                </a:solidFill>
                <a:latin typeface="微軟正黑體"/>
                <a:ea typeface="微軟正黑體"/>
              </a:rPr>
              <a:t>);</a:t>
            </a:r>
          </a:p>
          <a:p>
            <a:r>
              <a:rPr lang="zh-TW" altLang="en-US" sz="1400" dirty="0">
                <a:solidFill>
                  <a:prstClr val="black"/>
                </a:solidFill>
                <a:latin typeface="微軟正黑體"/>
                <a:ea typeface="微軟正黑體"/>
              </a:rPr>
              <a:t>                </a:t>
            </a:r>
            <a:r>
              <a:rPr lang="en-US" altLang="zh-TW" sz="1400" dirty="0">
                <a:solidFill>
                  <a:prstClr val="black"/>
                </a:solidFill>
                <a:latin typeface="微軟正黑體"/>
                <a:ea typeface="微軟正黑體"/>
              </a:rPr>
              <a:t>}</a:t>
            </a:r>
          </a:p>
          <a:p>
            <a:r>
              <a:rPr lang="zh-TW" altLang="en-US" sz="1400" dirty="0">
                <a:solidFill>
                  <a:prstClr val="black"/>
                </a:solidFill>
                <a:latin typeface="微軟正黑體"/>
                <a:ea typeface="微軟正黑體"/>
              </a:rPr>
              <a:t>            </a:t>
            </a:r>
            <a:r>
              <a:rPr lang="en-US" altLang="zh-TW" sz="1400" dirty="0">
                <a:solidFill>
                  <a:prstClr val="black"/>
                </a:solidFill>
                <a:latin typeface="微軟正黑體"/>
                <a:ea typeface="微軟正黑體"/>
              </a:rPr>
              <a:t>}</a:t>
            </a:r>
          </a:p>
          <a:p>
            <a:endParaRPr lang="zh-TW" altLang="en-US" sz="1400" dirty="0">
              <a:solidFill>
                <a:prstClr val="black"/>
              </a:solidFill>
              <a:latin typeface="微軟正黑體"/>
              <a:ea typeface="微軟正黑體"/>
            </a:endParaRPr>
          </a:p>
          <a:p>
            <a:r>
              <a:rPr lang="en-US" altLang="zh-TW" sz="1400" dirty="0">
                <a:solidFill>
                  <a:prstClr val="black"/>
                </a:solidFill>
                <a:latin typeface="微軟正黑體"/>
                <a:ea typeface="微軟正黑體"/>
              </a:rPr>
              <a:t>            </a:t>
            </a:r>
            <a:r>
              <a:rPr lang="en-US" altLang="zh-TW" sz="1400" dirty="0" err="1">
                <a:solidFill>
                  <a:srgbClr val="0000FF"/>
                </a:solidFill>
                <a:latin typeface="微軟正黑體"/>
                <a:ea typeface="微軟正黑體"/>
              </a:rPr>
              <a:t>base</a:t>
            </a:r>
            <a:r>
              <a:rPr lang="en-US" altLang="zh-TW" sz="1400" dirty="0" err="1">
                <a:solidFill>
                  <a:prstClr val="black"/>
                </a:solidFill>
                <a:latin typeface="微軟正黑體"/>
                <a:ea typeface="微軟正黑體"/>
              </a:rPr>
              <a:t>.Update</a:t>
            </a:r>
            <a:r>
              <a:rPr lang="en-US" altLang="zh-TW" sz="1400" dirty="0">
                <a:solidFill>
                  <a:prstClr val="black"/>
                </a:solidFill>
                <a:latin typeface="微軟正黑體"/>
                <a:ea typeface="微軟正黑體"/>
              </a:rPr>
              <a:t>(</a:t>
            </a:r>
            <a:r>
              <a:rPr lang="en-US" altLang="zh-TW" sz="1400" dirty="0" err="1">
                <a:solidFill>
                  <a:prstClr val="black"/>
                </a:solidFill>
                <a:latin typeface="微軟正黑體"/>
                <a:ea typeface="微軟正黑體"/>
              </a:rPr>
              <a:t>gameTime</a:t>
            </a:r>
            <a:r>
              <a:rPr lang="en-US" altLang="zh-TW" sz="1400" dirty="0">
                <a:solidFill>
                  <a:prstClr val="black"/>
                </a:solidFill>
                <a:latin typeface="微軟正黑體"/>
                <a:ea typeface="微軟正黑體"/>
              </a:rPr>
              <a:t>);</a:t>
            </a:r>
          </a:p>
          <a:p>
            <a:r>
              <a:rPr lang="zh-TW" altLang="en-US" sz="1400" dirty="0">
                <a:solidFill>
                  <a:prstClr val="black"/>
                </a:solidFill>
                <a:latin typeface="微軟正黑體"/>
                <a:ea typeface="微軟正黑體"/>
              </a:rPr>
              <a:t>        </a:t>
            </a:r>
            <a:r>
              <a:rPr lang="en-US" altLang="zh-TW" sz="1400" dirty="0">
                <a:solidFill>
                  <a:prstClr val="black"/>
                </a:solidFill>
                <a:latin typeface="微軟正黑體"/>
                <a:ea typeface="微軟正黑體"/>
              </a:rPr>
              <a:t>}</a:t>
            </a:r>
            <a:endParaRPr lang="zh-TW" altLang="en-US" sz="1400" dirty="0">
              <a:solidFill>
                <a:prstClr val="black"/>
              </a:solidFill>
            </a:endParaRPr>
          </a:p>
        </p:txBody>
      </p:sp>
      <p:sp>
        <p:nvSpPr>
          <p:cNvPr id="2" name="右大括弧 1"/>
          <p:cNvSpPr/>
          <p:nvPr/>
        </p:nvSpPr>
        <p:spPr>
          <a:xfrm>
            <a:off x="7315200" y="1733550"/>
            <a:ext cx="304800" cy="2514600"/>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prstClr val="black"/>
              </a:solidFill>
            </a:endParaRPr>
          </a:p>
        </p:txBody>
      </p:sp>
      <p:sp>
        <p:nvSpPr>
          <p:cNvPr id="9" name="文字方塊 8"/>
          <p:cNvSpPr txBox="1"/>
          <p:nvPr/>
        </p:nvSpPr>
        <p:spPr>
          <a:xfrm>
            <a:off x="7800121" y="2621518"/>
            <a:ext cx="1261884" cy="738664"/>
          </a:xfrm>
          <a:prstGeom prst="rect">
            <a:avLst/>
          </a:prstGeom>
          <a:noFill/>
        </p:spPr>
        <p:txBody>
          <a:bodyPr wrap="none" rtlCol="0">
            <a:spAutoFit/>
          </a:bodyPr>
          <a:lstStyle/>
          <a:p>
            <a:r>
              <a:rPr lang="zh-TW" altLang="en-US" sz="1400" dirty="0" smtClean="0">
                <a:solidFill>
                  <a:prstClr val="black"/>
                </a:solidFill>
                <a:latin typeface="微軟正黑體" pitchFamily="34" charset="-120"/>
                <a:ea typeface="微軟正黑體" pitchFamily="34" charset="-120"/>
              </a:rPr>
              <a:t>原本在</a:t>
            </a:r>
            <a:endParaRPr lang="en-US" altLang="zh-TW" sz="1400" dirty="0" smtClean="0">
              <a:solidFill>
                <a:prstClr val="black"/>
              </a:solidFill>
              <a:latin typeface="微軟正黑體" pitchFamily="34" charset="-120"/>
              <a:ea typeface="微軟正黑體" pitchFamily="34" charset="-120"/>
            </a:endParaRPr>
          </a:p>
          <a:p>
            <a:r>
              <a:rPr lang="zh-TW" altLang="en-US" sz="1400" dirty="0">
                <a:solidFill>
                  <a:prstClr val="black"/>
                </a:solidFill>
                <a:latin typeface="微軟正黑體" pitchFamily="34" charset="-120"/>
                <a:ea typeface="微軟正黑體" pitchFamily="34" charset="-120"/>
              </a:rPr>
              <a:t>事件處理</a:t>
            </a:r>
            <a:r>
              <a:rPr lang="zh-TW" altLang="en-US" sz="1400" dirty="0" smtClean="0">
                <a:solidFill>
                  <a:prstClr val="black"/>
                </a:solidFill>
                <a:latin typeface="微軟正黑體" pitchFamily="34" charset="-120"/>
                <a:ea typeface="微軟正黑體" pitchFamily="34" charset="-120"/>
              </a:rPr>
              <a:t>函式</a:t>
            </a:r>
            <a:endParaRPr lang="en-US" altLang="zh-TW" sz="1400" dirty="0" smtClean="0">
              <a:solidFill>
                <a:prstClr val="black"/>
              </a:solidFill>
              <a:latin typeface="微軟正黑體" pitchFamily="34" charset="-120"/>
              <a:ea typeface="微軟正黑體" pitchFamily="34" charset="-120"/>
            </a:endParaRPr>
          </a:p>
          <a:p>
            <a:r>
              <a:rPr lang="zh-TW" altLang="en-US" sz="1400" dirty="0">
                <a:solidFill>
                  <a:prstClr val="black"/>
                </a:solidFill>
                <a:latin typeface="微軟正黑體" pitchFamily="34" charset="-120"/>
                <a:ea typeface="微軟正黑體" pitchFamily="34" charset="-120"/>
              </a:rPr>
              <a:t>中的程式碼</a:t>
            </a:r>
          </a:p>
        </p:txBody>
      </p:sp>
    </p:spTree>
    <p:extLst>
      <p:ext uri="{BB962C8B-B14F-4D97-AF65-F5344CB8AC3E}">
        <p14:creationId xmlns:p14="http://schemas.microsoft.com/office/powerpoint/2010/main" val="2140264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in Ar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icrosof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Microsof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6F4A680-17AA-4E21-97E8-3C22D11C40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FutureWorld_2007.potx</Template>
  <TotalTime>1811</TotalTime>
  <Words>514</Words>
  <Application>Microsoft Office PowerPoint</Application>
  <PresentationFormat>如螢幕大小 (16:9)</PresentationFormat>
  <Paragraphs>80</Paragraphs>
  <Slides>3</Slides>
  <Notes>3</Notes>
  <HiddenSlides>0</HiddenSlides>
  <MMClips>0</MMClips>
  <ScaleCrop>false</ScaleCrop>
  <HeadingPairs>
    <vt:vector size="6" baseType="variant">
      <vt:variant>
        <vt:lpstr>使用字型</vt:lpstr>
      </vt:variant>
      <vt:variant>
        <vt:i4>8</vt:i4>
      </vt:variant>
      <vt:variant>
        <vt:lpstr>佈景主題</vt:lpstr>
      </vt:variant>
      <vt:variant>
        <vt:i4>6</vt:i4>
      </vt:variant>
      <vt:variant>
        <vt:lpstr>投影片標題</vt:lpstr>
      </vt:variant>
      <vt:variant>
        <vt:i4>3</vt:i4>
      </vt:variant>
    </vt:vector>
  </HeadingPairs>
  <TitlesOfParts>
    <vt:vector size="17" baseType="lpstr">
      <vt:lpstr>微軟正黑體</vt:lpstr>
      <vt:lpstr>新細明體</vt:lpstr>
      <vt:lpstr>Arial</vt:lpstr>
      <vt:lpstr>Calibri</vt:lpstr>
      <vt:lpstr>Segoe UI</vt:lpstr>
      <vt:lpstr>Segoe UI Light</vt:lpstr>
      <vt:lpstr>Segoe WP</vt:lpstr>
      <vt:lpstr>Wingdings</vt:lpstr>
      <vt:lpstr>Main Art Slide</vt:lpstr>
      <vt:lpstr>Content Slide</vt:lpstr>
      <vt:lpstr>Microsoft Slide</vt:lpstr>
      <vt:lpstr>1_Microsoft Slide</vt:lpstr>
      <vt:lpstr>1_Content Slide</vt:lpstr>
      <vt:lpstr>2_Content Slide</vt:lpstr>
      <vt:lpstr>實作範例 XNA與彩色影像</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setup</dc:creator>
  <cp:lastModifiedBy>Sen Wang</cp:lastModifiedBy>
  <cp:revision>259</cp:revision>
  <dcterms:modified xsi:type="dcterms:W3CDTF">2013-05-24T02:57:00Z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TC300080919990</vt:lpwstr>
  </property>
</Properties>
</file>