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 id="2147483685" r:id="rId4"/>
    <p:sldMasterId id="2147483687" r:id="rId5"/>
    <p:sldMasterId id="2147483689" r:id="rId6"/>
    <p:sldMasterId id="2147483702" r:id="rId7"/>
  </p:sldMasterIdLst>
  <p:notesMasterIdLst>
    <p:notesMasterId r:id="rId14"/>
  </p:notesMasterIdLst>
  <p:handoutMasterIdLst>
    <p:handoutMasterId r:id="rId15"/>
  </p:handoutMasterIdLst>
  <p:sldIdLst>
    <p:sldId id="392" r:id="rId8"/>
    <p:sldId id="393" r:id="rId9"/>
    <p:sldId id="394" r:id="rId10"/>
    <p:sldId id="395" r:id="rId11"/>
    <p:sldId id="396" r:id="rId12"/>
    <p:sldId id="39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77791" autoAdjust="0"/>
  </p:normalViewPr>
  <p:slideViewPr>
    <p:cSldViewPr>
      <p:cViewPr varScale="1">
        <p:scale>
          <a:sx n="91" d="100"/>
          <a:sy n="91" d="100"/>
        </p:scale>
        <p:origin x="1219" y="86"/>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3187"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Master" Target="slideMasters/slideMaster6.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4.xml"/><Relationship Id="rId5" Type="http://schemas.openxmlformats.org/officeDocument/2006/relationships/slideMaster" Target="slideMasters/slideMaster4.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E5EB31-6C56-4F6D-B9B0-1C1398B0AA86}" type="datetimeFigureOut">
              <a:rPr lang="zh-TW" altLang="en-US" smtClean="0"/>
              <a:t>2013/5/24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B859E8-A24C-449C-A772-9ADBBBB6FFE9}" type="slidenum">
              <a:rPr lang="zh-TW" altLang="en-US" smtClean="0"/>
              <a:t>‹#›</a:t>
            </a:fld>
            <a:endParaRPr lang="zh-TW" altLang="en-US"/>
          </a:p>
        </p:txBody>
      </p:sp>
    </p:spTree>
    <p:extLst>
      <p:ext uri="{BB962C8B-B14F-4D97-AF65-F5344CB8AC3E}">
        <p14:creationId xmlns:p14="http://schemas.microsoft.com/office/powerpoint/2010/main" val="4282239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BA373-8001-433C-B4E8-9859DAB100C9}" type="datetimeFigureOut">
              <a:rPr lang="en-US" smtClean="0"/>
              <a:t>5/24/2013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DC355-D691-4218-AFA4-185672A2A9DE}" type="slidenum">
              <a:rPr lang="en-US" smtClean="0"/>
              <a:t>‹#›</a:t>
            </a:fld>
            <a:endParaRPr lang="en-US"/>
          </a:p>
        </p:txBody>
      </p:sp>
    </p:spTree>
    <p:extLst>
      <p:ext uri="{BB962C8B-B14F-4D97-AF65-F5344CB8AC3E}">
        <p14:creationId xmlns:p14="http://schemas.microsoft.com/office/powerpoint/2010/main" val="99443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本書並非專門討論</a:t>
            </a:r>
            <a:r>
              <a:rPr lang="en-US" altLang="zh-TW" dirty="0" smtClean="0"/>
              <a:t>XNA</a:t>
            </a:r>
            <a:r>
              <a:rPr lang="zh-TW" altLang="en-US" dirty="0" smtClean="0"/>
              <a:t>的書籍，不過在撰寫</a:t>
            </a:r>
            <a:r>
              <a:rPr lang="en-US" altLang="zh-TW" dirty="0" smtClean="0"/>
              <a:t>XNA</a:t>
            </a:r>
            <a:r>
              <a:rPr lang="zh-TW" altLang="en-US" dirty="0" smtClean="0"/>
              <a:t>應用程式時，時常需要在畫面上顯示文字，而</a:t>
            </a:r>
            <a:r>
              <a:rPr lang="en-US" altLang="zh-TW" dirty="0" smtClean="0"/>
              <a:t>XNA</a:t>
            </a:r>
            <a:r>
              <a:rPr lang="zh-TW" altLang="en-US" dirty="0" smtClean="0"/>
              <a:t>想顯示中文不若</a:t>
            </a:r>
            <a:r>
              <a:rPr lang="en-US" altLang="zh-TW" dirty="0" smtClean="0"/>
              <a:t>WPF</a:t>
            </a:r>
            <a:r>
              <a:rPr lang="zh-TW" altLang="en-US" dirty="0" smtClean="0"/>
              <a:t>那樣簡單直覺，所以本範例補充中文顯示這個部分。</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2316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XNA</a:t>
            </a:r>
            <a:r>
              <a:rPr lang="zh-TW" altLang="en-US" dirty="0" smtClean="0"/>
              <a:t>無法直接繪製文字，必須倚靠</a:t>
            </a:r>
            <a:r>
              <a:rPr lang="en-US" altLang="zh-TW" dirty="0" smtClean="0"/>
              <a:t>Sprite Font</a:t>
            </a:r>
            <a:r>
              <a:rPr lang="zh-TW" altLang="en-US" dirty="0" smtClean="0"/>
              <a:t>。</a:t>
            </a:r>
            <a:endParaRPr lang="en-US" altLang="zh-TW" dirty="0" smtClean="0"/>
          </a:p>
          <a:p>
            <a:r>
              <a:rPr lang="en-US" altLang="zh-TW" dirty="0" smtClean="0"/>
              <a:t>Sprite Font</a:t>
            </a:r>
            <a:r>
              <a:rPr lang="zh-TW" altLang="en-US" dirty="0" smtClean="0"/>
              <a:t>是一個</a:t>
            </a:r>
            <a:r>
              <a:rPr lang="en-US" altLang="zh-TW" dirty="0" smtClean="0"/>
              <a:t>XML</a:t>
            </a:r>
            <a:r>
              <a:rPr lang="zh-TW" altLang="en-US" dirty="0" smtClean="0"/>
              <a:t>設定檔，</a:t>
            </a:r>
            <a:r>
              <a:rPr lang="en-US" altLang="zh-TW" dirty="0" smtClean="0"/>
              <a:t>XNA</a:t>
            </a:r>
            <a:r>
              <a:rPr lang="zh-TW" altLang="en-US" dirty="0" smtClean="0"/>
              <a:t>程式編譯時會根據其設定內容到字型檔中取所需字型並編譯為</a:t>
            </a:r>
            <a:r>
              <a:rPr lang="en-US" altLang="zh-TW" dirty="0" smtClean="0"/>
              <a:t>XNA</a:t>
            </a:r>
            <a:r>
              <a:rPr lang="zh-TW" altLang="en-US" dirty="0" smtClean="0"/>
              <a:t>資源的一部份，透過此程序才能在</a:t>
            </a:r>
            <a:r>
              <a:rPr lang="en-US" altLang="zh-TW" dirty="0" smtClean="0"/>
              <a:t>XNA</a:t>
            </a:r>
            <a:r>
              <a:rPr lang="zh-TW" altLang="en-US" dirty="0" smtClean="0"/>
              <a:t>中顯示文字。</a:t>
            </a:r>
            <a:endParaRPr lang="en-US" altLang="zh-TW" dirty="0" smtClean="0"/>
          </a:p>
          <a:p>
            <a:r>
              <a:rPr lang="zh-TW" altLang="en-US" dirty="0" smtClean="0"/>
              <a:t>請在 </a:t>
            </a:r>
            <a:r>
              <a:rPr lang="en-US" altLang="zh-TW" dirty="0" err="1" smtClean="0"/>
              <a:t>KinectGameContent</a:t>
            </a:r>
            <a:r>
              <a:rPr lang="en-US" altLang="zh-TW" dirty="0" smtClean="0"/>
              <a:t>(Content) </a:t>
            </a:r>
            <a:r>
              <a:rPr lang="zh-TW" altLang="en-US" dirty="0" smtClean="0"/>
              <a:t>節點按下滑鼠右鍵，選擇</a:t>
            </a:r>
            <a:r>
              <a:rPr lang="en-US" altLang="zh-TW" dirty="0" smtClean="0"/>
              <a:t>Add </a:t>
            </a:r>
            <a:r>
              <a:rPr lang="en-US" altLang="zh-TW" dirty="0" smtClean="0">
                <a:sym typeface="Wingdings" pitchFamily="2" charset="2"/>
              </a:rPr>
              <a:t> </a:t>
            </a:r>
            <a:r>
              <a:rPr lang="en-US" altLang="zh-TW" dirty="0" smtClean="0"/>
              <a:t>New Item…</a:t>
            </a:r>
            <a:r>
              <a:rPr lang="zh-TW" altLang="en-US" dirty="0" smtClean="0"/>
              <a:t>。</a:t>
            </a:r>
            <a:endParaRPr lang="en-US" altLang="zh-TW" dirty="0" smtClean="0"/>
          </a:p>
          <a:p>
            <a:r>
              <a:rPr lang="zh-TW" altLang="en-US" dirty="0" smtClean="0"/>
              <a:t>接著選擇</a:t>
            </a:r>
            <a:r>
              <a:rPr lang="en-US" altLang="zh-TW" dirty="0" smtClean="0"/>
              <a:t>Sprite Font</a:t>
            </a:r>
            <a:r>
              <a:rPr lang="zh-TW" altLang="en-US" dirty="0" smtClean="0"/>
              <a:t>，填入名稱後按下</a:t>
            </a:r>
            <a:r>
              <a:rPr lang="en-US" altLang="zh-TW" dirty="0" smtClean="0"/>
              <a:t>Add</a:t>
            </a:r>
            <a:r>
              <a:rPr lang="zh-TW" altLang="en-US" dirty="0" smtClean="0"/>
              <a:t>即可。</a:t>
            </a:r>
          </a:p>
          <a:p>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34243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我們把</a:t>
            </a:r>
            <a:r>
              <a:rPr lang="en-US" altLang="zh-TW" dirty="0" smtClean="0"/>
              <a:t>Sprite Font</a:t>
            </a:r>
            <a:r>
              <a:rPr lang="zh-TW" altLang="en-US" dirty="0" smtClean="0"/>
              <a:t>取名為</a:t>
            </a:r>
            <a:r>
              <a:rPr lang="en-US" altLang="zh-TW" dirty="0" smtClean="0"/>
              <a:t>Message</a:t>
            </a:r>
            <a:r>
              <a:rPr lang="zh-TW" altLang="en-US" dirty="0" smtClean="0"/>
              <a:t>，所以專案中我們會看到 </a:t>
            </a:r>
            <a:r>
              <a:rPr lang="en-US" altLang="zh-TW" dirty="0" err="1" smtClean="0"/>
              <a:t>Message.spritefont</a:t>
            </a:r>
            <a:r>
              <a:rPr lang="en-US" altLang="zh-TW" dirty="0" smtClean="0"/>
              <a:t> </a:t>
            </a:r>
            <a:r>
              <a:rPr lang="zh-TW" altLang="en-US" dirty="0" smtClean="0"/>
              <a:t>出現在專案節點之中。</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1645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程式碼中我們利用</a:t>
            </a:r>
            <a:endParaRPr lang="en-US" altLang="zh-TW" dirty="0" smtClean="0"/>
          </a:p>
          <a:p>
            <a:r>
              <a:rPr lang="en-US" altLang="zh-TW" dirty="0" smtClean="0"/>
              <a:t>message = </a:t>
            </a:r>
            <a:r>
              <a:rPr lang="en-US" altLang="zh-TW" dirty="0" err="1" smtClean="0"/>
              <a:t>Content.Load</a:t>
            </a:r>
            <a:r>
              <a:rPr lang="en-US" altLang="zh-TW" dirty="0" smtClean="0"/>
              <a:t>&lt;</a:t>
            </a:r>
            <a:r>
              <a:rPr lang="en-US" altLang="zh-TW" dirty="0" err="1" smtClean="0"/>
              <a:t>SpriteFont</a:t>
            </a:r>
            <a:r>
              <a:rPr lang="en-US" altLang="zh-TW" dirty="0" smtClean="0"/>
              <a:t>&gt;("Message");</a:t>
            </a:r>
          </a:p>
          <a:p>
            <a:r>
              <a:rPr lang="zh-TW" altLang="en-US" dirty="0" smtClean="0"/>
              <a:t>於執行時期將字型資源載入供後續使用。</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38145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最後利用</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err="1" smtClean="0">
                <a:solidFill>
                  <a:prstClr val="black"/>
                </a:solidFill>
                <a:latin typeface="微軟正黑體"/>
                <a:ea typeface="微軟正黑體"/>
              </a:rPr>
              <a:t>spriteBatch.DrawString</a:t>
            </a:r>
            <a:r>
              <a:rPr lang="en-US" altLang="zh-TW" sz="1200" b="1" dirty="0" smtClean="0">
                <a:solidFill>
                  <a:prstClr val="black"/>
                </a:solidFill>
                <a:latin typeface="微軟正黑體"/>
                <a:ea typeface="微軟正黑體"/>
              </a:rPr>
              <a:t>(message, </a:t>
            </a:r>
            <a:r>
              <a:rPr lang="en-US" altLang="zh-TW" sz="1200" b="1" dirty="0" err="1" smtClean="0">
                <a:solidFill>
                  <a:prstClr val="black"/>
                </a:solidFill>
                <a:latin typeface="微軟正黑體"/>
                <a:ea typeface="微軟正黑體"/>
              </a:rPr>
              <a:t>msg</a:t>
            </a:r>
            <a:r>
              <a:rPr lang="en-US" altLang="zh-TW" sz="1200" b="1" dirty="0" smtClean="0">
                <a:solidFill>
                  <a:prstClr val="black"/>
                </a:solidFill>
                <a:latin typeface="微軟正黑體"/>
                <a:ea typeface="微軟正黑體"/>
              </a:rPr>
              <a:t>, </a:t>
            </a:r>
            <a:r>
              <a:rPr lang="en-US" altLang="zh-TW" sz="1200" b="1" dirty="0" smtClean="0">
                <a:solidFill>
                  <a:srgbClr val="2B91AF"/>
                </a:solidFill>
                <a:latin typeface="微軟正黑體"/>
                <a:ea typeface="微軟正黑體"/>
              </a:rPr>
              <a:t>Vector2</a:t>
            </a:r>
            <a:r>
              <a:rPr lang="en-US" altLang="zh-TW" sz="1200" b="1" dirty="0" smtClean="0">
                <a:solidFill>
                  <a:prstClr val="black"/>
                </a:solidFill>
                <a:latin typeface="微軟正黑體"/>
                <a:ea typeface="微軟正黑體"/>
              </a:rPr>
              <a:t>.Zero, </a:t>
            </a:r>
            <a:r>
              <a:rPr lang="en-US" altLang="zh-TW" sz="1200" b="1" dirty="0" err="1" smtClean="0">
                <a:solidFill>
                  <a:srgbClr val="2B91AF"/>
                </a:solidFill>
                <a:latin typeface="微軟正黑體"/>
                <a:ea typeface="微軟正黑體"/>
              </a:rPr>
              <a:t>Color</a:t>
            </a:r>
            <a:r>
              <a:rPr lang="en-US" altLang="zh-TW" sz="1200" b="1" dirty="0" err="1" smtClean="0">
                <a:solidFill>
                  <a:prstClr val="black"/>
                </a:solidFill>
                <a:latin typeface="微軟正黑體"/>
                <a:ea typeface="微軟正黑體"/>
              </a:rPr>
              <a:t>.White</a:t>
            </a:r>
            <a:r>
              <a:rPr lang="en-US" altLang="zh-TW" sz="1200" b="1" dirty="0" smtClean="0">
                <a:solidFill>
                  <a:prstClr val="black"/>
                </a:solidFill>
                <a:latin typeface="微軟正黑體"/>
                <a:ea typeface="微軟正黑體"/>
              </a:rPr>
              <a:t>);</a:t>
            </a:r>
          </a:p>
          <a:p>
            <a:r>
              <a:rPr lang="zh-TW" altLang="en-US" dirty="0" smtClean="0"/>
              <a:t>在螢幕左上角</a:t>
            </a:r>
            <a:r>
              <a:rPr lang="en-US" altLang="zh-TW" dirty="0" smtClean="0"/>
              <a:t>(0,0)</a:t>
            </a:r>
            <a:r>
              <a:rPr lang="zh-TW" altLang="en-US" dirty="0" smtClean="0"/>
              <a:t>位置繪出文字。</a:t>
            </a:r>
            <a:endParaRPr lang="en-US" altLang="zh-TW" dirty="0" smtClean="0"/>
          </a:p>
          <a:p>
            <a:r>
              <a:rPr lang="zh-TW" altLang="en-US" dirty="0" smtClean="0"/>
              <a:t>到此為止，理論上大功告成，但是一執行就會出現錯誤，要解決錯誤，只要把訊息內容中的中文拿掉，變成</a:t>
            </a: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smtClean="0">
                <a:solidFill>
                  <a:srgbClr val="0000FF"/>
                </a:solidFill>
                <a:latin typeface="微軟正黑體"/>
                <a:ea typeface="微軟正黑體"/>
              </a:rPr>
              <a:t>string</a:t>
            </a:r>
            <a:r>
              <a:rPr lang="en-US" altLang="zh-TW" sz="1200" b="1" dirty="0" smtClean="0">
                <a:solidFill>
                  <a:prstClr val="black"/>
                </a:solidFill>
                <a:latin typeface="微軟正黑體"/>
                <a:ea typeface="微軟正黑體"/>
              </a:rPr>
              <a:t> </a:t>
            </a:r>
            <a:r>
              <a:rPr lang="en-US" altLang="zh-TW" sz="1200" b="1" dirty="0" err="1" smtClean="0">
                <a:solidFill>
                  <a:prstClr val="black"/>
                </a:solidFill>
                <a:latin typeface="微軟正黑體"/>
                <a:ea typeface="微軟正黑體"/>
              </a:rPr>
              <a:t>msg</a:t>
            </a:r>
            <a:r>
              <a:rPr lang="en-US" altLang="zh-TW" sz="1200" b="1" dirty="0" smtClean="0">
                <a:solidFill>
                  <a:prstClr val="black"/>
                </a:solidFill>
                <a:latin typeface="微軟正黑體"/>
                <a:ea typeface="微軟正黑體"/>
              </a:rPr>
              <a:t> = </a:t>
            </a:r>
            <a:r>
              <a:rPr lang="en-US" altLang="zh-TW" sz="1200" b="1" dirty="0" smtClean="0">
                <a:solidFill>
                  <a:srgbClr val="A31515"/>
                </a:solidFill>
                <a:latin typeface="微軟正黑體"/>
                <a:ea typeface="微軟正黑體"/>
              </a:rPr>
              <a:t>"Kinect "</a:t>
            </a:r>
            <a:r>
              <a:rPr lang="en-US" altLang="zh-TW" sz="1200" b="1" dirty="0" smtClean="0">
                <a:solidFill>
                  <a:prstClr val="black"/>
                </a:solidFill>
                <a:latin typeface="微軟正黑體"/>
                <a:ea typeface="微軟正黑體"/>
              </a:rPr>
              <a:t>;</a:t>
            </a:r>
          </a:p>
          <a:p>
            <a:r>
              <a:rPr lang="zh-TW" altLang="en-US" dirty="0" smtClean="0"/>
              <a:t>就能夠順利執行。</a:t>
            </a:r>
            <a:endParaRPr lang="en-US" altLang="zh-TW" dirty="0" smtClean="0"/>
          </a:p>
          <a:p>
            <a:r>
              <a:rPr lang="zh-TW" altLang="zh-TW" sz="1200" kern="1200" dirty="0" smtClean="0">
                <a:solidFill>
                  <a:schemeClr val="tx1"/>
                </a:solidFill>
                <a:effectLst/>
                <a:latin typeface="+mn-lt"/>
                <a:ea typeface="+mn-ea"/>
                <a:cs typeface="+mn-cs"/>
              </a:rPr>
              <a:t>但是我們最終</a:t>
            </a:r>
            <a:r>
              <a:rPr lang="zh-TW" altLang="en-US" sz="1200" kern="1200" dirty="0" smtClean="0">
                <a:solidFill>
                  <a:schemeClr val="tx1"/>
                </a:solidFill>
                <a:effectLst/>
                <a:latin typeface="+mn-lt"/>
                <a:ea typeface="+mn-ea"/>
                <a:cs typeface="+mn-cs"/>
              </a:rPr>
              <a:t>目的</a:t>
            </a:r>
            <a:r>
              <a:rPr lang="zh-TW" altLang="zh-TW" sz="1200" kern="1200" dirty="0" smtClean="0">
                <a:solidFill>
                  <a:schemeClr val="tx1"/>
                </a:solidFill>
                <a:effectLst/>
                <a:latin typeface="+mn-lt"/>
                <a:ea typeface="+mn-ea"/>
                <a:cs typeface="+mn-cs"/>
              </a:rPr>
              <a:t>還是想要顯示所需的中文字，此時需要一些額外的功夫。</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8383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之前的程式碼證明，僅有程式碼是不夠的，還必須在字型設定檔之中添加所需要的中文字，要求</a:t>
            </a:r>
            <a:r>
              <a:rPr lang="en-US" altLang="zh-TW" dirty="0" smtClean="0"/>
              <a:t>”</a:t>
            </a:r>
            <a:r>
              <a:rPr lang="zh-TW" altLang="en-US" dirty="0" smtClean="0"/>
              <a:t>納入我們所需的中文字</a:t>
            </a:r>
            <a:r>
              <a:rPr lang="en-US" altLang="zh-TW" dirty="0" smtClean="0"/>
              <a:t>”</a:t>
            </a:r>
            <a:r>
              <a:rPr lang="zh-TW" altLang="en-US" dirty="0" smtClean="0"/>
              <a:t>，才能完成編譯並順利執行。</a:t>
            </a:r>
            <a:endParaRPr lang="en-US" altLang="zh-TW" dirty="0" smtClean="0"/>
          </a:p>
          <a:p>
            <a:r>
              <a:rPr lang="zh-TW" altLang="en-US" dirty="0" smtClean="0"/>
              <a:t>請雙擊</a:t>
            </a:r>
            <a:r>
              <a:rPr lang="en-US" altLang="zh-TW" dirty="0" err="1" smtClean="0"/>
              <a:t>Message.spritefont</a:t>
            </a:r>
            <a:r>
              <a:rPr lang="zh-TW" altLang="en-US" dirty="0" smtClean="0"/>
              <a:t>節點並修改其內容如上圖</a:t>
            </a:r>
            <a:r>
              <a:rPr lang="en-US" altLang="zh-TW" dirty="0" smtClean="0"/>
              <a:t>(</a:t>
            </a:r>
            <a:r>
              <a:rPr lang="en-US" altLang="zh-TW" dirty="0" err="1" smtClean="0"/>
              <a:t>Message.spritefont</a:t>
            </a:r>
            <a:r>
              <a:rPr lang="zh-TW" altLang="en-US" dirty="0" smtClean="0"/>
              <a:t>是一個</a:t>
            </a:r>
            <a:r>
              <a:rPr lang="en-US" altLang="zh-TW" dirty="0" smtClean="0"/>
              <a:t>XML</a:t>
            </a:r>
            <a:r>
              <a:rPr lang="zh-TW" altLang="en-US" dirty="0" smtClean="0"/>
              <a:t>格式的檔案</a:t>
            </a:r>
            <a:r>
              <a:rPr lang="en-US" altLang="zh-TW" dirty="0" smtClean="0"/>
              <a:t>)</a:t>
            </a:r>
            <a:r>
              <a:rPr lang="zh-TW" altLang="en-US" dirty="0" smtClean="0"/>
              <a:t>。</a:t>
            </a:r>
            <a:endParaRPr lang="en-US" altLang="zh-TW" dirty="0" smtClean="0"/>
          </a:p>
          <a:p>
            <a:r>
              <a:rPr lang="zh-TW" altLang="en-US" dirty="0" smtClean="0"/>
              <a:t>簡單來說，要顯示中文，我們必須用上述方法分別將我們所需的文字一個一個納入，由於英文與符號的</a:t>
            </a:r>
            <a:r>
              <a:rPr lang="en-US" altLang="zh-TW" dirty="0" smtClean="0"/>
              <a:t>Unicode</a:t>
            </a:r>
            <a:r>
              <a:rPr lang="zh-TW" altLang="en-US" dirty="0" smtClean="0"/>
              <a:t>範圍連續，所以只要</a:t>
            </a:r>
            <a:endParaRPr lang="en-US" altLang="zh-TW" dirty="0" smtClean="0"/>
          </a:p>
          <a:p>
            <a:r>
              <a:rPr lang="en-US" altLang="zh-TW" sz="1200" dirty="0" smtClean="0">
                <a:solidFill>
                  <a:srgbClr val="0000FF"/>
                </a:solidFill>
                <a:latin typeface="微軟正黑體"/>
                <a:ea typeface="微軟正黑體"/>
              </a:rPr>
              <a:t>&lt;</a:t>
            </a:r>
            <a:r>
              <a:rPr lang="en-US" altLang="zh-TW" sz="1200" dirty="0" err="1" smtClean="0">
                <a:solidFill>
                  <a:srgbClr val="A31515"/>
                </a:solidFill>
                <a:latin typeface="微軟正黑體"/>
                <a:ea typeface="微軟正黑體"/>
              </a:rPr>
              <a:t>CharacterRegion</a:t>
            </a:r>
            <a:r>
              <a:rPr lang="en-US" altLang="zh-TW" sz="1200" dirty="0" smtClean="0">
                <a:solidFill>
                  <a:srgbClr val="0000FF"/>
                </a:solidFill>
                <a:latin typeface="微軟正黑體"/>
                <a:ea typeface="微軟正黑體"/>
              </a:rPr>
              <a:t>&gt;</a:t>
            </a:r>
            <a:endParaRPr lang="en-US" altLang="zh-TW" sz="1200" dirty="0" smtClean="0">
              <a:solidFill>
                <a:prstClr val="black"/>
              </a:solidFill>
              <a:latin typeface="微軟正黑體"/>
              <a:ea typeface="微軟正黑體"/>
            </a:endParaRPr>
          </a:p>
          <a:p>
            <a:r>
              <a:rPr lang="en-US" altLang="zh-TW" sz="1200" dirty="0" smtClean="0">
                <a:solidFill>
                  <a:srgbClr val="0000FF"/>
                </a:solidFill>
                <a:latin typeface="微軟正黑體"/>
                <a:ea typeface="微軟正黑體"/>
              </a:rPr>
              <a:t>        &lt;</a:t>
            </a:r>
            <a:r>
              <a:rPr lang="en-US" altLang="zh-TW" sz="1200" dirty="0" smtClean="0">
                <a:solidFill>
                  <a:srgbClr val="A31515"/>
                </a:solidFill>
                <a:latin typeface="微軟正黑體"/>
                <a:ea typeface="微軟正黑體"/>
              </a:rPr>
              <a:t>Start</a:t>
            </a:r>
            <a:r>
              <a:rPr lang="en-US" altLang="zh-TW" sz="1200" dirty="0" smtClean="0">
                <a:solidFill>
                  <a:srgbClr val="0000FF"/>
                </a:solidFill>
                <a:latin typeface="微軟正黑體"/>
                <a:ea typeface="微軟正黑體"/>
              </a:rPr>
              <a:t>&gt;</a:t>
            </a:r>
            <a:r>
              <a:rPr lang="en-US" altLang="zh-TW" sz="1200" dirty="0" smtClean="0">
                <a:solidFill>
                  <a:srgbClr val="FF0000"/>
                </a:solidFill>
                <a:latin typeface="微軟正黑體"/>
                <a:ea typeface="微軟正黑體"/>
              </a:rPr>
              <a:t>&amp;#32;</a:t>
            </a:r>
            <a:r>
              <a:rPr lang="en-US" altLang="zh-TW" sz="1200" dirty="0" smtClean="0">
                <a:solidFill>
                  <a:srgbClr val="0000FF"/>
                </a:solidFill>
                <a:latin typeface="微軟正黑體"/>
                <a:ea typeface="微軟正黑體"/>
              </a:rPr>
              <a:t>&lt;/</a:t>
            </a:r>
            <a:r>
              <a:rPr lang="en-US" altLang="zh-TW" sz="1200" dirty="0" smtClean="0">
                <a:solidFill>
                  <a:srgbClr val="A31515"/>
                </a:solidFill>
                <a:latin typeface="微軟正黑體"/>
                <a:ea typeface="微軟正黑體"/>
              </a:rPr>
              <a:t>Start</a:t>
            </a:r>
            <a:r>
              <a:rPr lang="en-US" altLang="zh-TW" sz="1200" dirty="0" smtClean="0">
                <a:solidFill>
                  <a:srgbClr val="0000FF"/>
                </a:solidFill>
                <a:latin typeface="微軟正黑體"/>
                <a:ea typeface="微軟正黑體"/>
              </a:rPr>
              <a:t>&gt;</a:t>
            </a:r>
            <a:endParaRPr lang="en-US" altLang="zh-TW" sz="1200" dirty="0" smtClean="0">
              <a:solidFill>
                <a:prstClr val="black"/>
              </a:solidFill>
              <a:latin typeface="微軟正黑體"/>
              <a:ea typeface="微軟正黑體"/>
            </a:endParaRPr>
          </a:p>
          <a:p>
            <a:r>
              <a:rPr lang="en-US" altLang="zh-TW" sz="1200" dirty="0" smtClean="0">
                <a:solidFill>
                  <a:srgbClr val="0000FF"/>
                </a:solidFill>
                <a:latin typeface="微軟正黑體"/>
                <a:ea typeface="微軟正黑體"/>
              </a:rPr>
              <a:t>        &lt;</a:t>
            </a:r>
            <a:r>
              <a:rPr lang="en-US" altLang="zh-TW" sz="1200" dirty="0" smtClean="0">
                <a:solidFill>
                  <a:srgbClr val="A31515"/>
                </a:solidFill>
                <a:latin typeface="微軟正黑體"/>
                <a:ea typeface="微軟正黑體"/>
              </a:rPr>
              <a:t>End</a:t>
            </a:r>
            <a:r>
              <a:rPr lang="en-US" altLang="zh-TW" sz="1200" dirty="0" smtClean="0">
                <a:solidFill>
                  <a:srgbClr val="0000FF"/>
                </a:solidFill>
                <a:latin typeface="微軟正黑體"/>
                <a:ea typeface="微軟正黑體"/>
              </a:rPr>
              <a:t>&gt;</a:t>
            </a:r>
            <a:r>
              <a:rPr lang="en-US" altLang="zh-TW" sz="1200" dirty="0" smtClean="0">
                <a:solidFill>
                  <a:srgbClr val="FF0000"/>
                </a:solidFill>
                <a:latin typeface="微軟正黑體"/>
                <a:ea typeface="微軟正黑體"/>
              </a:rPr>
              <a:t>&amp;#126;</a:t>
            </a:r>
            <a:r>
              <a:rPr lang="en-US" altLang="zh-TW" sz="1200" dirty="0" smtClean="0">
                <a:solidFill>
                  <a:srgbClr val="0000FF"/>
                </a:solidFill>
                <a:latin typeface="微軟正黑體"/>
                <a:ea typeface="微軟正黑體"/>
              </a:rPr>
              <a:t>&lt;/</a:t>
            </a:r>
            <a:r>
              <a:rPr lang="en-US" altLang="zh-TW" sz="1200" dirty="0" smtClean="0">
                <a:solidFill>
                  <a:srgbClr val="A31515"/>
                </a:solidFill>
                <a:latin typeface="微軟正黑體"/>
                <a:ea typeface="微軟正黑體"/>
              </a:rPr>
              <a:t>End</a:t>
            </a:r>
            <a:r>
              <a:rPr lang="en-US" altLang="zh-TW" sz="1200" dirty="0" smtClean="0">
                <a:solidFill>
                  <a:srgbClr val="0000FF"/>
                </a:solidFill>
                <a:latin typeface="微軟正黑體"/>
                <a:ea typeface="微軟正黑體"/>
              </a:rPr>
              <a:t>&gt;</a:t>
            </a:r>
            <a:endParaRPr lang="en-US" altLang="zh-TW" sz="1200" dirty="0" smtClean="0">
              <a:solidFill>
                <a:prstClr val="black"/>
              </a:solidFill>
              <a:latin typeface="微軟正黑體"/>
              <a:ea typeface="微軟正黑體"/>
            </a:endParaRPr>
          </a:p>
          <a:p>
            <a:r>
              <a:rPr lang="en-US" altLang="zh-TW" sz="1200" dirty="0" smtClean="0">
                <a:solidFill>
                  <a:srgbClr val="0000FF"/>
                </a:solidFill>
                <a:latin typeface="微軟正黑體"/>
                <a:ea typeface="微軟正黑體"/>
              </a:rPr>
              <a:t>&lt;/</a:t>
            </a:r>
            <a:r>
              <a:rPr lang="en-US" altLang="zh-TW" sz="1200" dirty="0" err="1" smtClean="0">
                <a:solidFill>
                  <a:srgbClr val="A31515"/>
                </a:solidFill>
                <a:latin typeface="微軟正黑體"/>
                <a:ea typeface="微軟正黑體"/>
              </a:rPr>
              <a:t>CharacterRegion</a:t>
            </a:r>
            <a:r>
              <a:rPr lang="en-US" altLang="zh-TW" sz="1200" dirty="0" smtClean="0">
                <a:solidFill>
                  <a:srgbClr val="0000FF"/>
                </a:solidFill>
                <a:latin typeface="微軟正黑體"/>
                <a:ea typeface="微軟正黑體"/>
              </a:rPr>
              <a:t>&gt;</a:t>
            </a:r>
            <a:endParaRPr lang="en-US" altLang="zh-TW" sz="1200" dirty="0" smtClean="0">
              <a:solidFill>
                <a:prstClr val="black"/>
              </a:solidFill>
              <a:latin typeface="微軟正黑體"/>
              <a:ea typeface="微軟正黑體"/>
            </a:endParaRPr>
          </a:p>
          <a:p>
            <a:r>
              <a:rPr lang="zh-TW" altLang="en-US" dirty="0" smtClean="0"/>
              <a:t>就能搞定，但是中文字即便有一個很大範圍的區域，我們如果採用與歐美語系文字一樣的做法，將會納入許多我們不需要的文字，除了編譯時間會很久之外，產出的結果也會異常肥大。本範例只展示最苦力的方法 </a:t>
            </a:r>
            <a:r>
              <a:rPr lang="en-US" altLang="zh-TW" dirty="0" smtClean="0"/>
              <a:t>– </a:t>
            </a:r>
            <a:r>
              <a:rPr lang="zh-TW" altLang="en-US" dirty="0" smtClean="0"/>
              <a:t>一個一個加入，網路上還能找到各種解決這個問題的方法。</a:t>
            </a:r>
            <a:endParaRPr lang="en-US" altLang="zh-TW" dirty="0" smtClean="0"/>
          </a:p>
          <a:p>
            <a:r>
              <a:rPr lang="zh-TW" altLang="en-US" dirty="0" smtClean="0"/>
              <a:t>除了設定所需的</a:t>
            </a:r>
            <a:r>
              <a:rPr lang="zh-TW" altLang="en-US" sz="1200" dirty="0" smtClean="0">
                <a:latin typeface="Segoe WP" pitchFamily="34" charset="0"/>
                <a:ea typeface="微軟正黑體" pitchFamily="34" charset="-120"/>
              </a:rPr>
              <a:t>字型</a:t>
            </a:r>
            <a:r>
              <a:rPr lang="zh-TW" altLang="en-US" dirty="0" smtClean="0"/>
              <a:t>範圍，如果指定的字體沒有中文也是枉然，上圖中我們使用</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00FF"/>
                </a:solidFill>
                <a:latin typeface="微軟正黑體"/>
                <a:ea typeface="微軟正黑體"/>
              </a:rPr>
              <a:t>&lt;</a:t>
            </a:r>
            <a:r>
              <a:rPr lang="en-US" altLang="zh-TW" sz="1200" dirty="0" err="1" smtClean="0">
                <a:solidFill>
                  <a:srgbClr val="A31515"/>
                </a:solidFill>
                <a:latin typeface="微軟正黑體"/>
                <a:ea typeface="微軟正黑體"/>
              </a:rPr>
              <a:t>FontName</a:t>
            </a:r>
            <a:r>
              <a:rPr lang="en-US" altLang="zh-TW" sz="1200" dirty="0" smtClean="0">
                <a:solidFill>
                  <a:srgbClr val="0000FF"/>
                </a:solidFill>
                <a:latin typeface="微軟正黑體"/>
                <a:ea typeface="微軟正黑體"/>
              </a:rPr>
              <a:t>&gt;</a:t>
            </a:r>
            <a:r>
              <a:rPr lang="zh-TW" altLang="en-US" sz="1200" dirty="0" smtClean="0">
                <a:solidFill>
                  <a:prstClr val="black"/>
                </a:solidFill>
                <a:latin typeface="微軟正黑體"/>
                <a:ea typeface="微軟正黑體"/>
              </a:rPr>
              <a:t>微軟正黑體</a:t>
            </a:r>
            <a:r>
              <a:rPr lang="en-US" altLang="zh-TW" sz="1200" dirty="0" smtClean="0">
                <a:solidFill>
                  <a:srgbClr val="0000FF"/>
                </a:solidFill>
                <a:latin typeface="微軟正黑體"/>
                <a:ea typeface="微軟正黑體"/>
              </a:rPr>
              <a:t>&lt;/</a:t>
            </a:r>
            <a:r>
              <a:rPr lang="en-US" altLang="zh-TW" sz="1200" dirty="0" err="1" smtClean="0">
                <a:solidFill>
                  <a:srgbClr val="A31515"/>
                </a:solidFill>
                <a:latin typeface="微軟正黑體"/>
                <a:ea typeface="微軟正黑體"/>
              </a:rPr>
              <a:t>FontName</a:t>
            </a:r>
            <a:r>
              <a:rPr lang="en-US" altLang="zh-TW" sz="1200" dirty="0" smtClean="0">
                <a:solidFill>
                  <a:srgbClr val="0000FF"/>
                </a:solidFill>
                <a:latin typeface="微軟正黑體"/>
                <a:ea typeface="微軟正黑體"/>
              </a:rPr>
              <a:t>&gt;</a:t>
            </a:r>
            <a:endParaRPr lang="en-US" altLang="zh-TW" sz="1200" dirty="0" smtClean="0">
              <a:solidFill>
                <a:prstClr val="black"/>
              </a:solidFill>
              <a:latin typeface="微軟正黑體"/>
              <a:ea typeface="微軟正黑體"/>
            </a:endParaRPr>
          </a:p>
          <a:p>
            <a:r>
              <a:rPr lang="zh-TW" altLang="en-US" dirty="0" smtClean="0"/>
              <a:t>這個確定內含中文的字體。只要修改字體名稱，您也可以改用其他您喜愛的其他字體，最後強調，字體是有版權的，授權範圍必須洽詢該字型的所有權公司。微軟提供了一些字型可以免費散佈，如果沒有您需要的，也可以上網搜尋免費授權的中文字型。</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80121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0052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9311995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7307708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8774665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217448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4214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3892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352800"/>
          </a:xfrm>
        </p:spPr>
        <p:txBody>
          <a:bodyPr>
            <a:normAutofit/>
          </a:bodyPr>
          <a:lstStyle>
            <a:lvl1pPr marL="342900" indent="-342900">
              <a:buFont typeface="Wingdings" pitchFamily="2" charset="2"/>
              <a:buChar char="§"/>
              <a:defRPr sz="1600"/>
            </a:lvl1pPr>
          </a:lstStyle>
          <a:p>
            <a:pPr lvl="0"/>
            <a:r>
              <a:rPr lang="en-US" dirty="0" smtClean="0"/>
              <a:t>Click to edit Master text styles</a:t>
            </a:r>
          </a:p>
        </p:txBody>
      </p:sp>
      <p:sp>
        <p:nvSpPr>
          <p:cNvPr id="5" name="Title 1"/>
          <p:cNvSpPr>
            <a:spLocks noGrp="1"/>
          </p:cNvSpPr>
          <p:nvPr>
            <p:ph type="ctrTitle"/>
          </p:nvPr>
        </p:nvSpPr>
        <p:spPr>
          <a:xfrm>
            <a:off x="457200" y="819151"/>
            <a:ext cx="8229600" cy="533400"/>
          </a:xfrm>
        </p:spPr>
        <p:txBody>
          <a:bodyPr/>
          <a:lstStyle>
            <a:lvl1pPr>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5526912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62850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8023362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350339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352800"/>
          </a:xfrm>
        </p:spPr>
        <p:txBody>
          <a:bodyPr>
            <a:normAutofit/>
          </a:bodyPr>
          <a:lstStyle>
            <a:lvl1pPr marL="342900" indent="-342900">
              <a:buFont typeface="Wingdings" pitchFamily="2" charset="2"/>
              <a:buChar char="§"/>
              <a:defRPr sz="1600"/>
            </a:lvl1pPr>
          </a:lstStyle>
          <a:p>
            <a:pPr lvl="0"/>
            <a:r>
              <a:rPr lang="en-US" dirty="0" smtClean="0"/>
              <a:t>Click to edit Master text styles</a:t>
            </a:r>
          </a:p>
        </p:txBody>
      </p:sp>
      <p:sp>
        <p:nvSpPr>
          <p:cNvPr id="5" name="Title 1"/>
          <p:cNvSpPr>
            <a:spLocks noGrp="1"/>
          </p:cNvSpPr>
          <p:nvPr>
            <p:ph type="ctrTitle"/>
          </p:nvPr>
        </p:nvSpPr>
        <p:spPr>
          <a:xfrm>
            <a:off x="457200" y="819151"/>
            <a:ext cx="8229600" cy="533400"/>
          </a:xfrm>
        </p:spPr>
        <p:txBody>
          <a:bodyPr/>
          <a:lstStyle>
            <a:lvl1pPr>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8348860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1633127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0915706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8422063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9573334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3512087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316334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832227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352800"/>
          </a:xfrm>
        </p:spPr>
        <p:txBody>
          <a:bodyPr>
            <a:normAutofit/>
          </a:bodyPr>
          <a:lstStyle>
            <a:lvl1pPr marL="342900" indent="-342900">
              <a:buFont typeface="Wingdings" pitchFamily="2" charset="2"/>
              <a:buChar char="§"/>
              <a:defRPr sz="1600"/>
            </a:lvl1pPr>
          </a:lstStyle>
          <a:p>
            <a:pPr lvl="0"/>
            <a:r>
              <a:rPr lang="en-US" dirty="0" smtClean="0"/>
              <a:t>Click to edit Master text styles</a:t>
            </a:r>
          </a:p>
        </p:txBody>
      </p:sp>
      <p:sp>
        <p:nvSpPr>
          <p:cNvPr id="5" name="Title 1"/>
          <p:cNvSpPr>
            <a:spLocks noGrp="1"/>
          </p:cNvSpPr>
          <p:nvPr>
            <p:ph type="ctrTitle"/>
          </p:nvPr>
        </p:nvSpPr>
        <p:spPr>
          <a:xfrm>
            <a:off x="457200" y="819151"/>
            <a:ext cx="8229600" cy="533400"/>
          </a:xfrm>
        </p:spPr>
        <p:txBody>
          <a:bodyPr/>
          <a:lstStyle>
            <a:lvl1pPr>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524111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368919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87321035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7813157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478905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2212351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07705388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01934186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0200308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1552725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4269064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22600359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852571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493973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2086991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17243012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922780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8554616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9386897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4.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5.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6.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EA12E6-1F3A-4E5F-BDDA-6D5F5F314FCC}" type="datetimeFigureOut">
              <a:rPr lang="en-US" smtClean="0"/>
              <a:t>5/24/2013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1B461E-1E79-41A3-B183-8B6285E7C440}" type="slidenum">
              <a:rPr lang="en-US" smtClean="0"/>
              <a:t>‹#›</a:t>
            </a:fld>
            <a:endParaRPr lang="en-US"/>
          </a:p>
        </p:txBody>
      </p:sp>
      <p:pic>
        <p:nvPicPr>
          <p:cNvPr id="1026" name="Picture 2" descr="C:\Users\moli\Desktop\Untitled.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105603"/>
      </p:ext>
    </p:extLst>
  </p:cSld>
  <p:clrMap bg1="lt1" tx1="dk1" bg2="lt2" tx2="dk2" accent1="accent1" accent2="accent2" accent3="accent3" accent4="accent4" accent5="accent5" accent6="accent6" hlink="hlink" folHlink="folHlink"/>
  <p:sldLayoutIdLst>
    <p:sldLayoutId id="2147483684"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82675"/>
            <a:ext cx="8229600" cy="362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pPr/>
              <a:t>‹#›</a:t>
            </a:fld>
            <a:endParaRPr lang="en-US" dirty="0"/>
          </a:p>
        </p:txBody>
      </p:sp>
      <p:sp>
        <p:nvSpPr>
          <p:cNvPr id="4" name="矩形 3"/>
          <p:cNvSpPr/>
          <p:nvPr userDrawn="1"/>
        </p:nvSpPr>
        <p:spPr>
          <a:xfrm>
            <a:off x="8575964" y="4844319"/>
            <a:ext cx="415636" cy="25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63225792"/>
      </p:ext>
    </p:extLst>
  </p:cSld>
  <p:clrMap bg1="lt1" tx1="dk1" bg2="lt2" tx2="dk2" accent1="accent1" accent2="accent2" accent3="accent3" accent4="accent4" accent5="accent5" accent6="accent6" hlink="hlink" folHlink="folHlink"/>
  <p:sldLayoutIdLst>
    <p:sldLayoutId id="214748365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EA12E6-1F3A-4E5F-BDDA-6D5F5F314FCC}" type="datetimeFigureOut">
              <a:rPr lang="en-US" smtClean="0"/>
              <a:t>5/24/2013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1B461E-1E79-41A3-B183-8B6285E7C440}" type="slidenum">
              <a:rPr lang="en-US" smtClean="0"/>
              <a:t>‹#›</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9" y="0"/>
            <a:ext cx="9138581" cy="5141975"/>
          </a:xfrm>
          <a:prstGeom prst="rect">
            <a:avLst/>
          </a:prstGeom>
        </p:spPr>
      </p:pic>
      <p:sp>
        <p:nvSpPr>
          <p:cNvPr id="8" name="Text Box 3"/>
          <p:cNvSpPr txBox="1">
            <a:spLocks noChangeArrowheads="1"/>
          </p:cNvSpPr>
          <p:nvPr/>
        </p:nvSpPr>
        <p:spPr bwMode="blackWhite">
          <a:xfrm>
            <a:off x="381000" y="424815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bg1"/>
                    </a:gs>
                    <a:gs pos="100000">
                      <a:schemeClr val="bg1"/>
                    </a:gs>
                  </a:gsLst>
                  <a:lin ang="5400000" scaled="0"/>
                </a:gradFill>
                <a:cs typeface="Arial" charset="0"/>
              </a:rPr>
              <a:t>© </a:t>
            </a:r>
            <a:r>
              <a:rPr lang="en-US" sz="700" dirty="0" smtClean="0">
                <a:gradFill>
                  <a:gsLst>
                    <a:gs pos="0">
                      <a:schemeClr val="bg1"/>
                    </a:gs>
                    <a:gs pos="100000">
                      <a:schemeClr val="bg1"/>
                    </a:gs>
                  </a:gsLst>
                  <a:lin ang="5400000" scaled="0"/>
                </a:gradFill>
                <a:cs typeface="Arial" charset="0"/>
              </a:rPr>
              <a:t>2011 Microsoft </a:t>
            </a:r>
            <a:r>
              <a:rPr lang="en-US" sz="700" dirty="0">
                <a:gradFill>
                  <a:gsLst>
                    <a:gs pos="0">
                      <a:schemeClr val="bg1"/>
                    </a:gs>
                    <a:gs pos="100000">
                      <a:schemeClr val="bg1"/>
                    </a:gs>
                  </a:gsLst>
                  <a:lin ang="5400000" scaled="0"/>
                </a:gra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bg1"/>
                    </a:gs>
                    <a:gs pos="100000">
                      <a:schemeClr val="bg1"/>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chemeClr val="bg1"/>
                    </a:gs>
                    <a:gs pos="100000">
                      <a:schemeClr val="bg1"/>
                    </a:gs>
                  </a:gsLst>
                  <a:lin ang="5400000" scaled="0"/>
                </a:gradFill>
                <a:cs typeface="Arial" charset="0"/>
              </a:rPr>
              <a:t/>
            </a:r>
            <a:br>
              <a:rPr lang="en-US" sz="700" dirty="0" smtClean="0">
                <a:gradFill>
                  <a:gsLst>
                    <a:gs pos="0">
                      <a:schemeClr val="bg1"/>
                    </a:gs>
                    <a:gs pos="100000">
                      <a:schemeClr val="bg1"/>
                    </a:gs>
                  </a:gsLst>
                  <a:lin ang="5400000" scaled="0"/>
                </a:gradFill>
                <a:cs typeface="Arial" charset="0"/>
              </a:rPr>
            </a:br>
            <a:r>
              <a:rPr lang="en-US" sz="700" dirty="0" smtClean="0">
                <a:gradFill>
                  <a:gsLst>
                    <a:gs pos="0">
                      <a:schemeClr val="bg1"/>
                    </a:gs>
                    <a:gs pos="100000">
                      <a:schemeClr val="bg1"/>
                    </a:gs>
                  </a:gsLst>
                  <a:lin ang="5400000" scaled="0"/>
                </a:gradFill>
                <a:cs typeface="Arial" charset="0"/>
              </a:rPr>
              <a:t>MICROSOFT </a:t>
            </a:r>
            <a:r>
              <a:rPr lang="en-US" sz="700" dirty="0">
                <a:gradFill>
                  <a:gsLst>
                    <a:gs pos="0">
                      <a:schemeClr val="bg1"/>
                    </a:gs>
                    <a:gs pos="100000">
                      <a:schemeClr val="bg1"/>
                    </a:gs>
                  </a:gsLst>
                  <a:lin ang="5400000" scaled="0"/>
                </a:gradFill>
                <a:cs typeface="Arial" charset="0"/>
              </a:rPr>
              <a:t>MAKES NO WARRANTIES, EXPRESS, IMPLIED OR STATUTORY, AS TO THE INFORMATION IN THIS PRESENTATION.</a:t>
            </a:r>
          </a:p>
        </p:txBody>
      </p:sp>
      <p:pic>
        <p:nvPicPr>
          <p:cNvPr id="9" name="Picture 2" descr="Microsoft logo and tagline"/>
          <p:cNvPicPr>
            <a:picLocks noChangeArrowheads="1"/>
          </p:cNvPicPr>
          <p:nvPr/>
        </p:nvPicPr>
        <p:blipFill rotWithShape="1">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p:blipFill>
        <p:spPr bwMode="black">
          <a:xfrm>
            <a:off x="2782821" y="1885950"/>
            <a:ext cx="3578358" cy="596468"/>
          </a:xfrm>
          <a:prstGeom prst="rect">
            <a:avLst/>
          </a:prstGeom>
          <a:noFill/>
          <a:ln>
            <a:noFill/>
          </a:ln>
        </p:spPr>
      </p:pic>
    </p:spTree>
    <p:extLst>
      <p:ext uri="{BB962C8B-B14F-4D97-AF65-F5344CB8AC3E}">
        <p14:creationId xmlns:p14="http://schemas.microsoft.com/office/powerpoint/2010/main" val="2795139742"/>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EA12E6-1F3A-4E5F-BDDA-6D5F5F314FCC}" type="datetimeFigureOut">
              <a:rPr lang="en-US" smtClean="0">
                <a:solidFill>
                  <a:prstClr val="black">
                    <a:tint val="75000"/>
                  </a:prstClr>
                </a:solidFill>
              </a:rPr>
              <a:pPr/>
              <a:t>5/24/2013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1B461E-1E79-41A3-B183-8B6285E7C440}"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9" y="0"/>
            <a:ext cx="9138581" cy="5141975"/>
          </a:xfrm>
          <a:prstGeom prst="rect">
            <a:avLst/>
          </a:prstGeom>
        </p:spPr>
      </p:pic>
      <p:sp>
        <p:nvSpPr>
          <p:cNvPr id="8" name="Text Box 3"/>
          <p:cNvSpPr txBox="1">
            <a:spLocks noChangeArrowheads="1"/>
          </p:cNvSpPr>
          <p:nvPr userDrawn="1"/>
        </p:nvSpPr>
        <p:spPr bwMode="blackWhite">
          <a:xfrm>
            <a:off x="381000" y="424815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prstClr val="white"/>
                    </a:gs>
                    <a:gs pos="100000">
                      <a:prstClr val="white"/>
                    </a:gs>
                  </a:gsLst>
                  <a:lin ang="5400000" scaled="0"/>
                </a:gradFill>
                <a:cs typeface="Arial" charset="0"/>
              </a:rPr>
              <a:t>© </a:t>
            </a:r>
            <a:r>
              <a:rPr lang="en-US" sz="700" dirty="0" smtClean="0">
                <a:gradFill>
                  <a:gsLst>
                    <a:gs pos="0">
                      <a:prstClr val="white"/>
                    </a:gs>
                    <a:gs pos="100000">
                      <a:prstClr val="white"/>
                    </a:gs>
                  </a:gsLst>
                  <a:lin ang="5400000" scaled="0"/>
                </a:gradFill>
                <a:cs typeface="Arial" charset="0"/>
              </a:rPr>
              <a:t>2011 Microsoft </a:t>
            </a:r>
            <a:r>
              <a:rPr lang="en-US" sz="700" dirty="0">
                <a:gradFill>
                  <a:gsLst>
                    <a:gs pos="0">
                      <a:prstClr val="white"/>
                    </a:gs>
                    <a:gs pos="100000">
                      <a:prstClr val="white"/>
                    </a:gs>
                  </a:gsLst>
                  <a:lin ang="5400000" scaled="0"/>
                </a:gra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prstClr val="white"/>
                    </a:gs>
                    <a:gs pos="100000">
                      <a:prstClr val="white"/>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prstClr val="white"/>
                    </a:gs>
                    <a:gs pos="100000">
                      <a:prstClr val="white"/>
                    </a:gs>
                  </a:gsLst>
                  <a:lin ang="5400000" scaled="0"/>
                </a:gradFill>
                <a:cs typeface="Arial" charset="0"/>
              </a:rPr>
              <a:t/>
            </a:r>
            <a:br>
              <a:rPr lang="en-US" sz="700" dirty="0" smtClean="0">
                <a:gradFill>
                  <a:gsLst>
                    <a:gs pos="0">
                      <a:prstClr val="white"/>
                    </a:gs>
                    <a:gs pos="100000">
                      <a:prstClr val="white"/>
                    </a:gs>
                  </a:gsLst>
                  <a:lin ang="5400000" scaled="0"/>
                </a:gradFill>
                <a:cs typeface="Arial" charset="0"/>
              </a:rPr>
            </a:br>
            <a:r>
              <a:rPr lang="en-US" sz="700" dirty="0" smtClean="0">
                <a:gradFill>
                  <a:gsLst>
                    <a:gs pos="0">
                      <a:prstClr val="white"/>
                    </a:gs>
                    <a:gs pos="100000">
                      <a:prstClr val="white"/>
                    </a:gs>
                  </a:gsLst>
                  <a:lin ang="5400000" scaled="0"/>
                </a:gradFill>
                <a:cs typeface="Arial" charset="0"/>
              </a:rPr>
              <a:t>MICROSOFT </a:t>
            </a:r>
            <a:r>
              <a:rPr lang="en-US" sz="700" dirty="0">
                <a:gradFill>
                  <a:gsLst>
                    <a:gs pos="0">
                      <a:prstClr val="white"/>
                    </a:gs>
                    <a:gs pos="100000">
                      <a:prstClr val="white"/>
                    </a:gs>
                  </a:gsLst>
                  <a:lin ang="5400000" scaled="0"/>
                </a:gradFill>
                <a:cs typeface="Arial" charset="0"/>
              </a:rPr>
              <a:t>MAKES NO WARRANTIES, EXPRESS, IMPLIED OR STATUTORY, AS TO THE INFORMATION IN THIS PRESENTATION.</a:t>
            </a:r>
          </a:p>
        </p:txBody>
      </p:sp>
      <p:pic>
        <p:nvPicPr>
          <p:cNvPr id="9" name="Picture 2" descr="Microsoft logo and tagline"/>
          <p:cNvPicPr>
            <a:picLocks noChangeArrowheads="1"/>
          </p:cNvPicPr>
          <p:nvPr userDrawn="1"/>
        </p:nvPicPr>
        <p:blipFill rotWithShape="1">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p:blipFill>
        <p:spPr bwMode="black">
          <a:xfrm>
            <a:off x="2782821" y="1885950"/>
            <a:ext cx="3578358" cy="596468"/>
          </a:xfrm>
          <a:prstGeom prst="rect">
            <a:avLst/>
          </a:prstGeom>
          <a:noFill/>
          <a:ln>
            <a:noFill/>
          </a:ln>
        </p:spPr>
      </p:pic>
    </p:spTree>
    <p:extLst>
      <p:ext uri="{BB962C8B-B14F-4D97-AF65-F5344CB8AC3E}">
        <p14:creationId xmlns:p14="http://schemas.microsoft.com/office/powerpoint/2010/main" val="3705247861"/>
      </p:ext>
    </p:extLst>
  </p:cSld>
  <p:clrMap bg1="lt1" tx1="dk1" bg2="lt2" tx2="dk2" accent1="accent1" accent2="accent2" accent3="accent3" accent4="accent4" accent5="accent5" accent6="accent6" hlink="hlink" folHlink="folHlink"/>
  <p:sldLayoutIdLst>
    <p:sldLayoutId id="2147483688"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82675"/>
            <a:ext cx="8229600" cy="362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
        <p:nvSpPr>
          <p:cNvPr id="4" name="矩形 3"/>
          <p:cNvSpPr/>
          <p:nvPr userDrawn="1"/>
        </p:nvSpPr>
        <p:spPr>
          <a:xfrm>
            <a:off x="8575964" y="4844319"/>
            <a:ext cx="415636" cy="25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10874136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82675"/>
            <a:ext cx="8229600" cy="362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
        <p:nvSpPr>
          <p:cNvPr id="4" name="矩形 3"/>
          <p:cNvSpPr/>
          <p:nvPr userDrawn="1"/>
        </p:nvSpPr>
        <p:spPr>
          <a:xfrm>
            <a:off x="8575964" y="4844319"/>
            <a:ext cx="415636" cy="25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244452751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42950"/>
          </a:xfrm>
        </p:spPr>
        <p:txBody>
          <a:bodyPr>
            <a:normAutofit/>
          </a:bodyPr>
          <a:lstStyle/>
          <a:p>
            <a:r>
              <a:rPr lang="zh-TW" altLang="en-US" sz="4000" b="1" dirty="0" smtClean="0">
                <a:latin typeface="Segoe WP" pitchFamily="34" charset="0"/>
                <a:ea typeface="微軟正黑體" pitchFamily="34" charset="-120"/>
              </a:rPr>
              <a:t>實作範例 </a:t>
            </a:r>
            <a:r>
              <a:rPr lang="en-US" altLang="zh-TW" sz="4000" b="1" dirty="0" smtClean="0">
                <a:latin typeface="Segoe WP" pitchFamily="34" charset="0"/>
                <a:ea typeface="微軟正黑體" pitchFamily="34" charset="-120"/>
              </a:rPr>
              <a:t>XNA</a:t>
            </a:r>
            <a:r>
              <a:rPr lang="zh-TW" altLang="en-US" sz="4000" b="1" dirty="0" smtClean="0">
                <a:latin typeface="Segoe WP" pitchFamily="34" charset="0"/>
                <a:ea typeface="微軟正黑體" pitchFamily="34" charset="-120"/>
              </a:rPr>
              <a:t>顯示文字訊息</a:t>
            </a:r>
            <a:endParaRPr lang="en-US" sz="4000" b="1" u="sng" dirty="0">
              <a:latin typeface="Segoe WP" pitchFamily="34" charset="0"/>
              <a:ea typeface="微軟正黑體" pitchFamily="34" charset="-120"/>
            </a:endParaRPr>
          </a:p>
        </p:txBody>
      </p:sp>
      <p:sp>
        <p:nvSpPr>
          <p:cNvPr id="3" name="Content Placeholder 2"/>
          <p:cNvSpPr>
            <a:spLocks noGrp="1"/>
          </p:cNvSpPr>
          <p:nvPr>
            <p:ph idx="1"/>
          </p:nvPr>
        </p:nvSpPr>
        <p:spPr>
          <a:xfrm>
            <a:off x="0" y="590550"/>
            <a:ext cx="8229600" cy="381000"/>
          </a:xfrm>
        </p:spPr>
        <p:txBody>
          <a:bodyPr>
            <a:normAutofit/>
          </a:bodyPr>
          <a:lstStyle/>
          <a:p>
            <a:pPr marL="0" indent="0">
              <a:buNone/>
            </a:pPr>
            <a:r>
              <a:rPr lang="en-US" altLang="zh-TW" sz="1800" dirty="0" smtClean="0">
                <a:latin typeface="Segoe WP" pitchFamily="34" charset="0"/>
                <a:ea typeface="微軟正黑體" pitchFamily="34" charset="-120"/>
              </a:rPr>
              <a:t>XNA</a:t>
            </a:r>
            <a:r>
              <a:rPr lang="zh-TW" altLang="en-US" sz="1800" dirty="0" smtClean="0">
                <a:latin typeface="Segoe WP" pitchFamily="34" charset="0"/>
                <a:ea typeface="微軟正黑體" pitchFamily="34" charset="-120"/>
              </a:rPr>
              <a:t>顯示中文</a:t>
            </a:r>
            <a:endParaRPr lang="en-US" sz="1800" dirty="0" smtClean="0">
              <a:latin typeface="Segoe WP" pitchFamily="34" charset="0"/>
              <a:ea typeface="微軟正黑體" pitchFamily="34" charset="-12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47750"/>
            <a:ext cx="6181724" cy="396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向右箭號 3"/>
          <p:cNvSpPr/>
          <p:nvPr/>
        </p:nvSpPr>
        <p:spPr>
          <a:xfrm>
            <a:off x="926592" y="1276350"/>
            <a:ext cx="216408" cy="2423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344845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添加字型庫設定檔</a:t>
            </a:r>
            <a:endParaRPr lang="en-US" sz="1800" dirty="0" smtClean="0">
              <a:latin typeface="Segoe WP" pitchFamily="34" charset="0"/>
              <a:ea typeface="微軟正黑體" pitchFamily="34" charset="-12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19150"/>
            <a:ext cx="7366000" cy="402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向右箭號 6"/>
          <p:cNvSpPr/>
          <p:nvPr/>
        </p:nvSpPr>
        <p:spPr>
          <a:xfrm>
            <a:off x="6477000" y="20383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prstClr val="white"/>
                </a:solidFill>
                <a:latin typeface="微軟正黑體" pitchFamily="34" charset="-120"/>
                <a:ea typeface="微軟正黑體" pitchFamily="34" charset="-120"/>
              </a:rPr>
              <a:t>1</a:t>
            </a:r>
            <a:endParaRPr lang="zh-TW" altLang="en-US" sz="1400" dirty="0">
              <a:solidFill>
                <a:prstClr val="white"/>
              </a:solidFill>
              <a:latin typeface="微軟正黑體" pitchFamily="34" charset="-120"/>
              <a:ea typeface="微軟正黑體" pitchFamily="34" charset="-120"/>
            </a:endParaRPr>
          </a:p>
        </p:txBody>
      </p:sp>
      <p:sp>
        <p:nvSpPr>
          <p:cNvPr id="8" name="向右箭號 7"/>
          <p:cNvSpPr/>
          <p:nvPr/>
        </p:nvSpPr>
        <p:spPr>
          <a:xfrm>
            <a:off x="1905000" y="16573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prstClr val="white"/>
                </a:solidFill>
                <a:latin typeface="微軟正黑體" pitchFamily="34" charset="-120"/>
                <a:ea typeface="微軟正黑體" pitchFamily="34" charset="-120"/>
              </a:rPr>
              <a:t>2</a:t>
            </a:r>
            <a:endParaRPr lang="zh-TW" altLang="en-US" sz="1400" dirty="0">
              <a:solidFill>
                <a:prstClr val="white"/>
              </a:solidFill>
              <a:latin typeface="微軟正黑體" pitchFamily="34" charset="-120"/>
              <a:ea typeface="微軟正黑體" pitchFamily="34" charset="-120"/>
            </a:endParaRPr>
          </a:p>
        </p:txBody>
      </p:sp>
      <p:sp>
        <p:nvSpPr>
          <p:cNvPr id="9" name="向右箭號 8"/>
          <p:cNvSpPr/>
          <p:nvPr/>
        </p:nvSpPr>
        <p:spPr>
          <a:xfrm>
            <a:off x="469392" y="43243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prstClr val="white"/>
                </a:solidFill>
                <a:latin typeface="微軟正黑體" pitchFamily="34" charset="-120"/>
                <a:ea typeface="微軟正黑體" pitchFamily="34" charset="-120"/>
              </a:rPr>
              <a:t>3</a:t>
            </a:r>
            <a:endParaRPr lang="zh-TW" altLang="en-US" sz="1400" dirty="0">
              <a:solidFill>
                <a:prstClr val="white"/>
              </a:solidFill>
              <a:latin typeface="微軟正黑體" pitchFamily="34" charset="-120"/>
              <a:ea typeface="微軟正黑體" pitchFamily="34" charset="-120"/>
            </a:endParaRPr>
          </a:p>
        </p:txBody>
      </p:sp>
    </p:spTree>
    <p:extLst>
      <p:ext uri="{BB962C8B-B14F-4D97-AF65-F5344CB8AC3E}">
        <p14:creationId xmlns:p14="http://schemas.microsoft.com/office/powerpoint/2010/main" val="2458710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字型庫設定檔已加入</a:t>
            </a:r>
            <a:endParaRPr lang="en-US" sz="1800" dirty="0" smtClean="0">
              <a:latin typeface="Segoe WP" pitchFamily="34" charset="0"/>
              <a:ea typeface="微軟正黑體" pitchFamily="34" charset="-12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71550"/>
            <a:ext cx="31908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向右箭號 3"/>
          <p:cNvSpPr/>
          <p:nvPr/>
        </p:nvSpPr>
        <p:spPr>
          <a:xfrm>
            <a:off x="2413000" y="38290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prstClr val="white"/>
              </a:solidFill>
              <a:latin typeface="微軟正黑體" pitchFamily="34" charset="-120"/>
              <a:ea typeface="微軟正黑體" pitchFamily="34" charset="-120"/>
            </a:endParaRPr>
          </a:p>
        </p:txBody>
      </p:sp>
    </p:spTree>
    <p:extLst>
      <p:ext uri="{BB962C8B-B14F-4D97-AF65-F5344CB8AC3E}">
        <p14:creationId xmlns:p14="http://schemas.microsoft.com/office/powerpoint/2010/main" val="3675401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載入字型資源</a:t>
            </a:r>
            <a:endParaRPr lang="en-US" sz="1800" dirty="0" smtClean="0">
              <a:latin typeface="Segoe WP" pitchFamily="34" charset="0"/>
              <a:ea typeface="微軟正黑體" pitchFamily="34" charset="-120"/>
            </a:endParaRPr>
          </a:p>
        </p:txBody>
      </p:sp>
      <p:sp>
        <p:nvSpPr>
          <p:cNvPr id="4" name="矩形 3"/>
          <p:cNvSpPr/>
          <p:nvPr/>
        </p:nvSpPr>
        <p:spPr>
          <a:xfrm>
            <a:off x="228600" y="1352550"/>
            <a:ext cx="7924800" cy="2862322"/>
          </a:xfrm>
          <a:prstGeom prst="rect">
            <a:avLst/>
          </a:prstGeom>
        </p:spPr>
        <p:txBody>
          <a:bodyPr wrap="square">
            <a:spAutoFit/>
          </a:bodyPr>
          <a:lstStyle/>
          <a:p>
            <a:r>
              <a:rPr lang="en-US" altLang="zh-TW" dirty="0">
                <a:solidFill>
                  <a:prstClr val="black"/>
                </a:solidFill>
                <a:latin typeface="微軟正黑體"/>
                <a:ea typeface="微軟正黑體"/>
              </a:rPr>
              <a:t> </a:t>
            </a:r>
            <a:r>
              <a:rPr lang="en-US" altLang="zh-TW" dirty="0" smtClean="0">
                <a:solidFill>
                  <a:prstClr val="black"/>
                </a:solidFill>
                <a:latin typeface="微軟正黑體"/>
                <a:ea typeface="微軟正黑體"/>
              </a:rPr>
              <a:t>       </a:t>
            </a:r>
            <a:r>
              <a:rPr lang="en-US" altLang="zh-TW" dirty="0" smtClean="0">
                <a:solidFill>
                  <a:srgbClr val="2B91AF"/>
                </a:solidFill>
                <a:latin typeface="微軟正黑體"/>
                <a:ea typeface="微軟正黑體"/>
              </a:rPr>
              <a:t>KinectSensor</a:t>
            </a:r>
            <a:r>
              <a:rPr lang="en-US" altLang="zh-TW" dirty="0" smtClean="0">
                <a:solidFill>
                  <a:prstClr val="black"/>
                </a:solidFill>
                <a:latin typeface="微軟正黑體"/>
                <a:ea typeface="微軟正黑體"/>
              </a:rPr>
              <a:t> </a:t>
            </a:r>
            <a:r>
              <a:rPr lang="en-US" altLang="zh-TW" dirty="0" err="1">
                <a:solidFill>
                  <a:prstClr val="black"/>
                </a:solidFill>
                <a:latin typeface="微軟正黑體"/>
                <a:ea typeface="微軟正黑體"/>
              </a:rPr>
              <a:t>myKinect</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b="1" dirty="0" err="1">
                <a:solidFill>
                  <a:srgbClr val="2B91AF"/>
                </a:solidFill>
                <a:latin typeface="微軟正黑體"/>
                <a:ea typeface="微軟正黑體"/>
              </a:rPr>
              <a:t>SpriteFont</a:t>
            </a:r>
            <a:r>
              <a:rPr lang="en-US" altLang="zh-TW" b="1" dirty="0">
                <a:solidFill>
                  <a:prstClr val="black"/>
                </a:solidFill>
                <a:latin typeface="微軟正黑體"/>
                <a:ea typeface="微軟正黑體"/>
              </a:rPr>
              <a:t> message;</a:t>
            </a:r>
          </a:p>
          <a:p>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protected</a:t>
            </a:r>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override</a:t>
            </a:r>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void</a:t>
            </a:r>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LoadContent</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spriteBatch</a:t>
            </a:r>
            <a:r>
              <a:rPr lang="en-US" altLang="zh-TW" dirty="0">
                <a:solidFill>
                  <a:prstClr val="black"/>
                </a:solidFill>
                <a:latin typeface="微軟正黑體"/>
                <a:ea typeface="微軟正黑體"/>
              </a:rPr>
              <a:t> = </a:t>
            </a:r>
            <a:r>
              <a:rPr lang="en-US" altLang="zh-TW" dirty="0">
                <a:solidFill>
                  <a:srgbClr val="0000FF"/>
                </a:solidFill>
                <a:latin typeface="微軟正黑體"/>
                <a:ea typeface="微軟正黑體"/>
              </a:rPr>
              <a:t>new</a:t>
            </a:r>
            <a:r>
              <a:rPr lang="en-US" altLang="zh-TW" dirty="0">
                <a:solidFill>
                  <a:prstClr val="black"/>
                </a:solidFill>
                <a:latin typeface="微軟正黑體"/>
                <a:ea typeface="微軟正黑體"/>
              </a:rPr>
              <a:t> </a:t>
            </a:r>
            <a:r>
              <a:rPr lang="en-US" altLang="zh-TW" dirty="0" err="1">
                <a:solidFill>
                  <a:srgbClr val="2B91AF"/>
                </a:solidFill>
                <a:latin typeface="微軟正黑體"/>
                <a:ea typeface="微軟正黑體"/>
              </a:rPr>
              <a:t>SpriteBatch</a:t>
            </a:r>
            <a:r>
              <a:rPr lang="en-US" altLang="zh-TW" dirty="0">
                <a:solidFill>
                  <a:prstClr val="black"/>
                </a:solidFill>
                <a:latin typeface="微軟正黑體"/>
                <a:ea typeface="微軟正黑體"/>
              </a:rPr>
              <a:t>(</a:t>
            </a:r>
            <a:r>
              <a:rPr lang="en-US" altLang="zh-TW" dirty="0" err="1">
                <a:solidFill>
                  <a:prstClr val="black"/>
                </a:solidFill>
                <a:latin typeface="微軟正黑體"/>
                <a:ea typeface="微軟正黑體"/>
              </a:rPr>
              <a:t>GraphicsDevice</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myKinect</a:t>
            </a:r>
            <a:r>
              <a:rPr lang="en-US" altLang="zh-TW" dirty="0">
                <a:solidFill>
                  <a:prstClr val="black"/>
                </a:solidFill>
                <a:latin typeface="微軟正黑體"/>
                <a:ea typeface="微軟正黑體"/>
              </a:rPr>
              <a:t> = </a:t>
            </a:r>
            <a:r>
              <a:rPr lang="en-US" altLang="zh-TW" dirty="0" err="1">
                <a:solidFill>
                  <a:srgbClr val="2B91AF"/>
                </a:solidFill>
                <a:latin typeface="微軟正黑體"/>
                <a:ea typeface="微軟正黑體"/>
              </a:rPr>
              <a:t>KinectSensor</a:t>
            </a:r>
            <a:r>
              <a:rPr lang="en-US" altLang="zh-TW" dirty="0" err="1">
                <a:solidFill>
                  <a:prstClr val="black"/>
                </a:solidFill>
                <a:latin typeface="微軟正黑體"/>
                <a:ea typeface="微軟正黑體"/>
              </a:rPr>
              <a:t>.KinectSensors</a:t>
            </a:r>
            <a:r>
              <a:rPr lang="en-US" altLang="zh-TW" dirty="0">
                <a:solidFill>
                  <a:prstClr val="black"/>
                </a:solidFill>
                <a:latin typeface="微軟正黑體"/>
                <a:ea typeface="微軟正黑體"/>
              </a:rPr>
              <a:t>[0];</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myKinect.ColorStream.Enable</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myKinect.Start</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b="1" dirty="0">
                <a:solidFill>
                  <a:prstClr val="black"/>
                </a:solidFill>
                <a:latin typeface="微軟正黑體"/>
                <a:ea typeface="微軟正黑體"/>
              </a:rPr>
              <a:t>message = </a:t>
            </a:r>
            <a:r>
              <a:rPr lang="en-US" altLang="zh-TW" b="1" dirty="0" err="1">
                <a:solidFill>
                  <a:prstClr val="black"/>
                </a:solidFill>
                <a:latin typeface="微軟正黑體"/>
                <a:ea typeface="微軟正黑體"/>
              </a:rPr>
              <a:t>Content.Load</a:t>
            </a:r>
            <a:r>
              <a:rPr lang="en-US" altLang="zh-TW" b="1" dirty="0">
                <a:solidFill>
                  <a:prstClr val="black"/>
                </a:solidFill>
                <a:latin typeface="微軟正黑體"/>
                <a:ea typeface="微軟正黑體"/>
              </a:rPr>
              <a:t>&lt;</a:t>
            </a:r>
            <a:r>
              <a:rPr lang="en-US" altLang="zh-TW" b="1" dirty="0" err="1">
                <a:solidFill>
                  <a:srgbClr val="2B91AF"/>
                </a:solidFill>
                <a:latin typeface="微軟正黑體"/>
                <a:ea typeface="微軟正黑體"/>
              </a:rPr>
              <a:t>SpriteFont</a:t>
            </a:r>
            <a:r>
              <a:rPr lang="en-US" altLang="zh-TW" b="1" dirty="0">
                <a:solidFill>
                  <a:prstClr val="black"/>
                </a:solidFill>
                <a:latin typeface="微軟正黑體"/>
                <a:ea typeface="微軟正黑體"/>
              </a:rPr>
              <a:t>&gt;(</a:t>
            </a:r>
            <a:r>
              <a:rPr lang="en-US" altLang="zh-TW" b="1" dirty="0">
                <a:solidFill>
                  <a:srgbClr val="A31515"/>
                </a:solidFill>
                <a:latin typeface="微軟正黑體"/>
                <a:ea typeface="微軟正黑體"/>
              </a:rPr>
              <a:t>"Message"</a:t>
            </a:r>
            <a:r>
              <a:rPr lang="en-US" altLang="zh-TW" b="1"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endParaRPr lang="zh-TW" altLang="en-US" dirty="0">
              <a:solidFill>
                <a:prstClr val="black"/>
              </a:solidFill>
            </a:endParaRPr>
          </a:p>
        </p:txBody>
      </p:sp>
      <p:sp>
        <p:nvSpPr>
          <p:cNvPr id="5" name="向右箭號 4"/>
          <p:cNvSpPr/>
          <p:nvPr/>
        </p:nvSpPr>
        <p:spPr>
          <a:xfrm>
            <a:off x="381000" y="16573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prstClr val="white"/>
              </a:solidFill>
              <a:latin typeface="微軟正黑體" pitchFamily="34" charset="-120"/>
              <a:ea typeface="微軟正黑體" pitchFamily="34" charset="-120"/>
            </a:endParaRPr>
          </a:p>
        </p:txBody>
      </p:sp>
      <p:sp>
        <p:nvSpPr>
          <p:cNvPr id="6" name="向右箭號 5"/>
          <p:cNvSpPr/>
          <p:nvPr/>
        </p:nvSpPr>
        <p:spPr>
          <a:xfrm>
            <a:off x="609600" y="3562350"/>
            <a:ext cx="292608" cy="3201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prstClr val="white"/>
              </a:solidFill>
              <a:latin typeface="微軟正黑體" pitchFamily="34" charset="-120"/>
              <a:ea typeface="微軟正黑體" pitchFamily="34" charset="-120"/>
            </a:endParaRPr>
          </a:p>
        </p:txBody>
      </p:sp>
    </p:spTree>
    <p:extLst>
      <p:ext uri="{BB962C8B-B14F-4D97-AF65-F5344CB8AC3E}">
        <p14:creationId xmlns:p14="http://schemas.microsoft.com/office/powerpoint/2010/main" val="2488834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繪製文字</a:t>
            </a:r>
            <a:endParaRPr lang="en-US" sz="1800" dirty="0" smtClean="0">
              <a:latin typeface="Segoe WP" pitchFamily="34" charset="0"/>
              <a:ea typeface="微軟正黑體" pitchFamily="34" charset="-120"/>
            </a:endParaRPr>
          </a:p>
        </p:txBody>
      </p:sp>
      <p:sp>
        <p:nvSpPr>
          <p:cNvPr id="4" name="矩形 3"/>
          <p:cNvSpPr/>
          <p:nvPr/>
        </p:nvSpPr>
        <p:spPr>
          <a:xfrm>
            <a:off x="609600" y="893233"/>
            <a:ext cx="7162800" cy="3970318"/>
          </a:xfrm>
          <a:prstGeom prst="rect">
            <a:avLst/>
          </a:prstGeom>
        </p:spPr>
        <p:txBody>
          <a:bodyPr wrap="square">
            <a:spAutoFit/>
          </a:bodyPr>
          <a:lstStyle/>
          <a:p>
            <a:r>
              <a:rPr lang="en-US" altLang="zh-TW" sz="1400" dirty="0">
                <a:solidFill>
                  <a:prstClr val="black"/>
                </a:solidFill>
                <a:latin typeface="微軟正黑體"/>
                <a:ea typeface="微軟正黑體"/>
              </a:rPr>
              <a:t> </a:t>
            </a:r>
            <a:r>
              <a:rPr lang="en-US" altLang="zh-TW" sz="1400" dirty="0" smtClean="0">
                <a:solidFill>
                  <a:prstClr val="black"/>
                </a:solidFill>
                <a:latin typeface="微軟正黑體"/>
                <a:ea typeface="微軟正黑體"/>
              </a:rPr>
              <a:t>       </a:t>
            </a:r>
            <a:r>
              <a:rPr lang="en-US" altLang="zh-TW" sz="1400" dirty="0" smtClean="0">
                <a:solidFill>
                  <a:srgbClr val="2B91AF"/>
                </a:solidFill>
                <a:latin typeface="微軟正黑體"/>
                <a:ea typeface="微軟正黑體"/>
              </a:rPr>
              <a:t>Texture2D</a:t>
            </a:r>
            <a:r>
              <a:rPr lang="en-US" altLang="zh-TW" sz="1400" dirty="0" smtClean="0">
                <a:solidFill>
                  <a:prstClr val="black"/>
                </a:solidFill>
                <a:latin typeface="微軟正黑體"/>
                <a:ea typeface="微軟正黑體"/>
              </a:rPr>
              <a:t> </a:t>
            </a:r>
            <a:r>
              <a:rPr lang="en-US" altLang="zh-TW" sz="1400" dirty="0" err="1">
                <a:solidFill>
                  <a:prstClr val="black"/>
                </a:solidFill>
                <a:latin typeface="微軟正黑體"/>
                <a:ea typeface="微軟正黑體"/>
              </a:rPr>
              <a:t>kinectVideoTexture</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b="1" dirty="0">
                <a:solidFill>
                  <a:srgbClr val="0000FF"/>
                </a:solidFill>
                <a:latin typeface="微軟正黑體"/>
                <a:ea typeface="微軟正黑體"/>
              </a:rPr>
              <a:t>string</a:t>
            </a:r>
            <a:r>
              <a:rPr lang="en-US" altLang="zh-TW" sz="1400" b="1" dirty="0">
                <a:solidFill>
                  <a:prstClr val="black"/>
                </a:solidFill>
                <a:latin typeface="微軟正黑體"/>
                <a:ea typeface="微軟正黑體"/>
              </a:rPr>
              <a:t> </a:t>
            </a:r>
            <a:r>
              <a:rPr lang="en-US" altLang="zh-TW" sz="1400" b="1" dirty="0" err="1">
                <a:solidFill>
                  <a:prstClr val="black"/>
                </a:solidFill>
                <a:latin typeface="微軟正黑體"/>
                <a:ea typeface="微軟正黑體"/>
              </a:rPr>
              <a:t>msg</a:t>
            </a:r>
            <a:r>
              <a:rPr lang="en-US" altLang="zh-TW" sz="1400" b="1" dirty="0">
                <a:solidFill>
                  <a:prstClr val="black"/>
                </a:solidFill>
                <a:latin typeface="微軟正黑體"/>
                <a:ea typeface="微軟正黑體"/>
              </a:rPr>
              <a:t> = </a:t>
            </a:r>
            <a:r>
              <a:rPr lang="en-US" altLang="zh-TW" sz="1400" b="1" dirty="0">
                <a:solidFill>
                  <a:srgbClr val="A31515"/>
                </a:solidFill>
                <a:latin typeface="微軟正黑體"/>
                <a:ea typeface="微軟正黑體"/>
              </a:rPr>
              <a:t>"Kinect </a:t>
            </a:r>
            <a:r>
              <a:rPr lang="zh-TW" altLang="en-US" sz="1400" b="1" dirty="0">
                <a:solidFill>
                  <a:srgbClr val="A31515"/>
                </a:solidFill>
                <a:latin typeface="微軟正黑體"/>
                <a:ea typeface="微軟正黑體"/>
              </a:rPr>
              <a:t>作用中</a:t>
            </a:r>
            <a:r>
              <a:rPr lang="en-US" altLang="zh-TW" sz="1400" b="1" dirty="0">
                <a:solidFill>
                  <a:srgbClr val="A31515"/>
                </a:solidFill>
                <a:latin typeface="微軟正黑體"/>
                <a:ea typeface="微軟正黑體"/>
              </a:rPr>
              <a:t>"</a:t>
            </a:r>
            <a:r>
              <a:rPr lang="en-US" altLang="zh-TW" sz="1400" b="1"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protected</a:t>
            </a:r>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override</a:t>
            </a:r>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void</a:t>
            </a:r>
            <a:r>
              <a:rPr lang="en-US" altLang="zh-TW" sz="1400" dirty="0">
                <a:solidFill>
                  <a:prstClr val="black"/>
                </a:solidFill>
                <a:latin typeface="微軟正黑體"/>
                <a:ea typeface="微軟正黑體"/>
              </a:rPr>
              <a:t> Draw(</a:t>
            </a:r>
            <a:r>
              <a:rPr lang="en-US" altLang="zh-TW" sz="1400" dirty="0" err="1">
                <a:solidFill>
                  <a:srgbClr val="2B91AF"/>
                </a:solidFill>
                <a:latin typeface="微軟正黑體"/>
                <a:ea typeface="微軟正黑體"/>
              </a:rPr>
              <a:t>GameTime</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gameTime</a:t>
            </a:r>
            <a:r>
              <a:rPr lang="en-US" altLang="zh-TW" sz="1400" dirty="0">
                <a:solidFill>
                  <a:prstClr val="black"/>
                </a:solidFill>
                <a:latin typeface="微軟正黑體"/>
                <a:ea typeface="微軟正黑體"/>
              </a:rPr>
              <a:t>)</a:t>
            </a:r>
          </a:p>
          <a:p>
            <a:r>
              <a:rPr lang="zh-TW" altLang="en-US" sz="1400" dirty="0">
                <a:solidFill>
                  <a:prstClr val="black"/>
                </a:solidFill>
                <a:latin typeface="微軟正黑體"/>
                <a:ea typeface="微軟正黑體"/>
              </a:rPr>
              <a:t>        </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GraphicsDevice.Clear</a:t>
            </a:r>
            <a:r>
              <a:rPr lang="en-US" altLang="zh-TW" sz="1400" dirty="0">
                <a:solidFill>
                  <a:prstClr val="black"/>
                </a:solidFill>
                <a:latin typeface="微軟正黑體"/>
                <a:ea typeface="微軟正黑體"/>
              </a:rPr>
              <a:t>(</a:t>
            </a:r>
            <a:r>
              <a:rPr lang="en-US" altLang="zh-TW" sz="1400" dirty="0" err="1">
                <a:solidFill>
                  <a:srgbClr val="2B91AF"/>
                </a:solidFill>
                <a:latin typeface="微軟正黑體"/>
                <a:ea typeface="微軟正黑體"/>
              </a:rPr>
              <a:t>Color</a:t>
            </a:r>
            <a:r>
              <a:rPr lang="en-US" altLang="zh-TW" sz="1400" dirty="0" err="1">
                <a:solidFill>
                  <a:prstClr val="black"/>
                </a:solidFill>
                <a:latin typeface="微軟正黑體"/>
                <a:ea typeface="微軟正黑體"/>
              </a:rPr>
              <a:t>.CornflowerBlue</a:t>
            </a:r>
            <a:r>
              <a:rPr lang="en-US" altLang="zh-TW" sz="1400" dirty="0">
                <a:solidFill>
                  <a:prstClr val="black"/>
                </a:solidFill>
                <a:latin typeface="微軟正黑體"/>
                <a:ea typeface="微軟正黑體"/>
              </a:rPr>
              <a:t>);</a:t>
            </a:r>
          </a:p>
          <a:p>
            <a:endParaRPr lang="zh-TW" altLang="en-US" sz="1400" dirty="0">
              <a:solidFill>
                <a:prstClr val="black"/>
              </a:solidFill>
              <a:latin typeface="微軟正黑體"/>
              <a:ea typeface="微軟正黑體"/>
            </a:endParaRPr>
          </a:p>
          <a:p>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spriteBatch.Begin</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if</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kinectVideoTexture</a:t>
            </a:r>
            <a:r>
              <a:rPr lang="en-US" altLang="zh-TW" sz="1400" dirty="0">
                <a:solidFill>
                  <a:prstClr val="black"/>
                </a:solidFill>
                <a:latin typeface="微軟正黑體"/>
                <a:ea typeface="微軟正黑體"/>
              </a:rPr>
              <a:t> != </a:t>
            </a:r>
            <a:r>
              <a:rPr lang="en-US" altLang="zh-TW" sz="1400" dirty="0">
                <a:solidFill>
                  <a:srgbClr val="0000FF"/>
                </a:solidFill>
                <a:latin typeface="微軟正黑體"/>
                <a:ea typeface="微軟正黑體"/>
              </a:rPr>
              <a:t>null</a:t>
            </a:r>
            <a:r>
              <a:rPr lang="en-US" altLang="zh-TW" sz="1400" dirty="0">
                <a:solidFill>
                  <a:prstClr val="black"/>
                </a:solidFill>
                <a:latin typeface="微軟正黑體"/>
                <a:ea typeface="微軟正黑體"/>
              </a:rPr>
              <a:t>)</a:t>
            </a:r>
          </a:p>
          <a:p>
            <a:r>
              <a:rPr lang="zh-TW" altLang="en-US" sz="1400" dirty="0">
                <a:solidFill>
                  <a:prstClr val="black"/>
                </a:solidFill>
                <a:latin typeface="微軟正黑體"/>
                <a:ea typeface="微軟正黑體"/>
              </a:rPr>
              <a:t>            </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spriteBatch.Draw</a:t>
            </a:r>
            <a:r>
              <a:rPr lang="en-US" altLang="zh-TW" sz="1400" dirty="0">
                <a:solidFill>
                  <a:prstClr val="black"/>
                </a:solidFill>
                <a:latin typeface="微軟正黑體"/>
                <a:ea typeface="微軟正黑體"/>
              </a:rPr>
              <a:t>(</a:t>
            </a:r>
            <a:r>
              <a:rPr lang="en-US" altLang="zh-TW" sz="1400" dirty="0" err="1">
                <a:solidFill>
                  <a:prstClr val="black"/>
                </a:solidFill>
                <a:latin typeface="微軟正黑體"/>
                <a:ea typeface="微軟正黑體"/>
              </a:rPr>
              <a:t>kinectVideoTexture</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videoDisplayRectangle</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err="1">
                <a:solidFill>
                  <a:srgbClr val="2B91AF"/>
                </a:solidFill>
                <a:latin typeface="微軟正黑體"/>
                <a:ea typeface="微軟正黑體"/>
              </a:rPr>
              <a:t>Color</a:t>
            </a:r>
            <a:r>
              <a:rPr lang="en-US" altLang="zh-TW" sz="1400" dirty="0" err="1">
                <a:solidFill>
                  <a:prstClr val="black"/>
                </a:solidFill>
                <a:latin typeface="微軟正黑體"/>
                <a:ea typeface="微軟正黑體"/>
              </a:rPr>
              <a:t>.White</a:t>
            </a:r>
            <a:r>
              <a:rPr lang="en-US" altLang="zh-TW" sz="1400" dirty="0">
                <a:solidFill>
                  <a:prstClr val="black"/>
                </a:solidFill>
                <a:latin typeface="微軟正黑體"/>
                <a:ea typeface="微軟正黑體"/>
              </a:rPr>
              <a:t>);</a:t>
            </a:r>
          </a:p>
          <a:p>
            <a:r>
              <a:rPr lang="zh-TW" altLang="en-US" sz="1400" dirty="0">
                <a:solidFill>
                  <a:prstClr val="black"/>
                </a:solidFill>
                <a:latin typeface="微軟正黑體"/>
                <a:ea typeface="微軟正黑體"/>
              </a:rPr>
              <a:t>            </a:t>
            </a:r>
            <a:r>
              <a:rPr lang="en-US" altLang="zh-TW" sz="1400" dirty="0">
                <a:solidFill>
                  <a:prstClr val="black"/>
                </a:solidFill>
                <a:latin typeface="微軟正黑體"/>
                <a:ea typeface="微軟正黑體"/>
              </a:rPr>
              <a:t>}</a:t>
            </a:r>
          </a:p>
          <a:p>
            <a:endParaRPr lang="zh-TW" altLang="en-US" sz="1400" dirty="0">
              <a:solidFill>
                <a:prstClr val="black"/>
              </a:solidFill>
              <a:latin typeface="微軟正黑體"/>
              <a:ea typeface="微軟正黑體"/>
            </a:endParaRPr>
          </a:p>
          <a:p>
            <a:r>
              <a:rPr lang="en-US" altLang="zh-TW" sz="1400" dirty="0">
                <a:solidFill>
                  <a:prstClr val="black"/>
                </a:solidFill>
                <a:latin typeface="微軟正黑體"/>
                <a:ea typeface="微軟正黑體"/>
              </a:rPr>
              <a:t>            </a:t>
            </a:r>
            <a:r>
              <a:rPr lang="en-US" altLang="zh-TW" sz="1400" b="1" dirty="0" err="1">
                <a:solidFill>
                  <a:prstClr val="black"/>
                </a:solidFill>
                <a:latin typeface="微軟正黑體"/>
                <a:ea typeface="微軟正黑體"/>
              </a:rPr>
              <a:t>spriteBatch.DrawString</a:t>
            </a:r>
            <a:r>
              <a:rPr lang="en-US" altLang="zh-TW" sz="1400" b="1" dirty="0">
                <a:solidFill>
                  <a:prstClr val="black"/>
                </a:solidFill>
                <a:latin typeface="微軟正黑體"/>
                <a:ea typeface="微軟正黑體"/>
              </a:rPr>
              <a:t>(message, </a:t>
            </a:r>
            <a:r>
              <a:rPr lang="en-US" altLang="zh-TW" sz="1400" b="1" dirty="0" err="1">
                <a:solidFill>
                  <a:prstClr val="black"/>
                </a:solidFill>
                <a:latin typeface="微軟正黑體"/>
                <a:ea typeface="微軟正黑體"/>
              </a:rPr>
              <a:t>msg</a:t>
            </a:r>
            <a:r>
              <a:rPr lang="en-US" altLang="zh-TW" sz="1400" b="1" dirty="0">
                <a:solidFill>
                  <a:prstClr val="black"/>
                </a:solidFill>
                <a:latin typeface="微軟正黑體"/>
                <a:ea typeface="微軟正黑體"/>
              </a:rPr>
              <a:t>, </a:t>
            </a:r>
            <a:r>
              <a:rPr lang="en-US" altLang="zh-TW" sz="1400" b="1" dirty="0">
                <a:solidFill>
                  <a:srgbClr val="2B91AF"/>
                </a:solidFill>
                <a:latin typeface="微軟正黑體"/>
                <a:ea typeface="微軟正黑體"/>
              </a:rPr>
              <a:t>Vector2</a:t>
            </a:r>
            <a:r>
              <a:rPr lang="en-US" altLang="zh-TW" sz="1400" b="1" dirty="0">
                <a:solidFill>
                  <a:prstClr val="black"/>
                </a:solidFill>
                <a:latin typeface="微軟正黑體"/>
                <a:ea typeface="微軟正黑體"/>
              </a:rPr>
              <a:t>.Zero, </a:t>
            </a:r>
            <a:r>
              <a:rPr lang="en-US" altLang="zh-TW" sz="1400" b="1" dirty="0" err="1">
                <a:solidFill>
                  <a:srgbClr val="2B91AF"/>
                </a:solidFill>
                <a:latin typeface="微軟正黑體"/>
                <a:ea typeface="微軟正黑體"/>
              </a:rPr>
              <a:t>Color</a:t>
            </a:r>
            <a:r>
              <a:rPr lang="en-US" altLang="zh-TW" sz="1400" b="1" dirty="0" err="1">
                <a:solidFill>
                  <a:prstClr val="black"/>
                </a:solidFill>
                <a:latin typeface="微軟正黑體"/>
                <a:ea typeface="微軟正黑體"/>
              </a:rPr>
              <a:t>.White</a:t>
            </a:r>
            <a:r>
              <a:rPr lang="en-US" altLang="zh-TW" sz="1400" b="1"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spriteBatch.End</a:t>
            </a:r>
            <a:r>
              <a:rPr lang="en-US" altLang="zh-TW" sz="1400" dirty="0">
                <a:solidFill>
                  <a:prstClr val="black"/>
                </a:solidFill>
                <a:latin typeface="微軟正黑體"/>
                <a:ea typeface="微軟正黑體"/>
              </a:rPr>
              <a:t>();</a:t>
            </a:r>
          </a:p>
          <a:p>
            <a:endParaRPr lang="zh-TW" altLang="en-US" sz="1400" dirty="0">
              <a:solidFill>
                <a:prstClr val="black"/>
              </a:solidFill>
              <a:latin typeface="微軟正黑體"/>
              <a:ea typeface="微軟正黑體"/>
            </a:endParaRPr>
          </a:p>
          <a:p>
            <a:r>
              <a:rPr lang="en-US" altLang="zh-TW" sz="1400" dirty="0">
                <a:solidFill>
                  <a:prstClr val="black"/>
                </a:solidFill>
                <a:latin typeface="微軟正黑體"/>
                <a:ea typeface="微軟正黑體"/>
              </a:rPr>
              <a:t>            </a:t>
            </a:r>
            <a:r>
              <a:rPr lang="en-US" altLang="zh-TW" sz="1400" dirty="0" err="1">
                <a:solidFill>
                  <a:srgbClr val="0000FF"/>
                </a:solidFill>
                <a:latin typeface="微軟正黑體"/>
                <a:ea typeface="微軟正黑體"/>
              </a:rPr>
              <a:t>base</a:t>
            </a:r>
            <a:r>
              <a:rPr lang="en-US" altLang="zh-TW" sz="1400" dirty="0" err="1">
                <a:solidFill>
                  <a:prstClr val="black"/>
                </a:solidFill>
                <a:latin typeface="微軟正黑體"/>
                <a:ea typeface="微軟正黑體"/>
              </a:rPr>
              <a:t>.Draw</a:t>
            </a:r>
            <a:r>
              <a:rPr lang="en-US" altLang="zh-TW" sz="1400" dirty="0">
                <a:solidFill>
                  <a:prstClr val="black"/>
                </a:solidFill>
                <a:latin typeface="微軟正黑體"/>
                <a:ea typeface="微軟正黑體"/>
              </a:rPr>
              <a:t>(</a:t>
            </a:r>
            <a:r>
              <a:rPr lang="en-US" altLang="zh-TW" sz="1400" dirty="0" err="1">
                <a:solidFill>
                  <a:prstClr val="black"/>
                </a:solidFill>
                <a:latin typeface="微軟正黑體"/>
                <a:ea typeface="微軟正黑體"/>
              </a:rPr>
              <a:t>gameTime</a:t>
            </a:r>
            <a:r>
              <a:rPr lang="en-US" altLang="zh-TW" sz="1400" dirty="0">
                <a:solidFill>
                  <a:prstClr val="black"/>
                </a:solidFill>
                <a:latin typeface="微軟正黑體"/>
                <a:ea typeface="微軟正黑體"/>
              </a:rPr>
              <a:t>);</a:t>
            </a:r>
          </a:p>
          <a:p>
            <a:r>
              <a:rPr lang="zh-TW" altLang="en-US" sz="1400" dirty="0">
                <a:solidFill>
                  <a:prstClr val="black"/>
                </a:solidFill>
                <a:latin typeface="微軟正黑體"/>
                <a:ea typeface="微軟正黑體"/>
              </a:rPr>
              <a:t>        </a:t>
            </a:r>
            <a:r>
              <a:rPr lang="en-US" altLang="zh-TW" sz="1400" dirty="0">
                <a:solidFill>
                  <a:prstClr val="black"/>
                </a:solidFill>
                <a:latin typeface="微軟正黑體"/>
                <a:ea typeface="微軟正黑體"/>
              </a:rPr>
              <a:t>}</a:t>
            </a:r>
            <a:endParaRPr lang="zh-TW" altLang="en-US" sz="1400" dirty="0">
              <a:solidFill>
                <a:prstClr val="black"/>
              </a:solidFill>
            </a:endParaRPr>
          </a:p>
        </p:txBody>
      </p:sp>
      <p:sp>
        <p:nvSpPr>
          <p:cNvPr id="5" name="向右箭號 4"/>
          <p:cNvSpPr/>
          <p:nvPr/>
        </p:nvSpPr>
        <p:spPr>
          <a:xfrm>
            <a:off x="129710" y="1109471"/>
            <a:ext cx="887984" cy="34975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prstClr val="white"/>
                </a:solidFill>
                <a:latin typeface="微軟正黑體" pitchFamily="34" charset="-120"/>
                <a:ea typeface="微軟正黑體" pitchFamily="34" charset="-120"/>
              </a:rPr>
              <a:t>訊息內容</a:t>
            </a:r>
            <a:endParaRPr lang="zh-TW" altLang="en-US" sz="1000" dirty="0">
              <a:solidFill>
                <a:prstClr val="white"/>
              </a:solidFill>
              <a:latin typeface="微軟正黑體" pitchFamily="34" charset="-120"/>
              <a:ea typeface="微軟正黑體" pitchFamily="34" charset="-120"/>
            </a:endParaRPr>
          </a:p>
        </p:txBody>
      </p:sp>
      <p:sp>
        <p:nvSpPr>
          <p:cNvPr id="7" name="向右箭號 6"/>
          <p:cNvSpPr/>
          <p:nvPr/>
        </p:nvSpPr>
        <p:spPr>
          <a:xfrm>
            <a:off x="413851" y="3714750"/>
            <a:ext cx="732705" cy="3048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prstClr val="white"/>
                </a:solidFill>
                <a:latin typeface="微軟正黑體" pitchFamily="34" charset="-120"/>
                <a:ea typeface="微軟正黑體" pitchFamily="34" charset="-120"/>
              </a:rPr>
              <a:t>繪製</a:t>
            </a:r>
            <a:endParaRPr lang="zh-TW" altLang="en-US" sz="1000" dirty="0">
              <a:solidFill>
                <a:prstClr val="white"/>
              </a:solidFill>
              <a:latin typeface="微軟正黑體" pitchFamily="34" charset="-120"/>
              <a:ea typeface="微軟正黑體" pitchFamily="34" charset="-120"/>
            </a:endParaRPr>
          </a:p>
        </p:txBody>
      </p:sp>
      <p:sp>
        <p:nvSpPr>
          <p:cNvPr id="2" name="向上箭號 1"/>
          <p:cNvSpPr/>
          <p:nvPr/>
        </p:nvSpPr>
        <p:spPr>
          <a:xfrm>
            <a:off x="3471333" y="3947584"/>
            <a:ext cx="457200" cy="978408"/>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prstClr val="white"/>
                </a:solidFill>
                <a:latin typeface="微軟正黑體" pitchFamily="34" charset="-120"/>
                <a:ea typeface="微軟正黑體" pitchFamily="34" charset="-120"/>
              </a:rPr>
              <a:t>字型資源</a:t>
            </a:r>
            <a:endParaRPr lang="zh-TW" altLang="en-US" sz="1000" dirty="0">
              <a:solidFill>
                <a:prstClr val="white"/>
              </a:solidFill>
              <a:latin typeface="微軟正黑體" pitchFamily="34" charset="-120"/>
              <a:ea typeface="微軟正黑體" pitchFamily="34" charset="-120"/>
            </a:endParaRPr>
          </a:p>
        </p:txBody>
      </p:sp>
      <p:sp>
        <p:nvSpPr>
          <p:cNvPr id="8" name="向上箭號 7"/>
          <p:cNvSpPr/>
          <p:nvPr/>
        </p:nvSpPr>
        <p:spPr>
          <a:xfrm>
            <a:off x="4080933" y="3977471"/>
            <a:ext cx="457200" cy="978408"/>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prstClr val="white"/>
                </a:solidFill>
                <a:latin typeface="微軟正黑體" pitchFamily="34" charset="-120"/>
                <a:ea typeface="微軟正黑體" pitchFamily="34" charset="-120"/>
              </a:rPr>
              <a:t>訊息內容</a:t>
            </a:r>
            <a:endParaRPr lang="zh-TW" altLang="en-US" sz="1000" dirty="0">
              <a:solidFill>
                <a:prstClr val="white"/>
              </a:solidFill>
              <a:latin typeface="微軟正黑體" pitchFamily="34" charset="-120"/>
              <a:ea typeface="微軟正黑體" pitchFamily="34" charset="-120"/>
            </a:endParaRPr>
          </a:p>
        </p:txBody>
      </p:sp>
      <p:sp>
        <p:nvSpPr>
          <p:cNvPr id="9" name="向上箭號 8"/>
          <p:cNvSpPr/>
          <p:nvPr/>
        </p:nvSpPr>
        <p:spPr>
          <a:xfrm>
            <a:off x="6019800" y="3977471"/>
            <a:ext cx="457200" cy="978408"/>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prstClr val="white"/>
                </a:solidFill>
                <a:latin typeface="微軟正黑體" pitchFamily="34" charset="-120"/>
                <a:ea typeface="微軟正黑體" pitchFamily="34" charset="-120"/>
              </a:rPr>
              <a:t>顏色</a:t>
            </a:r>
            <a:endParaRPr lang="zh-TW" altLang="en-US" sz="1000" dirty="0">
              <a:solidFill>
                <a:prstClr val="white"/>
              </a:solidFill>
              <a:latin typeface="微軟正黑體" pitchFamily="34" charset="-120"/>
              <a:ea typeface="微軟正黑體" pitchFamily="34" charset="-120"/>
            </a:endParaRPr>
          </a:p>
        </p:txBody>
      </p:sp>
    </p:spTree>
    <p:extLst>
      <p:ext uri="{BB962C8B-B14F-4D97-AF65-F5344CB8AC3E}">
        <p14:creationId xmlns:p14="http://schemas.microsoft.com/office/powerpoint/2010/main" val="1595598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將所需中文字型加入字型庫中</a:t>
            </a:r>
            <a:endParaRPr lang="en-US" sz="1800" dirty="0" smtClean="0">
              <a:latin typeface="Segoe WP" pitchFamily="34" charset="0"/>
              <a:ea typeface="微軟正黑體" pitchFamily="34" charset="-120"/>
            </a:endParaRPr>
          </a:p>
        </p:txBody>
      </p:sp>
      <p:sp>
        <p:nvSpPr>
          <p:cNvPr id="4" name="矩形 3"/>
          <p:cNvSpPr/>
          <p:nvPr/>
        </p:nvSpPr>
        <p:spPr>
          <a:xfrm>
            <a:off x="1524000" y="666749"/>
            <a:ext cx="7391400" cy="4401205"/>
          </a:xfrm>
          <a:prstGeom prst="rect">
            <a:avLst/>
          </a:prstGeom>
        </p:spPr>
        <p:txBody>
          <a:bodyPr wrap="square">
            <a:spAutoFit/>
          </a:bodyPr>
          <a:lstStyle/>
          <a:p>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xml</a:t>
            </a:r>
            <a:r>
              <a:rPr lang="en-US" altLang="zh-TW" sz="1400" dirty="0">
                <a:solidFill>
                  <a:srgbClr val="0000FF"/>
                </a:solidFill>
                <a:latin typeface="微軟正黑體"/>
                <a:ea typeface="微軟正黑體"/>
              </a:rPr>
              <a:t> </a:t>
            </a:r>
            <a:r>
              <a:rPr lang="en-US" altLang="zh-TW" sz="1400" dirty="0">
                <a:solidFill>
                  <a:srgbClr val="FF0000"/>
                </a:solidFill>
                <a:latin typeface="微軟正黑體"/>
                <a:ea typeface="微軟正黑體"/>
              </a:rPr>
              <a:t>version</a:t>
            </a:r>
            <a:r>
              <a:rPr lang="en-US" altLang="zh-TW" sz="1400" dirty="0">
                <a:solidFill>
                  <a:srgbClr val="0000FF"/>
                </a:solidFill>
                <a:latin typeface="微軟正黑體"/>
                <a:ea typeface="微軟正黑體"/>
              </a:rPr>
              <a:t>=</a:t>
            </a:r>
            <a:r>
              <a:rPr lang="en-US" altLang="zh-TW" sz="1400" dirty="0">
                <a:solidFill>
                  <a:prstClr val="black"/>
                </a:solidFill>
                <a:latin typeface="微軟正黑體"/>
                <a:ea typeface="微軟正黑體"/>
              </a:rPr>
              <a:t>"</a:t>
            </a:r>
            <a:r>
              <a:rPr lang="en-US" altLang="zh-TW" sz="1400" dirty="0">
                <a:solidFill>
                  <a:srgbClr val="0000FF"/>
                </a:solidFill>
                <a:latin typeface="微軟正黑體"/>
                <a:ea typeface="微軟正黑體"/>
              </a:rPr>
              <a:t>1.0</a:t>
            </a:r>
            <a:r>
              <a:rPr lang="en-US" altLang="zh-TW" sz="1400" dirty="0">
                <a:solidFill>
                  <a:prstClr val="black"/>
                </a:solidFill>
                <a:latin typeface="微軟正黑體"/>
                <a:ea typeface="微軟正黑體"/>
              </a:rPr>
              <a:t>"</a:t>
            </a:r>
            <a:r>
              <a:rPr lang="en-US" altLang="zh-TW" sz="1400" dirty="0">
                <a:solidFill>
                  <a:srgbClr val="0000FF"/>
                </a:solidFill>
                <a:latin typeface="微軟正黑體"/>
                <a:ea typeface="微軟正黑體"/>
              </a:rPr>
              <a:t> </a:t>
            </a:r>
            <a:r>
              <a:rPr lang="en-US" altLang="zh-TW" sz="1400" dirty="0">
                <a:solidFill>
                  <a:srgbClr val="FF0000"/>
                </a:solidFill>
                <a:latin typeface="微軟正黑體"/>
                <a:ea typeface="微軟正黑體"/>
              </a:rPr>
              <a:t>encoding</a:t>
            </a:r>
            <a:r>
              <a:rPr lang="en-US" altLang="zh-TW" sz="1400" dirty="0">
                <a:solidFill>
                  <a:srgbClr val="0000FF"/>
                </a:solidFill>
                <a:latin typeface="微軟正黑體"/>
                <a:ea typeface="微軟正黑體"/>
              </a:rPr>
              <a:t>=</a:t>
            </a:r>
            <a:r>
              <a:rPr lang="en-US" altLang="zh-TW" sz="1400" dirty="0">
                <a:solidFill>
                  <a:prstClr val="black"/>
                </a:solidFill>
                <a:latin typeface="微軟正黑體"/>
                <a:ea typeface="微軟正黑體"/>
              </a:rPr>
              <a:t>"</a:t>
            </a:r>
            <a:r>
              <a:rPr lang="en-US" altLang="zh-TW" sz="1400" dirty="0">
                <a:solidFill>
                  <a:srgbClr val="0000FF"/>
                </a:solidFill>
                <a:latin typeface="微軟正黑體"/>
                <a:ea typeface="微軟正黑體"/>
              </a:rPr>
              <a:t>utf-8</a:t>
            </a:r>
            <a:r>
              <a:rPr lang="en-US" altLang="zh-TW" sz="1400" dirty="0">
                <a:solidFill>
                  <a:prstClr val="black"/>
                </a:solidFill>
                <a:latin typeface="微軟正黑體"/>
                <a:ea typeface="微軟正黑體"/>
              </a:rPr>
              <a:t>"</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&lt;</a:t>
            </a:r>
            <a:r>
              <a:rPr lang="en-US" altLang="zh-TW" sz="1400" dirty="0" err="1">
                <a:solidFill>
                  <a:srgbClr val="A31515"/>
                </a:solidFill>
                <a:latin typeface="微軟正黑體"/>
                <a:ea typeface="微軟正黑體"/>
              </a:rPr>
              <a:t>XnaContent</a:t>
            </a:r>
            <a:r>
              <a:rPr lang="en-US" altLang="zh-TW" sz="1400" dirty="0">
                <a:solidFill>
                  <a:srgbClr val="0000FF"/>
                </a:solidFill>
                <a:latin typeface="微軟正黑體"/>
                <a:ea typeface="微軟正黑體"/>
              </a:rPr>
              <a:t> </a:t>
            </a:r>
            <a:r>
              <a:rPr lang="en-US" altLang="zh-TW" sz="1400" dirty="0" err="1">
                <a:solidFill>
                  <a:srgbClr val="FF0000"/>
                </a:solidFill>
                <a:latin typeface="微軟正黑體"/>
                <a:ea typeface="微軟正黑體"/>
              </a:rPr>
              <a:t>xmlns:Graphics</a:t>
            </a:r>
            <a:r>
              <a:rPr lang="en-US" altLang="zh-TW" sz="1400" dirty="0">
                <a:solidFill>
                  <a:srgbClr val="0000FF"/>
                </a:solidFill>
                <a:latin typeface="微軟正黑體"/>
                <a:ea typeface="微軟正黑體"/>
              </a:rPr>
              <a:t>=</a:t>
            </a:r>
            <a:r>
              <a:rPr lang="en-US" altLang="zh-TW" sz="1400" dirty="0">
                <a:solidFill>
                  <a:prstClr val="black"/>
                </a:solidFill>
                <a:latin typeface="微軟正黑體"/>
                <a:ea typeface="微軟正黑體"/>
              </a:rPr>
              <a:t>"</a:t>
            </a:r>
            <a:r>
              <a:rPr lang="en-US" altLang="zh-TW" sz="1400" dirty="0" err="1">
                <a:solidFill>
                  <a:srgbClr val="0000FF"/>
                </a:solidFill>
                <a:latin typeface="微軟正黑體"/>
                <a:ea typeface="微軟正黑體"/>
              </a:rPr>
              <a:t>Microsoft.Xna.Framework.Content.Pipeline.Graphics</a:t>
            </a:r>
            <a:r>
              <a:rPr lang="en-US" altLang="zh-TW" sz="1400" dirty="0">
                <a:solidFill>
                  <a:prstClr val="black"/>
                </a:solidFill>
                <a:latin typeface="微軟正黑體"/>
                <a:ea typeface="微軟正黑體"/>
              </a:rPr>
              <a:t>"</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a:solidFill>
                  <a:srgbClr val="A31515"/>
                </a:solidFill>
                <a:latin typeface="微軟正黑體"/>
                <a:ea typeface="微軟正黑體"/>
              </a:rPr>
              <a:t>Asset</a:t>
            </a:r>
            <a:r>
              <a:rPr lang="en-US" altLang="zh-TW" sz="1400" dirty="0">
                <a:solidFill>
                  <a:srgbClr val="0000FF"/>
                </a:solidFill>
                <a:latin typeface="微軟正黑體"/>
                <a:ea typeface="微軟正黑體"/>
              </a:rPr>
              <a:t> </a:t>
            </a:r>
            <a:r>
              <a:rPr lang="en-US" altLang="zh-TW" sz="1400" dirty="0">
                <a:solidFill>
                  <a:srgbClr val="FF0000"/>
                </a:solidFill>
                <a:latin typeface="微軟正黑體"/>
                <a:ea typeface="微軟正黑體"/>
              </a:rPr>
              <a:t>Type</a:t>
            </a:r>
            <a:r>
              <a:rPr lang="en-US" altLang="zh-TW" sz="1400" dirty="0">
                <a:solidFill>
                  <a:srgbClr val="0000FF"/>
                </a:solidFill>
                <a:latin typeface="微軟正黑體"/>
                <a:ea typeface="微軟正黑體"/>
              </a:rPr>
              <a:t>=</a:t>
            </a:r>
            <a:r>
              <a:rPr lang="en-US" altLang="zh-TW" sz="1400" dirty="0">
                <a:solidFill>
                  <a:prstClr val="black"/>
                </a:solidFill>
                <a:latin typeface="微軟正黑體"/>
                <a:ea typeface="微軟正黑體"/>
              </a:rPr>
              <a:t>"</a:t>
            </a:r>
            <a:r>
              <a:rPr lang="en-US" altLang="zh-TW" sz="1400" dirty="0" err="1">
                <a:solidFill>
                  <a:srgbClr val="0000FF"/>
                </a:solidFill>
                <a:latin typeface="微軟正黑體"/>
                <a:ea typeface="微軟正黑體"/>
              </a:rPr>
              <a:t>Graphics:FontDescription</a:t>
            </a:r>
            <a:r>
              <a:rPr lang="en-US" altLang="zh-TW" sz="1400" dirty="0">
                <a:solidFill>
                  <a:prstClr val="black"/>
                </a:solidFill>
                <a:latin typeface="微軟正黑體"/>
                <a:ea typeface="微軟正黑體"/>
              </a:rPr>
              <a:t>"</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endParaRPr lang="zh-TW" altLang="en-US"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err="1">
                <a:solidFill>
                  <a:srgbClr val="A31515"/>
                </a:solidFill>
                <a:latin typeface="微軟正黑體"/>
                <a:ea typeface="微軟正黑體"/>
              </a:rPr>
              <a:t>FontName</a:t>
            </a:r>
            <a:r>
              <a:rPr lang="en-US" altLang="zh-TW" sz="1400" dirty="0">
                <a:solidFill>
                  <a:srgbClr val="0000FF"/>
                </a:solidFill>
                <a:latin typeface="微軟正黑體"/>
                <a:ea typeface="微軟正黑體"/>
              </a:rPr>
              <a:t>&gt;</a:t>
            </a:r>
            <a:r>
              <a:rPr lang="zh-TW" altLang="en-US" sz="1400" dirty="0">
                <a:solidFill>
                  <a:prstClr val="black"/>
                </a:solidFill>
                <a:latin typeface="微軟正黑體"/>
                <a:ea typeface="微軟正黑體"/>
              </a:rPr>
              <a:t>微軟正黑體</a:t>
            </a:r>
            <a:r>
              <a:rPr lang="en-US" altLang="zh-TW" sz="1400" dirty="0">
                <a:solidFill>
                  <a:srgbClr val="0000FF"/>
                </a:solidFill>
                <a:latin typeface="微軟正黑體"/>
                <a:ea typeface="微軟正黑體"/>
              </a:rPr>
              <a:t>&lt;/</a:t>
            </a:r>
            <a:r>
              <a:rPr lang="en-US" altLang="zh-TW" sz="1400" dirty="0" err="1">
                <a:solidFill>
                  <a:srgbClr val="A31515"/>
                </a:solidFill>
                <a:latin typeface="微軟正黑體"/>
                <a:ea typeface="微軟正黑體"/>
              </a:rPr>
              <a:t>FontName</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a:solidFill>
                  <a:srgbClr val="A31515"/>
                </a:solidFill>
                <a:latin typeface="微軟正黑體"/>
                <a:ea typeface="微軟正黑體"/>
              </a:rPr>
              <a:t>Size</a:t>
            </a:r>
            <a:r>
              <a:rPr lang="en-US" altLang="zh-TW" sz="1400" dirty="0">
                <a:solidFill>
                  <a:srgbClr val="0000FF"/>
                </a:solidFill>
                <a:latin typeface="微軟正黑體"/>
                <a:ea typeface="微軟正黑體"/>
              </a:rPr>
              <a:t>&gt;</a:t>
            </a:r>
            <a:r>
              <a:rPr lang="en-US" altLang="zh-TW" sz="1400" dirty="0">
                <a:solidFill>
                  <a:prstClr val="black"/>
                </a:solidFill>
                <a:latin typeface="微軟正黑體"/>
                <a:ea typeface="微軟正黑體"/>
              </a:rPr>
              <a:t>14</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Size</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a:solidFill>
                  <a:srgbClr val="A31515"/>
                </a:solidFill>
                <a:latin typeface="微軟正黑體"/>
                <a:ea typeface="微軟正黑體"/>
              </a:rPr>
              <a:t>Spacing</a:t>
            </a:r>
            <a:r>
              <a:rPr lang="en-US" altLang="zh-TW" sz="1400" dirty="0">
                <a:solidFill>
                  <a:srgbClr val="0000FF"/>
                </a:solidFill>
                <a:latin typeface="微軟正黑體"/>
                <a:ea typeface="微軟正黑體"/>
              </a:rPr>
              <a:t>&gt;</a:t>
            </a:r>
            <a:r>
              <a:rPr lang="en-US" altLang="zh-TW" sz="1400" dirty="0">
                <a:solidFill>
                  <a:prstClr val="black"/>
                </a:solidFill>
                <a:latin typeface="微軟正黑體"/>
                <a:ea typeface="微軟正黑體"/>
              </a:rPr>
              <a:t>0</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Spacing</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err="1">
                <a:solidFill>
                  <a:srgbClr val="A31515"/>
                </a:solidFill>
                <a:latin typeface="微軟正黑體"/>
                <a:ea typeface="微軟正黑體"/>
              </a:rPr>
              <a:t>UseKerning</a:t>
            </a:r>
            <a:r>
              <a:rPr lang="en-US" altLang="zh-TW" sz="1400" dirty="0">
                <a:solidFill>
                  <a:srgbClr val="0000FF"/>
                </a:solidFill>
                <a:latin typeface="微軟正黑體"/>
                <a:ea typeface="微軟正黑體"/>
              </a:rPr>
              <a:t>&gt;</a:t>
            </a:r>
            <a:r>
              <a:rPr lang="en-US" altLang="zh-TW" sz="1400" dirty="0">
                <a:solidFill>
                  <a:prstClr val="black"/>
                </a:solidFill>
                <a:latin typeface="微軟正黑體"/>
                <a:ea typeface="微軟正黑體"/>
              </a:rPr>
              <a:t>true</a:t>
            </a:r>
            <a:r>
              <a:rPr lang="en-US" altLang="zh-TW" sz="1400" dirty="0">
                <a:solidFill>
                  <a:srgbClr val="0000FF"/>
                </a:solidFill>
                <a:latin typeface="微軟正黑體"/>
                <a:ea typeface="微軟正黑體"/>
              </a:rPr>
              <a:t>&lt;/</a:t>
            </a:r>
            <a:r>
              <a:rPr lang="en-US" altLang="zh-TW" sz="1400" dirty="0" err="1">
                <a:solidFill>
                  <a:srgbClr val="A31515"/>
                </a:solidFill>
                <a:latin typeface="微軟正黑體"/>
                <a:ea typeface="微軟正黑體"/>
              </a:rPr>
              <a:t>UseKerning</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a:solidFill>
                  <a:srgbClr val="A31515"/>
                </a:solidFill>
                <a:latin typeface="微軟正黑體"/>
                <a:ea typeface="微軟正黑體"/>
              </a:rPr>
              <a:t>Style</a:t>
            </a:r>
            <a:r>
              <a:rPr lang="en-US" altLang="zh-TW" sz="1400" dirty="0">
                <a:solidFill>
                  <a:srgbClr val="0000FF"/>
                </a:solidFill>
                <a:latin typeface="微軟正黑體"/>
                <a:ea typeface="微軟正黑體"/>
              </a:rPr>
              <a:t>&gt;</a:t>
            </a:r>
            <a:r>
              <a:rPr lang="en-US" altLang="zh-TW" sz="1400" dirty="0">
                <a:solidFill>
                  <a:prstClr val="black"/>
                </a:solidFill>
                <a:latin typeface="微軟正黑體"/>
                <a:ea typeface="微軟正黑體"/>
              </a:rPr>
              <a:t>Regular</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Style</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err="1">
                <a:solidFill>
                  <a:srgbClr val="A31515"/>
                </a:solidFill>
                <a:latin typeface="微軟正黑體"/>
                <a:ea typeface="微軟正黑體"/>
              </a:rPr>
              <a:t>CharacterRegions</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err="1">
                <a:solidFill>
                  <a:srgbClr val="A31515"/>
                </a:solidFill>
                <a:latin typeface="微軟正黑體"/>
                <a:ea typeface="微軟正黑體"/>
              </a:rPr>
              <a:t>CharacterRegion</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a:solidFill>
                  <a:srgbClr val="A31515"/>
                </a:solidFill>
                <a:latin typeface="微軟正黑體"/>
                <a:ea typeface="微軟正黑體"/>
              </a:rPr>
              <a:t>Start</a:t>
            </a:r>
            <a:r>
              <a:rPr lang="en-US" altLang="zh-TW" sz="1400" dirty="0">
                <a:solidFill>
                  <a:srgbClr val="0000FF"/>
                </a:solidFill>
                <a:latin typeface="微軟正黑體"/>
                <a:ea typeface="微軟正黑體"/>
              </a:rPr>
              <a:t>&gt;</a:t>
            </a:r>
            <a:r>
              <a:rPr lang="en-US" altLang="zh-TW" sz="1400" dirty="0">
                <a:solidFill>
                  <a:srgbClr val="FF0000"/>
                </a:solidFill>
                <a:latin typeface="微軟正黑體"/>
                <a:ea typeface="微軟正黑體"/>
              </a:rPr>
              <a:t>&amp;#32;</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Start</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a:solidFill>
                  <a:srgbClr val="A31515"/>
                </a:solidFill>
                <a:latin typeface="微軟正黑體"/>
                <a:ea typeface="微軟正黑體"/>
              </a:rPr>
              <a:t>End</a:t>
            </a:r>
            <a:r>
              <a:rPr lang="en-US" altLang="zh-TW" sz="1400" dirty="0">
                <a:solidFill>
                  <a:srgbClr val="0000FF"/>
                </a:solidFill>
                <a:latin typeface="微軟正黑體"/>
                <a:ea typeface="微軟正黑體"/>
              </a:rPr>
              <a:t>&gt;</a:t>
            </a:r>
            <a:r>
              <a:rPr lang="en-US" altLang="zh-TW" sz="1400" dirty="0">
                <a:solidFill>
                  <a:srgbClr val="FF0000"/>
                </a:solidFill>
                <a:latin typeface="微軟正黑體"/>
                <a:ea typeface="微軟正黑體"/>
              </a:rPr>
              <a:t>&amp;#126;</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End</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err="1">
                <a:solidFill>
                  <a:srgbClr val="A31515"/>
                </a:solidFill>
                <a:latin typeface="微軟正黑體"/>
                <a:ea typeface="微軟正黑體"/>
              </a:rPr>
              <a:t>CharacterRegion</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err="1">
                <a:solidFill>
                  <a:srgbClr val="A31515"/>
                </a:solidFill>
                <a:latin typeface="微軟正黑體"/>
                <a:ea typeface="微軟正黑體"/>
              </a:rPr>
              <a:t>CharacterRegion</a:t>
            </a:r>
            <a:r>
              <a:rPr lang="en-US" altLang="zh-TW" sz="1400" dirty="0">
                <a:solidFill>
                  <a:srgbClr val="0000FF"/>
                </a:solidFill>
                <a:latin typeface="微軟正黑體"/>
                <a:ea typeface="微軟正黑體"/>
              </a:rPr>
              <a:t>&gt;&lt;</a:t>
            </a:r>
            <a:r>
              <a:rPr lang="en-US" altLang="zh-TW" sz="1400" dirty="0">
                <a:solidFill>
                  <a:srgbClr val="A31515"/>
                </a:solidFill>
                <a:latin typeface="微軟正黑體"/>
                <a:ea typeface="微軟正黑體"/>
              </a:rPr>
              <a:t>Start</a:t>
            </a:r>
            <a:r>
              <a:rPr lang="en-US" altLang="zh-TW" sz="1400" dirty="0">
                <a:solidFill>
                  <a:srgbClr val="0000FF"/>
                </a:solidFill>
                <a:latin typeface="微軟正黑體"/>
                <a:ea typeface="微軟正黑體"/>
              </a:rPr>
              <a:t>&gt;</a:t>
            </a:r>
            <a:r>
              <a:rPr lang="zh-TW" altLang="en-US" sz="1400" dirty="0">
                <a:solidFill>
                  <a:prstClr val="black"/>
                </a:solidFill>
                <a:latin typeface="微軟正黑體"/>
                <a:ea typeface="微軟正黑體"/>
              </a:rPr>
              <a:t>作</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Start</a:t>
            </a:r>
            <a:r>
              <a:rPr lang="en-US" altLang="zh-TW" sz="1400" dirty="0">
                <a:solidFill>
                  <a:srgbClr val="0000FF"/>
                </a:solidFill>
                <a:latin typeface="微軟正黑體"/>
                <a:ea typeface="微軟正黑體"/>
              </a:rPr>
              <a:t>&gt;&lt;</a:t>
            </a:r>
            <a:r>
              <a:rPr lang="en-US" altLang="zh-TW" sz="1400" dirty="0">
                <a:solidFill>
                  <a:srgbClr val="A31515"/>
                </a:solidFill>
                <a:latin typeface="微軟正黑體"/>
                <a:ea typeface="微軟正黑體"/>
              </a:rPr>
              <a:t>End</a:t>
            </a:r>
            <a:r>
              <a:rPr lang="en-US" altLang="zh-TW" sz="1400" dirty="0">
                <a:solidFill>
                  <a:srgbClr val="0000FF"/>
                </a:solidFill>
                <a:latin typeface="微軟正黑體"/>
                <a:ea typeface="微軟正黑體"/>
              </a:rPr>
              <a:t>&gt;</a:t>
            </a:r>
            <a:r>
              <a:rPr lang="zh-TW" altLang="en-US" sz="1400" dirty="0">
                <a:solidFill>
                  <a:prstClr val="black"/>
                </a:solidFill>
                <a:latin typeface="微軟正黑體"/>
                <a:ea typeface="微軟正黑體"/>
              </a:rPr>
              <a:t>作</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End</a:t>
            </a:r>
            <a:r>
              <a:rPr lang="en-US" altLang="zh-TW" sz="1400" dirty="0">
                <a:solidFill>
                  <a:srgbClr val="0000FF"/>
                </a:solidFill>
                <a:latin typeface="微軟正黑體"/>
                <a:ea typeface="微軟正黑體"/>
              </a:rPr>
              <a:t>&gt;&lt;/</a:t>
            </a:r>
            <a:r>
              <a:rPr lang="en-US" altLang="zh-TW" sz="1400" dirty="0" err="1">
                <a:solidFill>
                  <a:srgbClr val="A31515"/>
                </a:solidFill>
                <a:latin typeface="微軟正黑體"/>
                <a:ea typeface="微軟正黑體"/>
              </a:rPr>
              <a:t>CharacterRegion</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err="1">
                <a:solidFill>
                  <a:srgbClr val="A31515"/>
                </a:solidFill>
                <a:latin typeface="微軟正黑體"/>
                <a:ea typeface="微軟正黑體"/>
              </a:rPr>
              <a:t>CharacterRegion</a:t>
            </a:r>
            <a:r>
              <a:rPr lang="en-US" altLang="zh-TW" sz="1400" dirty="0">
                <a:solidFill>
                  <a:srgbClr val="0000FF"/>
                </a:solidFill>
                <a:latin typeface="微軟正黑體"/>
                <a:ea typeface="微軟正黑體"/>
              </a:rPr>
              <a:t>&gt;&lt;</a:t>
            </a:r>
            <a:r>
              <a:rPr lang="en-US" altLang="zh-TW" sz="1400" dirty="0">
                <a:solidFill>
                  <a:srgbClr val="A31515"/>
                </a:solidFill>
                <a:latin typeface="微軟正黑體"/>
                <a:ea typeface="微軟正黑體"/>
              </a:rPr>
              <a:t>Start</a:t>
            </a:r>
            <a:r>
              <a:rPr lang="en-US" altLang="zh-TW" sz="1400" dirty="0">
                <a:solidFill>
                  <a:srgbClr val="0000FF"/>
                </a:solidFill>
                <a:latin typeface="微軟正黑體"/>
                <a:ea typeface="微軟正黑體"/>
              </a:rPr>
              <a:t>&gt;</a:t>
            </a:r>
            <a:r>
              <a:rPr lang="zh-TW" altLang="en-US" sz="1400" dirty="0">
                <a:solidFill>
                  <a:prstClr val="black"/>
                </a:solidFill>
                <a:latin typeface="微軟正黑體"/>
                <a:ea typeface="微軟正黑體"/>
              </a:rPr>
              <a:t>用</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Start</a:t>
            </a:r>
            <a:r>
              <a:rPr lang="en-US" altLang="zh-TW" sz="1400" dirty="0">
                <a:solidFill>
                  <a:srgbClr val="0000FF"/>
                </a:solidFill>
                <a:latin typeface="微軟正黑體"/>
                <a:ea typeface="微軟正黑體"/>
              </a:rPr>
              <a:t>&gt;&lt;</a:t>
            </a:r>
            <a:r>
              <a:rPr lang="en-US" altLang="zh-TW" sz="1400" dirty="0">
                <a:solidFill>
                  <a:srgbClr val="A31515"/>
                </a:solidFill>
                <a:latin typeface="微軟正黑體"/>
                <a:ea typeface="微軟正黑體"/>
              </a:rPr>
              <a:t>End</a:t>
            </a:r>
            <a:r>
              <a:rPr lang="en-US" altLang="zh-TW" sz="1400" dirty="0">
                <a:solidFill>
                  <a:srgbClr val="0000FF"/>
                </a:solidFill>
                <a:latin typeface="微軟正黑體"/>
                <a:ea typeface="微軟正黑體"/>
              </a:rPr>
              <a:t>&gt;</a:t>
            </a:r>
            <a:r>
              <a:rPr lang="zh-TW" altLang="en-US" sz="1400" dirty="0">
                <a:solidFill>
                  <a:prstClr val="black"/>
                </a:solidFill>
                <a:latin typeface="微軟正黑體"/>
                <a:ea typeface="微軟正黑體"/>
              </a:rPr>
              <a:t>用</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End</a:t>
            </a:r>
            <a:r>
              <a:rPr lang="en-US" altLang="zh-TW" sz="1400" dirty="0">
                <a:solidFill>
                  <a:srgbClr val="0000FF"/>
                </a:solidFill>
                <a:latin typeface="微軟正黑體"/>
                <a:ea typeface="微軟正黑體"/>
              </a:rPr>
              <a:t>&gt;&lt;/</a:t>
            </a:r>
            <a:r>
              <a:rPr lang="en-US" altLang="zh-TW" sz="1400" dirty="0" err="1">
                <a:solidFill>
                  <a:srgbClr val="A31515"/>
                </a:solidFill>
                <a:latin typeface="微軟正黑體"/>
                <a:ea typeface="微軟正黑體"/>
              </a:rPr>
              <a:t>CharacterRegion</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err="1">
                <a:solidFill>
                  <a:srgbClr val="A31515"/>
                </a:solidFill>
                <a:latin typeface="微軟正黑體"/>
                <a:ea typeface="微軟正黑體"/>
              </a:rPr>
              <a:t>CharacterRegion</a:t>
            </a:r>
            <a:r>
              <a:rPr lang="en-US" altLang="zh-TW" sz="1400" dirty="0">
                <a:solidFill>
                  <a:srgbClr val="0000FF"/>
                </a:solidFill>
                <a:latin typeface="微軟正黑體"/>
                <a:ea typeface="微軟正黑體"/>
              </a:rPr>
              <a:t>&gt;&lt;</a:t>
            </a:r>
            <a:r>
              <a:rPr lang="en-US" altLang="zh-TW" sz="1400" dirty="0">
                <a:solidFill>
                  <a:srgbClr val="A31515"/>
                </a:solidFill>
                <a:latin typeface="微軟正黑體"/>
                <a:ea typeface="微軟正黑體"/>
              </a:rPr>
              <a:t>Start</a:t>
            </a:r>
            <a:r>
              <a:rPr lang="en-US" altLang="zh-TW" sz="1400" dirty="0">
                <a:solidFill>
                  <a:srgbClr val="0000FF"/>
                </a:solidFill>
                <a:latin typeface="微軟正黑體"/>
                <a:ea typeface="微軟正黑體"/>
              </a:rPr>
              <a:t>&gt;</a:t>
            </a:r>
            <a:r>
              <a:rPr lang="zh-TW" altLang="en-US" sz="1400" dirty="0">
                <a:solidFill>
                  <a:prstClr val="black"/>
                </a:solidFill>
                <a:latin typeface="微軟正黑體"/>
                <a:ea typeface="微軟正黑體"/>
              </a:rPr>
              <a:t>中</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Start</a:t>
            </a:r>
            <a:r>
              <a:rPr lang="en-US" altLang="zh-TW" sz="1400" dirty="0">
                <a:solidFill>
                  <a:srgbClr val="0000FF"/>
                </a:solidFill>
                <a:latin typeface="微軟正黑體"/>
                <a:ea typeface="微軟正黑體"/>
              </a:rPr>
              <a:t>&gt;&lt;</a:t>
            </a:r>
            <a:r>
              <a:rPr lang="en-US" altLang="zh-TW" sz="1400" dirty="0">
                <a:solidFill>
                  <a:srgbClr val="A31515"/>
                </a:solidFill>
                <a:latin typeface="微軟正黑體"/>
                <a:ea typeface="微軟正黑體"/>
              </a:rPr>
              <a:t>End</a:t>
            </a:r>
            <a:r>
              <a:rPr lang="en-US" altLang="zh-TW" sz="1400" dirty="0">
                <a:solidFill>
                  <a:srgbClr val="0000FF"/>
                </a:solidFill>
                <a:latin typeface="微軟正黑體"/>
                <a:ea typeface="微軟正黑體"/>
              </a:rPr>
              <a:t>&gt;</a:t>
            </a:r>
            <a:r>
              <a:rPr lang="zh-TW" altLang="en-US" sz="1400" dirty="0">
                <a:solidFill>
                  <a:prstClr val="black"/>
                </a:solidFill>
                <a:latin typeface="微軟正黑體"/>
                <a:ea typeface="微軟正黑體"/>
              </a:rPr>
              <a:t>中</a:t>
            </a:r>
            <a:r>
              <a:rPr lang="en-US" altLang="zh-TW" sz="1400" dirty="0">
                <a:solidFill>
                  <a:srgbClr val="0000FF"/>
                </a:solidFill>
                <a:latin typeface="微軟正黑體"/>
                <a:ea typeface="微軟正黑體"/>
              </a:rPr>
              <a:t>&lt;/</a:t>
            </a:r>
            <a:r>
              <a:rPr lang="en-US" altLang="zh-TW" sz="1400" dirty="0">
                <a:solidFill>
                  <a:srgbClr val="A31515"/>
                </a:solidFill>
                <a:latin typeface="微軟正黑體"/>
                <a:ea typeface="微軟正黑體"/>
              </a:rPr>
              <a:t>End</a:t>
            </a:r>
            <a:r>
              <a:rPr lang="en-US" altLang="zh-TW" sz="1400" dirty="0">
                <a:solidFill>
                  <a:srgbClr val="0000FF"/>
                </a:solidFill>
                <a:latin typeface="微軟正黑體"/>
                <a:ea typeface="微軟正黑體"/>
              </a:rPr>
              <a:t>&gt;&lt;/</a:t>
            </a:r>
            <a:r>
              <a:rPr lang="en-US" altLang="zh-TW" sz="1400" dirty="0" err="1">
                <a:solidFill>
                  <a:srgbClr val="A31515"/>
                </a:solidFill>
                <a:latin typeface="微軟正黑體"/>
                <a:ea typeface="微軟正黑體"/>
              </a:rPr>
              <a:t>CharacterRegion</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err="1">
                <a:solidFill>
                  <a:srgbClr val="A31515"/>
                </a:solidFill>
                <a:latin typeface="微軟正黑體"/>
                <a:ea typeface="微軟正黑體"/>
              </a:rPr>
              <a:t>CharacterRegions</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  &lt;/</a:t>
            </a:r>
            <a:r>
              <a:rPr lang="en-US" altLang="zh-TW" sz="1400" dirty="0">
                <a:solidFill>
                  <a:srgbClr val="A31515"/>
                </a:solidFill>
                <a:latin typeface="微軟正黑體"/>
                <a:ea typeface="微軟正黑體"/>
              </a:rPr>
              <a:t>Asset</a:t>
            </a:r>
            <a:r>
              <a:rPr lang="en-US" altLang="zh-TW" sz="1400" dirty="0">
                <a:solidFill>
                  <a:srgbClr val="0000FF"/>
                </a:solidFill>
                <a:latin typeface="微軟正黑體"/>
                <a:ea typeface="微軟正黑體"/>
              </a:rPr>
              <a:t>&gt;</a:t>
            </a:r>
            <a:endParaRPr lang="en-US" altLang="zh-TW" sz="1400" dirty="0">
              <a:solidFill>
                <a:prstClr val="black"/>
              </a:solidFill>
              <a:latin typeface="微軟正黑體"/>
              <a:ea typeface="微軟正黑體"/>
            </a:endParaRPr>
          </a:p>
          <a:p>
            <a:r>
              <a:rPr lang="en-US" altLang="zh-TW" sz="1400" dirty="0">
                <a:solidFill>
                  <a:srgbClr val="0000FF"/>
                </a:solidFill>
                <a:latin typeface="微軟正黑體"/>
                <a:ea typeface="微軟正黑體"/>
              </a:rPr>
              <a:t>&lt;/</a:t>
            </a:r>
            <a:r>
              <a:rPr lang="en-US" altLang="zh-TW" sz="1400" dirty="0" err="1">
                <a:solidFill>
                  <a:srgbClr val="A31515"/>
                </a:solidFill>
                <a:latin typeface="微軟正黑體"/>
                <a:ea typeface="微軟正黑體"/>
              </a:rPr>
              <a:t>XnaContent</a:t>
            </a:r>
            <a:r>
              <a:rPr lang="en-US" altLang="zh-TW" sz="1400" dirty="0">
                <a:solidFill>
                  <a:srgbClr val="0000FF"/>
                </a:solidFill>
                <a:latin typeface="微軟正黑體"/>
                <a:ea typeface="微軟正黑體"/>
              </a:rPr>
              <a:t>&gt;</a:t>
            </a:r>
          </a:p>
        </p:txBody>
      </p:sp>
      <p:sp>
        <p:nvSpPr>
          <p:cNvPr id="5" name="向右箭號 4"/>
          <p:cNvSpPr/>
          <p:nvPr/>
        </p:nvSpPr>
        <p:spPr>
          <a:xfrm>
            <a:off x="228600" y="1352550"/>
            <a:ext cx="1497584" cy="65455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prstClr val="white"/>
                </a:solidFill>
                <a:latin typeface="微軟正黑體" pitchFamily="34" charset="-120"/>
                <a:ea typeface="微軟正黑體" pitchFamily="34" charset="-120"/>
              </a:rPr>
              <a:t>必須是內含中文</a:t>
            </a:r>
            <a:endParaRPr lang="en-US" altLang="zh-TW" sz="1000" dirty="0" smtClean="0">
              <a:solidFill>
                <a:prstClr val="white"/>
              </a:solidFill>
              <a:latin typeface="微軟正黑體" pitchFamily="34" charset="-120"/>
              <a:ea typeface="微軟正黑體" pitchFamily="34" charset="-120"/>
            </a:endParaRPr>
          </a:p>
          <a:p>
            <a:pPr algn="ctr"/>
            <a:r>
              <a:rPr lang="zh-TW" altLang="en-US" sz="1000" dirty="0">
                <a:solidFill>
                  <a:prstClr val="white"/>
                </a:solidFill>
                <a:latin typeface="微軟正黑體" pitchFamily="34" charset="-120"/>
                <a:ea typeface="微軟正黑體" pitchFamily="34" charset="-120"/>
              </a:rPr>
              <a:t>的</a:t>
            </a:r>
            <a:r>
              <a:rPr lang="zh-TW" altLang="en-US" sz="1000" dirty="0" smtClean="0">
                <a:solidFill>
                  <a:prstClr val="white"/>
                </a:solidFill>
                <a:latin typeface="微軟正黑體" pitchFamily="34" charset="-120"/>
                <a:ea typeface="微軟正黑體" pitchFamily="34" charset="-120"/>
              </a:rPr>
              <a:t>字型</a:t>
            </a:r>
            <a:r>
              <a:rPr lang="en-US" altLang="zh-TW" sz="1000" dirty="0" smtClean="0">
                <a:solidFill>
                  <a:prstClr val="white"/>
                </a:solidFill>
                <a:latin typeface="微軟正黑體" pitchFamily="34" charset="-120"/>
                <a:ea typeface="微軟正黑體" pitchFamily="34" charset="-120"/>
              </a:rPr>
              <a:t>(</a:t>
            </a:r>
            <a:r>
              <a:rPr lang="zh-TW" altLang="en-US" sz="1000" dirty="0" smtClean="0">
                <a:solidFill>
                  <a:prstClr val="white"/>
                </a:solidFill>
                <a:latin typeface="微軟正黑體" pitchFamily="34" charset="-120"/>
                <a:ea typeface="微軟正黑體" pitchFamily="34" charset="-120"/>
              </a:rPr>
              <a:t>字體</a:t>
            </a:r>
            <a:r>
              <a:rPr lang="en-US" altLang="zh-TW" sz="1000" dirty="0" smtClean="0">
                <a:solidFill>
                  <a:prstClr val="white"/>
                </a:solidFill>
                <a:latin typeface="微軟正黑體" pitchFamily="34" charset="-120"/>
                <a:ea typeface="微軟正黑體" pitchFamily="34" charset="-120"/>
              </a:rPr>
              <a:t>)</a:t>
            </a:r>
            <a:endParaRPr lang="zh-TW" altLang="en-US" sz="1000" dirty="0">
              <a:solidFill>
                <a:prstClr val="white"/>
              </a:solidFill>
              <a:latin typeface="微軟正黑體" pitchFamily="34" charset="-120"/>
              <a:ea typeface="微軟正黑體" pitchFamily="34" charset="-120"/>
            </a:endParaRPr>
          </a:p>
        </p:txBody>
      </p:sp>
      <p:sp>
        <p:nvSpPr>
          <p:cNvPr id="6" name="向右箭號 5"/>
          <p:cNvSpPr/>
          <p:nvPr/>
        </p:nvSpPr>
        <p:spPr>
          <a:xfrm>
            <a:off x="194733" y="2831549"/>
            <a:ext cx="1295400" cy="766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prstClr val="white"/>
                </a:solidFill>
                <a:latin typeface="微軟正黑體" pitchFamily="34" charset="-120"/>
                <a:ea typeface="微軟正黑體" pitchFamily="34" charset="-120"/>
              </a:rPr>
              <a:t>預設</a:t>
            </a:r>
            <a:endParaRPr lang="en-US" altLang="zh-TW" sz="1000" dirty="0" smtClean="0">
              <a:solidFill>
                <a:prstClr val="white"/>
              </a:solidFill>
              <a:latin typeface="微軟正黑體" pitchFamily="34" charset="-120"/>
              <a:ea typeface="微軟正黑體" pitchFamily="34" charset="-120"/>
            </a:endParaRPr>
          </a:p>
          <a:p>
            <a:pPr algn="ctr"/>
            <a:r>
              <a:rPr lang="zh-TW" altLang="en-US" sz="1000" dirty="0" smtClean="0">
                <a:solidFill>
                  <a:prstClr val="white"/>
                </a:solidFill>
                <a:latin typeface="微軟正黑體" pitchFamily="34" charset="-120"/>
                <a:ea typeface="微軟正黑體" pitchFamily="34" charset="-120"/>
              </a:rPr>
              <a:t>英文</a:t>
            </a:r>
            <a:r>
              <a:rPr lang="zh-TW" altLang="en-US" sz="1000" dirty="0" smtClean="0">
                <a:solidFill>
                  <a:prstClr val="white"/>
                </a:solidFill>
                <a:latin typeface="Segoe WP" pitchFamily="34" charset="0"/>
                <a:ea typeface="微軟正黑體" pitchFamily="34" charset="-120"/>
              </a:rPr>
              <a:t>字型</a:t>
            </a:r>
            <a:r>
              <a:rPr lang="zh-TW" altLang="en-US" sz="1000" dirty="0" smtClean="0">
                <a:solidFill>
                  <a:prstClr val="white"/>
                </a:solidFill>
                <a:latin typeface="微軟正黑體" pitchFamily="34" charset="-120"/>
                <a:ea typeface="微軟正黑體" pitchFamily="34" charset="-120"/>
              </a:rPr>
              <a:t>範圍</a:t>
            </a:r>
            <a:endParaRPr lang="zh-TW" altLang="en-US" sz="1000" dirty="0">
              <a:solidFill>
                <a:prstClr val="white"/>
              </a:solidFill>
              <a:latin typeface="微軟正黑體" pitchFamily="34" charset="-120"/>
              <a:ea typeface="微軟正黑體" pitchFamily="34" charset="-120"/>
            </a:endParaRPr>
          </a:p>
        </p:txBody>
      </p:sp>
      <p:sp>
        <p:nvSpPr>
          <p:cNvPr id="7" name="左大括弧 6"/>
          <p:cNvSpPr/>
          <p:nvPr/>
        </p:nvSpPr>
        <p:spPr>
          <a:xfrm>
            <a:off x="1524000" y="3714750"/>
            <a:ext cx="279908" cy="6096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prstClr val="black"/>
              </a:solidFill>
            </a:endParaRPr>
          </a:p>
        </p:txBody>
      </p:sp>
      <p:sp>
        <p:nvSpPr>
          <p:cNvPr id="8" name="左大括弧 7"/>
          <p:cNvSpPr/>
          <p:nvPr/>
        </p:nvSpPr>
        <p:spPr>
          <a:xfrm>
            <a:off x="1558375" y="2867350"/>
            <a:ext cx="245533" cy="694999"/>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prstClr val="black"/>
              </a:solidFill>
            </a:endParaRPr>
          </a:p>
        </p:txBody>
      </p:sp>
      <p:sp>
        <p:nvSpPr>
          <p:cNvPr id="9" name="向右箭號 8"/>
          <p:cNvSpPr/>
          <p:nvPr/>
        </p:nvSpPr>
        <p:spPr>
          <a:xfrm>
            <a:off x="152400" y="3657600"/>
            <a:ext cx="1295400" cy="72389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prstClr val="white"/>
                </a:solidFill>
                <a:latin typeface="微軟正黑體" pitchFamily="34" charset="-120"/>
                <a:ea typeface="微軟正黑體" pitchFamily="34" charset="-120"/>
              </a:rPr>
              <a:t>我們所需的</a:t>
            </a:r>
            <a:endParaRPr lang="en-US" altLang="zh-TW" sz="1000" dirty="0" smtClean="0">
              <a:solidFill>
                <a:prstClr val="white"/>
              </a:solidFill>
              <a:latin typeface="微軟正黑體" pitchFamily="34" charset="-120"/>
              <a:ea typeface="微軟正黑體" pitchFamily="34" charset="-120"/>
            </a:endParaRPr>
          </a:p>
          <a:p>
            <a:pPr algn="ctr"/>
            <a:r>
              <a:rPr lang="zh-TW" altLang="en-US" sz="1000" dirty="0" smtClean="0">
                <a:solidFill>
                  <a:prstClr val="white"/>
                </a:solidFill>
                <a:latin typeface="微軟正黑體" pitchFamily="34" charset="-120"/>
                <a:ea typeface="微軟正黑體" pitchFamily="34" charset="-120"/>
              </a:rPr>
              <a:t>中文</a:t>
            </a:r>
            <a:r>
              <a:rPr lang="zh-TW" altLang="en-US" sz="1000" dirty="0" smtClean="0">
                <a:solidFill>
                  <a:prstClr val="white"/>
                </a:solidFill>
                <a:latin typeface="Segoe WP" pitchFamily="34" charset="0"/>
                <a:ea typeface="微軟正黑體" pitchFamily="34" charset="-120"/>
              </a:rPr>
              <a:t>字型</a:t>
            </a:r>
            <a:r>
              <a:rPr lang="zh-TW" altLang="en-US" sz="1000" dirty="0" smtClean="0">
                <a:solidFill>
                  <a:prstClr val="white"/>
                </a:solidFill>
                <a:latin typeface="微軟正黑體" pitchFamily="34" charset="-120"/>
                <a:ea typeface="微軟正黑體" pitchFamily="34" charset="-120"/>
              </a:rPr>
              <a:t>範圍</a:t>
            </a:r>
            <a:endParaRPr lang="zh-TW" altLang="en-US" sz="1000" dirty="0">
              <a:solidFill>
                <a:prstClr val="white"/>
              </a:solidFill>
              <a:latin typeface="微軟正黑體" pitchFamily="34" charset="-120"/>
              <a:ea typeface="微軟正黑體" pitchFamily="34" charset="-120"/>
            </a:endParaRPr>
          </a:p>
        </p:txBody>
      </p:sp>
    </p:spTree>
    <p:extLst>
      <p:ext uri="{BB962C8B-B14F-4D97-AF65-F5344CB8AC3E}">
        <p14:creationId xmlns:p14="http://schemas.microsoft.com/office/powerpoint/2010/main" val="971406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in Ar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icrosof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Microsof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6F4A680-17AA-4E21-97E8-3C22D11C40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FutureWorld_2007.potx</Template>
  <TotalTime>1811</TotalTime>
  <Words>875</Words>
  <Application>Microsoft Office PowerPoint</Application>
  <PresentationFormat>如螢幕大小 (16:9)</PresentationFormat>
  <Paragraphs>102</Paragraphs>
  <Slides>6</Slides>
  <Notes>6</Notes>
  <HiddenSlides>0</HiddenSlides>
  <MMClips>0</MMClips>
  <ScaleCrop>false</ScaleCrop>
  <HeadingPairs>
    <vt:vector size="6" baseType="variant">
      <vt:variant>
        <vt:lpstr>使用字型</vt:lpstr>
      </vt:variant>
      <vt:variant>
        <vt:i4>8</vt:i4>
      </vt:variant>
      <vt:variant>
        <vt:lpstr>佈景主題</vt:lpstr>
      </vt:variant>
      <vt:variant>
        <vt:i4>6</vt:i4>
      </vt:variant>
      <vt:variant>
        <vt:lpstr>投影片標題</vt:lpstr>
      </vt:variant>
      <vt:variant>
        <vt:i4>6</vt:i4>
      </vt:variant>
    </vt:vector>
  </HeadingPairs>
  <TitlesOfParts>
    <vt:vector size="20" baseType="lpstr">
      <vt:lpstr>微軟正黑體</vt:lpstr>
      <vt:lpstr>新細明體</vt:lpstr>
      <vt:lpstr>Arial</vt:lpstr>
      <vt:lpstr>Calibri</vt:lpstr>
      <vt:lpstr>Segoe UI</vt:lpstr>
      <vt:lpstr>Segoe UI Light</vt:lpstr>
      <vt:lpstr>Segoe WP</vt:lpstr>
      <vt:lpstr>Wingdings</vt:lpstr>
      <vt:lpstr>Main Art Slide</vt:lpstr>
      <vt:lpstr>Content Slide</vt:lpstr>
      <vt:lpstr>Microsoft Slide</vt:lpstr>
      <vt:lpstr>1_Microsoft Slide</vt:lpstr>
      <vt:lpstr>1_Content Slide</vt:lpstr>
      <vt:lpstr>2_Content Slide</vt:lpstr>
      <vt:lpstr>實作範例 XNA顯示文字訊息</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setup</dc:creator>
  <cp:lastModifiedBy>Sen Wang</cp:lastModifiedBy>
  <cp:revision>259</cp:revision>
  <dcterms:modified xsi:type="dcterms:W3CDTF">2013-05-24T02:57:48Z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TC300080919990</vt:lpwstr>
  </property>
</Properties>
</file>