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CEB54-6DAC-483D-9AF6-7C70472DA0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8BA40-A353-4597-BD7B-C94AA84E9C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 err="1"/>
            <a:t>PoW</a:t>
          </a:r>
          <a:r>
            <a:rPr lang="tr-TR" sz="1600" dirty="0"/>
            <a:t> sisteminin en başlıca avantajı insanlara merkezi bir kurum olmadan rahatça çalışabilen bir ödeme sistemi sunan ilk protokol olmasıdır.</a:t>
          </a:r>
          <a:endParaRPr lang="en-US" sz="1600" dirty="0"/>
        </a:p>
      </dgm:t>
    </dgm:pt>
    <dgm:pt modelId="{0DB91350-712D-492E-8173-612BF0A7D68C}" type="parTrans" cxnId="{AB6C9237-259B-4A63-B1DA-5399738E3272}">
      <dgm:prSet/>
      <dgm:spPr/>
      <dgm:t>
        <a:bodyPr/>
        <a:lstStyle/>
        <a:p>
          <a:endParaRPr lang="en-US"/>
        </a:p>
      </dgm:t>
    </dgm:pt>
    <dgm:pt modelId="{999F006B-FE7C-43CE-B5B7-526ABF84CC90}" type="sibTrans" cxnId="{AB6C9237-259B-4A63-B1DA-5399738E3272}">
      <dgm:prSet/>
      <dgm:spPr/>
      <dgm:t>
        <a:bodyPr/>
        <a:lstStyle/>
        <a:p>
          <a:endParaRPr lang="en-US"/>
        </a:p>
      </dgm:t>
    </dgm:pt>
    <dgm:pt modelId="{58A00B33-D508-4CA1-86CE-301CF47F265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Bugün halen daha kripto para dünyasının en yaygın kullanılan sistemidir. </a:t>
          </a:r>
          <a:endParaRPr lang="en-US" dirty="0"/>
        </a:p>
      </dgm:t>
    </dgm:pt>
    <dgm:pt modelId="{E3FE5B29-0C13-4237-B1A1-9BF7DE5687C8}" type="parTrans" cxnId="{BF6D5CAA-C75E-4EE4-833A-B4C6F0222466}">
      <dgm:prSet/>
      <dgm:spPr/>
      <dgm:t>
        <a:bodyPr/>
        <a:lstStyle/>
        <a:p>
          <a:endParaRPr lang="en-US"/>
        </a:p>
      </dgm:t>
    </dgm:pt>
    <dgm:pt modelId="{F2973752-CAFE-48E6-BC63-CFEF556E54FA}" type="sibTrans" cxnId="{BF6D5CAA-C75E-4EE4-833A-B4C6F0222466}">
      <dgm:prSet/>
      <dgm:spPr/>
      <dgm:t>
        <a:bodyPr/>
        <a:lstStyle/>
        <a:p>
          <a:endParaRPr lang="en-US"/>
        </a:p>
      </dgm:t>
    </dgm:pt>
    <dgm:pt modelId="{25AE096B-5BED-4849-AF96-F11DA241DF21}" type="pres">
      <dgm:prSet presAssocID="{09ACEB54-6DAC-483D-9AF6-7C70472DA0C6}" presName="root" presStyleCnt="0">
        <dgm:presLayoutVars>
          <dgm:dir/>
          <dgm:resizeHandles val="exact"/>
        </dgm:presLayoutVars>
      </dgm:prSet>
      <dgm:spPr/>
    </dgm:pt>
    <dgm:pt modelId="{2BF3D77E-2184-45AA-BB83-7C5EBE4370A3}" type="pres">
      <dgm:prSet presAssocID="{0E18BA40-A353-4597-BD7B-C94AA84E9C2F}" presName="compNode" presStyleCnt="0"/>
      <dgm:spPr/>
    </dgm:pt>
    <dgm:pt modelId="{927792AB-CF8D-49E0-9C39-A2DA408C4B1F}" type="pres">
      <dgm:prSet presAssocID="{0E18BA40-A353-4597-BD7B-C94AA84E9C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CC1D0C5-5E32-4789-A57F-99F9468FA5A8}" type="pres">
      <dgm:prSet presAssocID="{0E18BA40-A353-4597-BD7B-C94AA84E9C2F}" presName="spaceRect" presStyleCnt="0"/>
      <dgm:spPr/>
    </dgm:pt>
    <dgm:pt modelId="{12438D31-F957-4309-BF19-731B77D191B4}" type="pres">
      <dgm:prSet presAssocID="{0E18BA40-A353-4597-BD7B-C94AA84E9C2F}" presName="textRect" presStyleLbl="revTx" presStyleIdx="0" presStyleCnt="2">
        <dgm:presLayoutVars>
          <dgm:chMax val="1"/>
          <dgm:chPref val="1"/>
        </dgm:presLayoutVars>
      </dgm:prSet>
      <dgm:spPr/>
    </dgm:pt>
    <dgm:pt modelId="{0ADBF151-196F-40B0-AC5B-EC8FA15DC974}" type="pres">
      <dgm:prSet presAssocID="{999F006B-FE7C-43CE-B5B7-526ABF84CC90}" presName="sibTrans" presStyleCnt="0"/>
      <dgm:spPr/>
    </dgm:pt>
    <dgm:pt modelId="{26ED5AEE-6D75-4085-8AD0-8DE86173877B}" type="pres">
      <dgm:prSet presAssocID="{58A00B33-D508-4CA1-86CE-301CF47F2651}" presName="compNode" presStyleCnt="0"/>
      <dgm:spPr/>
    </dgm:pt>
    <dgm:pt modelId="{B9884118-F04A-4D6D-85B8-3FDA8F0D78D9}" type="pres">
      <dgm:prSet presAssocID="{58A00B33-D508-4CA1-86CE-301CF47F26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E318919-9956-42CF-A41C-38FEA570866C}" type="pres">
      <dgm:prSet presAssocID="{58A00B33-D508-4CA1-86CE-301CF47F2651}" presName="spaceRect" presStyleCnt="0"/>
      <dgm:spPr/>
    </dgm:pt>
    <dgm:pt modelId="{8E9E8096-42AC-4AD0-9A2B-59B21D61E503}" type="pres">
      <dgm:prSet presAssocID="{58A00B33-D508-4CA1-86CE-301CF47F26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6C9237-259B-4A63-B1DA-5399738E3272}" srcId="{09ACEB54-6DAC-483D-9AF6-7C70472DA0C6}" destId="{0E18BA40-A353-4597-BD7B-C94AA84E9C2F}" srcOrd="0" destOrd="0" parTransId="{0DB91350-712D-492E-8173-612BF0A7D68C}" sibTransId="{999F006B-FE7C-43CE-B5B7-526ABF84CC90}"/>
    <dgm:cxn modelId="{4468B568-0026-4F77-B44A-24F0B3FC6549}" type="presOf" srcId="{0E18BA40-A353-4597-BD7B-C94AA84E9C2F}" destId="{12438D31-F957-4309-BF19-731B77D191B4}" srcOrd="0" destOrd="0" presId="urn:microsoft.com/office/officeart/2018/2/layout/IconLabelList"/>
    <dgm:cxn modelId="{783AE374-1314-41A0-9522-F2BB2F4EE100}" type="presOf" srcId="{58A00B33-D508-4CA1-86CE-301CF47F2651}" destId="{8E9E8096-42AC-4AD0-9A2B-59B21D61E503}" srcOrd="0" destOrd="0" presId="urn:microsoft.com/office/officeart/2018/2/layout/IconLabelList"/>
    <dgm:cxn modelId="{39B66A7D-D173-4F5D-ABC9-EE6BFC749DE3}" type="presOf" srcId="{09ACEB54-6DAC-483D-9AF6-7C70472DA0C6}" destId="{25AE096B-5BED-4849-AF96-F11DA241DF21}" srcOrd="0" destOrd="0" presId="urn:microsoft.com/office/officeart/2018/2/layout/IconLabelList"/>
    <dgm:cxn modelId="{BF6D5CAA-C75E-4EE4-833A-B4C6F0222466}" srcId="{09ACEB54-6DAC-483D-9AF6-7C70472DA0C6}" destId="{58A00B33-D508-4CA1-86CE-301CF47F2651}" srcOrd="1" destOrd="0" parTransId="{E3FE5B29-0C13-4237-B1A1-9BF7DE5687C8}" sibTransId="{F2973752-CAFE-48E6-BC63-CFEF556E54FA}"/>
    <dgm:cxn modelId="{9E17E228-74EA-4E9C-A8A6-B7D8413E06DB}" type="presParOf" srcId="{25AE096B-5BED-4849-AF96-F11DA241DF21}" destId="{2BF3D77E-2184-45AA-BB83-7C5EBE4370A3}" srcOrd="0" destOrd="0" presId="urn:microsoft.com/office/officeart/2018/2/layout/IconLabelList"/>
    <dgm:cxn modelId="{D8AFEE36-4D46-41FB-83F0-8D83E62C84D3}" type="presParOf" srcId="{2BF3D77E-2184-45AA-BB83-7C5EBE4370A3}" destId="{927792AB-CF8D-49E0-9C39-A2DA408C4B1F}" srcOrd="0" destOrd="0" presId="urn:microsoft.com/office/officeart/2018/2/layout/IconLabelList"/>
    <dgm:cxn modelId="{C1541876-35B8-4822-82B8-FDB50A675DF3}" type="presParOf" srcId="{2BF3D77E-2184-45AA-BB83-7C5EBE4370A3}" destId="{BCC1D0C5-5E32-4789-A57F-99F9468FA5A8}" srcOrd="1" destOrd="0" presId="urn:microsoft.com/office/officeart/2018/2/layout/IconLabelList"/>
    <dgm:cxn modelId="{6EDE2BAE-7C5A-4943-B6D8-0798CBE64512}" type="presParOf" srcId="{2BF3D77E-2184-45AA-BB83-7C5EBE4370A3}" destId="{12438D31-F957-4309-BF19-731B77D191B4}" srcOrd="2" destOrd="0" presId="urn:microsoft.com/office/officeart/2018/2/layout/IconLabelList"/>
    <dgm:cxn modelId="{CCECD5C9-C05B-4716-898E-FDF5C3BF5C0C}" type="presParOf" srcId="{25AE096B-5BED-4849-AF96-F11DA241DF21}" destId="{0ADBF151-196F-40B0-AC5B-EC8FA15DC974}" srcOrd="1" destOrd="0" presId="urn:microsoft.com/office/officeart/2018/2/layout/IconLabelList"/>
    <dgm:cxn modelId="{23D35FCC-5B3F-42FB-8387-F708E7D00727}" type="presParOf" srcId="{25AE096B-5BED-4849-AF96-F11DA241DF21}" destId="{26ED5AEE-6D75-4085-8AD0-8DE86173877B}" srcOrd="2" destOrd="0" presId="urn:microsoft.com/office/officeart/2018/2/layout/IconLabelList"/>
    <dgm:cxn modelId="{C1916A4B-7116-4486-9FFA-993B747B9881}" type="presParOf" srcId="{26ED5AEE-6D75-4085-8AD0-8DE86173877B}" destId="{B9884118-F04A-4D6D-85B8-3FDA8F0D78D9}" srcOrd="0" destOrd="0" presId="urn:microsoft.com/office/officeart/2018/2/layout/IconLabelList"/>
    <dgm:cxn modelId="{24FFCEEA-C551-4AC8-9A69-F45B8EB2EF66}" type="presParOf" srcId="{26ED5AEE-6D75-4085-8AD0-8DE86173877B}" destId="{DE318919-9956-42CF-A41C-38FEA570866C}" srcOrd="1" destOrd="0" presId="urn:microsoft.com/office/officeart/2018/2/layout/IconLabelList"/>
    <dgm:cxn modelId="{811F4D49-5A08-445D-86D4-CC2C893419C0}" type="presParOf" srcId="{26ED5AEE-6D75-4085-8AD0-8DE86173877B}" destId="{8E9E8096-42AC-4AD0-9A2B-59B21D61E5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925CE-AACC-4EFF-B51F-B5D3607CB543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AE64AFD-DB17-4324-A3CE-790217C68E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400"/>
            <a:t>PoW sistemi sayesinde bu sistemi kullanan herhangi bir kripto para sistemi ağına düzenlenecek bir saldırının başarıya ulaşabilmesi için sistemdeki hesaplama gücünün %51’inin ele geçirilmesi gereklidir. Böyle bir saldırıda Bitcoin gibi büyük ağlara zarar verilmesinin imkanı olmadığı düşünülmektedir.</a:t>
          </a:r>
          <a:endParaRPr lang="en-US" sz="1400" dirty="0"/>
        </a:p>
      </dgm:t>
    </dgm:pt>
    <dgm:pt modelId="{80C59CB3-A6A4-4ACA-B729-A9797DB7D6B1}" type="parTrans" cxnId="{AC13C512-217B-48C6-B53F-3AFF45A31296}">
      <dgm:prSet/>
      <dgm:spPr/>
      <dgm:t>
        <a:bodyPr/>
        <a:lstStyle/>
        <a:p>
          <a:endParaRPr lang="en-US"/>
        </a:p>
      </dgm:t>
    </dgm:pt>
    <dgm:pt modelId="{48D93258-941E-4143-A263-BE34D737D79B}" type="sibTrans" cxnId="{AC13C512-217B-48C6-B53F-3AFF45A31296}">
      <dgm:prSet/>
      <dgm:spPr/>
      <dgm:t>
        <a:bodyPr/>
        <a:lstStyle/>
        <a:p>
          <a:endParaRPr lang="en-US"/>
        </a:p>
      </dgm:t>
    </dgm:pt>
    <dgm:pt modelId="{399699EC-779C-440F-A4E9-0BCB4F7A1D2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PoW protokolünün en büyük avantajlarından biri olarak kabul edilen bu durum aynı zamanda </a:t>
          </a:r>
          <a:r>
            <a:rPr lang="tr-TR" u="sng">
              <a:solidFill>
                <a:srgbClr val="FF0000"/>
              </a:solidFill>
            </a:rPr>
            <a:t>dezavantaja</a:t>
          </a:r>
          <a:r>
            <a:rPr lang="tr-TR"/>
            <a:t> da yol açmaktadır.</a:t>
          </a:r>
          <a:endParaRPr lang="en-US" dirty="0"/>
        </a:p>
      </dgm:t>
    </dgm:pt>
    <dgm:pt modelId="{3FD382CD-9FCC-4D39-A509-DB4529916428}" type="parTrans" cxnId="{21A3756F-9608-4CD4-A6BF-D9AE65331792}">
      <dgm:prSet/>
      <dgm:spPr/>
      <dgm:t>
        <a:bodyPr/>
        <a:lstStyle/>
        <a:p>
          <a:endParaRPr lang="en-US"/>
        </a:p>
      </dgm:t>
    </dgm:pt>
    <dgm:pt modelId="{31F59136-1613-498D-BC90-7963230899C8}" type="sibTrans" cxnId="{21A3756F-9608-4CD4-A6BF-D9AE65331792}">
      <dgm:prSet/>
      <dgm:spPr/>
      <dgm:t>
        <a:bodyPr/>
        <a:lstStyle/>
        <a:p>
          <a:endParaRPr lang="en-US"/>
        </a:p>
      </dgm:t>
    </dgm:pt>
    <dgm:pt modelId="{841F2688-A29B-45FC-88DB-B6012C3EB5F7}" type="pres">
      <dgm:prSet presAssocID="{36F925CE-AACC-4EFF-B51F-B5D3607CB543}" presName="root" presStyleCnt="0">
        <dgm:presLayoutVars>
          <dgm:dir/>
          <dgm:resizeHandles val="exact"/>
        </dgm:presLayoutVars>
      </dgm:prSet>
      <dgm:spPr/>
    </dgm:pt>
    <dgm:pt modelId="{22D15E1C-5E3D-4208-973E-88975B17474A}" type="pres">
      <dgm:prSet presAssocID="{2AE64AFD-DB17-4324-A3CE-790217C68E12}" presName="compNode" presStyleCnt="0"/>
      <dgm:spPr/>
    </dgm:pt>
    <dgm:pt modelId="{4ED08D2A-CC3B-4F38-86B9-2D869125E2FE}" type="pres">
      <dgm:prSet presAssocID="{2AE64AFD-DB17-4324-A3CE-790217C68E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5FFD6EA-91EE-4770-B0B5-3DDB15DC91A1}" type="pres">
      <dgm:prSet presAssocID="{2AE64AFD-DB17-4324-A3CE-790217C68E12}" presName="spaceRect" presStyleCnt="0"/>
      <dgm:spPr/>
    </dgm:pt>
    <dgm:pt modelId="{964AFB80-B1B6-4DFE-AE04-F19106ED85E9}" type="pres">
      <dgm:prSet presAssocID="{2AE64AFD-DB17-4324-A3CE-790217C68E12}" presName="textRect" presStyleLbl="revTx" presStyleIdx="0" presStyleCnt="2">
        <dgm:presLayoutVars>
          <dgm:chMax val="1"/>
          <dgm:chPref val="1"/>
        </dgm:presLayoutVars>
      </dgm:prSet>
      <dgm:spPr/>
    </dgm:pt>
    <dgm:pt modelId="{DAB3A4AB-8181-4160-9FD4-A3E7249CC1BF}" type="pres">
      <dgm:prSet presAssocID="{48D93258-941E-4143-A263-BE34D737D79B}" presName="sibTrans" presStyleCnt="0"/>
      <dgm:spPr/>
    </dgm:pt>
    <dgm:pt modelId="{0C2D5983-5D77-4117-BC58-6E3CC3437CA4}" type="pres">
      <dgm:prSet presAssocID="{399699EC-779C-440F-A4E9-0BCB4F7A1D26}" presName="compNode" presStyleCnt="0"/>
      <dgm:spPr/>
    </dgm:pt>
    <dgm:pt modelId="{985AC9EA-2533-4BE7-AEAE-E090DD81BFE5}" type="pres">
      <dgm:prSet presAssocID="{399699EC-779C-440F-A4E9-0BCB4F7A1D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9E9F5F-55CF-423C-A6C0-B8628B29106C}" type="pres">
      <dgm:prSet presAssocID="{399699EC-779C-440F-A4E9-0BCB4F7A1D26}" presName="spaceRect" presStyleCnt="0"/>
      <dgm:spPr/>
    </dgm:pt>
    <dgm:pt modelId="{653B53B3-3A42-4FB7-9467-3F40664DC83C}" type="pres">
      <dgm:prSet presAssocID="{399699EC-779C-440F-A4E9-0BCB4F7A1D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13C512-217B-48C6-B53F-3AFF45A31296}" srcId="{36F925CE-AACC-4EFF-B51F-B5D3607CB543}" destId="{2AE64AFD-DB17-4324-A3CE-790217C68E12}" srcOrd="0" destOrd="0" parTransId="{80C59CB3-A6A4-4ACA-B729-A9797DB7D6B1}" sibTransId="{48D93258-941E-4143-A263-BE34D737D79B}"/>
    <dgm:cxn modelId="{39A00328-135D-4283-8897-A1B57F475CBA}" type="presOf" srcId="{399699EC-779C-440F-A4E9-0BCB4F7A1D26}" destId="{653B53B3-3A42-4FB7-9467-3F40664DC83C}" srcOrd="0" destOrd="0" presId="urn:microsoft.com/office/officeart/2018/2/layout/IconLabelList"/>
    <dgm:cxn modelId="{21A3756F-9608-4CD4-A6BF-D9AE65331792}" srcId="{36F925CE-AACC-4EFF-B51F-B5D3607CB543}" destId="{399699EC-779C-440F-A4E9-0BCB4F7A1D26}" srcOrd="1" destOrd="0" parTransId="{3FD382CD-9FCC-4D39-A509-DB4529916428}" sibTransId="{31F59136-1613-498D-BC90-7963230899C8}"/>
    <dgm:cxn modelId="{22E78A94-62D8-4485-AA14-B3F94BCD5304}" type="presOf" srcId="{2AE64AFD-DB17-4324-A3CE-790217C68E12}" destId="{964AFB80-B1B6-4DFE-AE04-F19106ED85E9}" srcOrd="0" destOrd="0" presId="urn:microsoft.com/office/officeart/2018/2/layout/IconLabelList"/>
    <dgm:cxn modelId="{493287C5-C105-4497-8246-026C9F25C67C}" type="presOf" srcId="{36F925CE-AACC-4EFF-B51F-B5D3607CB543}" destId="{841F2688-A29B-45FC-88DB-B6012C3EB5F7}" srcOrd="0" destOrd="0" presId="urn:microsoft.com/office/officeart/2018/2/layout/IconLabelList"/>
    <dgm:cxn modelId="{5CE23C9A-396A-4BB7-B863-21F5E5B74C17}" type="presParOf" srcId="{841F2688-A29B-45FC-88DB-B6012C3EB5F7}" destId="{22D15E1C-5E3D-4208-973E-88975B17474A}" srcOrd="0" destOrd="0" presId="urn:microsoft.com/office/officeart/2018/2/layout/IconLabelList"/>
    <dgm:cxn modelId="{B0DF03AE-D120-4BB7-A62D-B67D70FC7493}" type="presParOf" srcId="{22D15E1C-5E3D-4208-973E-88975B17474A}" destId="{4ED08D2A-CC3B-4F38-86B9-2D869125E2FE}" srcOrd="0" destOrd="0" presId="urn:microsoft.com/office/officeart/2018/2/layout/IconLabelList"/>
    <dgm:cxn modelId="{D66B24C3-9FF6-482A-991F-F4A3F10A439B}" type="presParOf" srcId="{22D15E1C-5E3D-4208-973E-88975B17474A}" destId="{A5FFD6EA-91EE-4770-B0B5-3DDB15DC91A1}" srcOrd="1" destOrd="0" presId="urn:microsoft.com/office/officeart/2018/2/layout/IconLabelList"/>
    <dgm:cxn modelId="{10287403-73B3-4975-998F-987723020CD2}" type="presParOf" srcId="{22D15E1C-5E3D-4208-973E-88975B17474A}" destId="{964AFB80-B1B6-4DFE-AE04-F19106ED85E9}" srcOrd="2" destOrd="0" presId="urn:microsoft.com/office/officeart/2018/2/layout/IconLabelList"/>
    <dgm:cxn modelId="{5410648A-3281-4738-BD4B-AC02EDDC960A}" type="presParOf" srcId="{841F2688-A29B-45FC-88DB-B6012C3EB5F7}" destId="{DAB3A4AB-8181-4160-9FD4-A3E7249CC1BF}" srcOrd="1" destOrd="0" presId="urn:microsoft.com/office/officeart/2018/2/layout/IconLabelList"/>
    <dgm:cxn modelId="{C0347E96-C067-4E95-925F-746F73C65D2F}" type="presParOf" srcId="{841F2688-A29B-45FC-88DB-B6012C3EB5F7}" destId="{0C2D5983-5D77-4117-BC58-6E3CC3437CA4}" srcOrd="2" destOrd="0" presId="urn:microsoft.com/office/officeart/2018/2/layout/IconLabelList"/>
    <dgm:cxn modelId="{98DED950-609A-414E-8CCF-E6827BBB9B40}" type="presParOf" srcId="{0C2D5983-5D77-4117-BC58-6E3CC3437CA4}" destId="{985AC9EA-2533-4BE7-AEAE-E090DD81BFE5}" srcOrd="0" destOrd="0" presId="urn:microsoft.com/office/officeart/2018/2/layout/IconLabelList"/>
    <dgm:cxn modelId="{3DD16BDF-8AA5-4CDA-A4BD-BC766E8D628B}" type="presParOf" srcId="{0C2D5983-5D77-4117-BC58-6E3CC3437CA4}" destId="{A89E9F5F-55CF-423C-A6C0-B8628B29106C}" srcOrd="1" destOrd="0" presId="urn:microsoft.com/office/officeart/2018/2/layout/IconLabelList"/>
    <dgm:cxn modelId="{0A1E3705-33A3-47AC-9B1A-5F53225F2940}" type="presParOf" srcId="{0C2D5983-5D77-4117-BC58-6E3CC3437CA4}" destId="{653B53B3-3A42-4FB7-9467-3F40664DC8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0746BB-E30B-4009-91FA-C1E7EDB2E2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1409018-7C6A-4864-8055-5F5000182C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%51 saldırısı, </a:t>
          </a:r>
          <a:r>
            <a:rPr lang="tr-TR" dirty="0" err="1"/>
            <a:t>blockchain</a:t>
          </a:r>
          <a:r>
            <a:rPr lang="tr-TR" dirty="0"/>
            <a:t> için önemli bir tehdittir ve tek bir kişi veya kuruluş, madencilik ağlarının çoğunluğunun kontrolünü ele geçirirse, teorik olarak onay gücüne sahip olur ve çift harcama yapabilir.</a:t>
          </a:r>
          <a:endParaRPr lang="en-US" dirty="0"/>
        </a:p>
      </dgm:t>
    </dgm:pt>
    <dgm:pt modelId="{7FC2D746-CD2E-4B86-A539-C7C2DDF9FA13}" type="parTrans" cxnId="{7B23C542-E2E7-4F2C-A8E7-062ABB49E007}">
      <dgm:prSet/>
      <dgm:spPr/>
      <dgm:t>
        <a:bodyPr/>
        <a:lstStyle/>
        <a:p>
          <a:endParaRPr lang="en-US"/>
        </a:p>
      </dgm:t>
    </dgm:pt>
    <dgm:pt modelId="{A067A05D-2ECF-4CA1-BED3-2D8DEA62A835}" type="sibTrans" cxnId="{7B23C542-E2E7-4F2C-A8E7-062ABB49E007}">
      <dgm:prSet/>
      <dgm:spPr/>
      <dgm:t>
        <a:bodyPr/>
        <a:lstStyle/>
        <a:p>
          <a:endParaRPr lang="en-US"/>
        </a:p>
      </dgm:t>
    </dgm:pt>
    <dgm:pt modelId="{2E718A81-5F14-4F69-A2A9-761B9C0DAE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Yani bu durumda, </a:t>
          </a:r>
          <a:r>
            <a:rPr lang="tr-TR" dirty="0" err="1"/>
            <a:t>Bitcoin</a:t>
          </a:r>
          <a:r>
            <a:rPr lang="tr-TR" dirty="0"/>
            <a:t> işlem geçmişi değiştirilebilir veya tekrar yazılabilir.</a:t>
          </a:r>
          <a:endParaRPr lang="en-US" dirty="0"/>
        </a:p>
      </dgm:t>
    </dgm:pt>
    <dgm:pt modelId="{80F8CFD6-6943-4791-87F3-A64BA234F91C}" type="parTrans" cxnId="{8ABC2931-1FC1-4111-884A-C210512C709B}">
      <dgm:prSet/>
      <dgm:spPr/>
      <dgm:t>
        <a:bodyPr/>
        <a:lstStyle/>
        <a:p>
          <a:endParaRPr lang="en-US"/>
        </a:p>
      </dgm:t>
    </dgm:pt>
    <dgm:pt modelId="{A489DE69-43A0-49FC-B34E-E86B758F80C3}" type="sibTrans" cxnId="{8ABC2931-1FC1-4111-884A-C210512C709B}">
      <dgm:prSet/>
      <dgm:spPr/>
      <dgm:t>
        <a:bodyPr/>
        <a:lstStyle/>
        <a:p>
          <a:endParaRPr lang="en-US"/>
        </a:p>
      </dgm:t>
    </dgm:pt>
    <dgm:pt modelId="{AF24D3AD-B00F-4469-A3FA-71EFE6F964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Ancak </a:t>
          </a:r>
          <a:r>
            <a:rPr lang="tr-TR" dirty="0" err="1"/>
            <a:t>Bitcoin</a:t>
          </a:r>
          <a:r>
            <a:rPr lang="tr-TR" dirty="0"/>
            <a:t> çıktığından beri herhangi bir saldırıya uğramamıştır.</a:t>
          </a:r>
          <a:endParaRPr lang="en-US" dirty="0"/>
        </a:p>
      </dgm:t>
    </dgm:pt>
    <dgm:pt modelId="{B79DCA6E-9789-4576-8B20-AA7234082B78}" type="parTrans" cxnId="{9D0745EE-82A8-40E6-B85E-6A644F2EEBF7}">
      <dgm:prSet/>
      <dgm:spPr/>
      <dgm:t>
        <a:bodyPr/>
        <a:lstStyle/>
        <a:p>
          <a:endParaRPr lang="en-US"/>
        </a:p>
      </dgm:t>
    </dgm:pt>
    <dgm:pt modelId="{D7B77A9C-0D79-4042-81A2-527B14987F3A}" type="sibTrans" cxnId="{9D0745EE-82A8-40E6-B85E-6A644F2EEBF7}">
      <dgm:prSet/>
      <dgm:spPr/>
      <dgm:t>
        <a:bodyPr/>
        <a:lstStyle/>
        <a:p>
          <a:endParaRPr lang="en-US"/>
        </a:p>
      </dgm:t>
    </dgm:pt>
    <dgm:pt modelId="{8FF6192A-7A80-4BFD-993C-D848D37B182E}" type="pres">
      <dgm:prSet presAssocID="{E90746BB-E30B-4009-91FA-C1E7EDB2E202}" presName="root" presStyleCnt="0">
        <dgm:presLayoutVars>
          <dgm:dir/>
          <dgm:resizeHandles val="exact"/>
        </dgm:presLayoutVars>
      </dgm:prSet>
      <dgm:spPr/>
    </dgm:pt>
    <dgm:pt modelId="{B990A803-2AEF-4B38-A2DF-06333700F20D}" type="pres">
      <dgm:prSet presAssocID="{01409018-7C6A-4864-8055-5F5000182C5B}" presName="compNode" presStyleCnt="0"/>
      <dgm:spPr/>
    </dgm:pt>
    <dgm:pt modelId="{F2A6FED3-2E3C-424B-BC4D-7ADB6C35C2E5}" type="pres">
      <dgm:prSet presAssocID="{01409018-7C6A-4864-8055-5F5000182C5B}" presName="iconBgRect" presStyleLbl="bgShp" presStyleIdx="0" presStyleCnt="3"/>
      <dgm:spPr/>
    </dgm:pt>
    <dgm:pt modelId="{66B0B54E-9AEA-4376-A9B0-EC523231B14A}" type="pres">
      <dgm:prSet presAssocID="{01409018-7C6A-4864-8055-5F5000182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8EF2AA9-8F27-4E06-9976-159BFFB6AB31}" type="pres">
      <dgm:prSet presAssocID="{01409018-7C6A-4864-8055-5F5000182C5B}" presName="spaceRect" presStyleCnt="0"/>
      <dgm:spPr/>
    </dgm:pt>
    <dgm:pt modelId="{6E436EEC-627E-443C-8147-A6D75D3A43B0}" type="pres">
      <dgm:prSet presAssocID="{01409018-7C6A-4864-8055-5F5000182C5B}" presName="textRect" presStyleLbl="revTx" presStyleIdx="0" presStyleCnt="3">
        <dgm:presLayoutVars>
          <dgm:chMax val="1"/>
          <dgm:chPref val="1"/>
        </dgm:presLayoutVars>
      </dgm:prSet>
      <dgm:spPr/>
    </dgm:pt>
    <dgm:pt modelId="{66D50553-AB0D-4813-90EC-09AE399485E0}" type="pres">
      <dgm:prSet presAssocID="{A067A05D-2ECF-4CA1-BED3-2D8DEA62A835}" presName="sibTrans" presStyleCnt="0"/>
      <dgm:spPr/>
    </dgm:pt>
    <dgm:pt modelId="{76E3CA73-6FD0-488E-8DEE-325483957534}" type="pres">
      <dgm:prSet presAssocID="{2E718A81-5F14-4F69-A2A9-761B9C0DAE3A}" presName="compNode" presStyleCnt="0"/>
      <dgm:spPr/>
    </dgm:pt>
    <dgm:pt modelId="{3855DAF3-33EF-4065-AF85-3F9A74982C16}" type="pres">
      <dgm:prSet presAssocID="{2E718A81-5F14-4F69-A2A9-761B9C0DAE3A}" presName="iconBgRect" presStyleLbl="bgShp" presStyleIdx="1" presStyleCnt="3"/>
      <dgm:spPr/>
    </dgm:pt>
    <dgm:pt modelId="{A6663BA3-8C26-4458-846C-6B1CE69E6E3F}" type="pres">
      <dgm:prSet presAssocID="{2E718A81-5F14-4F69-A2A9-761B9C0DAE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CEAEF3-0D75-43F6-95FC-04635CE7C457}" type="pres">
      <dgm:prSet presAssocID="{2E718A81-5F14-4F69-A2A9-761B9C0DAE3A}" presName="spaceRect" presStyleCnt="0"/>
      <dgm:spPr/>
    </dgm:pt>
    <dgm:pt modelId="{8052F2B5-D3DA-4CB1-92A9-99C7482A4241}" type="pres">
      <dgm:prSet presAssocID="{2E718A81-5F14-4F69-A2A9-761B9C0DAE3A}" presName="textRect" presStyleLbl="revTx" presStyleIdx="1" presStyleCnt="3">
        <dgm:presLayoutVars>
          <dgm:chMax val="1"/>
          <dgm:chPref val="1"/>
        </dgm:presLayoutVars>
      </dgm:prSet>
      <dgm:spPr/>
    </dgm:pt>
    <dgm:pt modelId="{F98A3B77-8DBC-49CD-85D3-E84F60356175}" type="pres">
      <dgm:prSet presAssocID="{A489DE69-43A0-49FC-B34E-E86B758F80C3}" presName="sibTrans" presStyleCnt="0"/>
      <dgm:spPr/>
    </dgm:pt>
    <dgm:pt modelId="{31F5E934-8749-42B4-B07E-F753A6FB785B}" type="pres">
      <dgm:prSet presAssocID="{AF24D3AD-B00F-4469-A3FA-71EFE6F96413}" presName="compNode" presStyleCnt="0"/>
      <dgm:spPr/>
    </dgm:pt>
    <dgm:pt modelId="{79946F20-1B82-434E-AB33-8FD571C77327}" type="pres">
      <dgm:prSet presAssocID="{AF24D3AD-B00F-4469-A3FA-71EFE6F96413}" presName="iconBgRect" presStyleLbl="bgShp" presStyleIdx="2" presStyleCnt="3"/>
      <dgm:spPr/>
    </dgm:pt>
    <dgm:pt modelId="{DBD0E04B-4191-481F-AFCF-A5B143A73CCE}" type="pres">
      <dgm:prSet presAssocID="{AF24D3AD-B00F-4469-A3FA-71EFE6F964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B453D62-2DFC-47B2-8401-B2F7898F9775}" type="pres">
      <dgm:prSet presAssocID="{AF24D3AD-B00F-4469-A3FA-71EFE6F96413}" presName="spaceRect" presStyleCnt="0"/>
      <dgm:spPr/>
    </dgm:pt>
    <dgm:pt modelId="{B4B706A6-2459-4080-BF95-0EF88F07EADB}" type="pres">
      <dgm:prSet presAssocID="{AF24D3AD-B00F-4469-A3FA-71EFE6F964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BC2931-1FC1-4111-884A-C210512C709B}" srcId="{E90746BB-E30B-4009-91FA-C1E7EDB2E202}" destId="{2E718A81-5F14-4F69-A2A9-761B9C0DAE3A}" srcOrd="1" destOrd="0" parTransId="{80F8CFD6-6943-4791-87F3-A64BA234F91C}" sibTransId="{A489DE69-43A0-49FC-B34E-E86B758F80C3}"/>
    <dgm:cxn modelId="{7B23C542-E2E7-4F2C-A8E7-062ABB49E007}" srcId="{E90746BB-E30B-4009-91FA-C1E7EDB2E202}" destId="{01409018-7C6A-4864-8055-5F5000182C5B}" srcOrd="0" destOrd="0" parTransId="{7FC2D746-CD2E-4B86-A539-C7C2DDF9FA13}" sibTransId="{A067A05D-2ECF-4CA1-BED3-2D8DEA62A835}"/>
    <dgm:cxn modelId="{828E0883-EF17-4BCA-AA92-0DABA37B64BA}" type="presOf" srcId="{E90746BB-E30B-4009-91FA-C1E7EDB2E202}" destId="{8FF6192A-7A80-4BFD-993C-D848D37B182E}" srcOrd="0" destOrd="0" presId="urn:microsoft.com/office/officeart/2018/5/layout/IconCircleLabelList"/>
    <dgm:cxn modelId="{DDD83AA5-947D-4053-B768-70B0419C9672}" type="presOf" srcId="{01409018-7C6A-4864-8055-5F5000182C5B}" destId="{6E436EEC-627E-443C-8147-A6D75D3A43B0}" srcOrd="0" destOrd="0" presId="urn:microsoft.com/office/officeart/2018/5/layout/IconCircleLabelList"/>
    <dgm:cxn modelId="{2659E9C1-8586-4BBD-8C04-4C20C05AF91D}" type="presOf" srcId="{2E718A81-5F14-4F69-A2A9-761B9C0DAE3A}" destId="{8052F2B5-D3DA-4CB1-92A9-99C7482A4241}" srcOrd="0" destOrd="0" presId="urn:microsoft.com/office/officeart/2018/5/layout/IconCircleLabelList"/>
    <dgm:cxn modelId="{FA9403E2-61DA-40FC-A981-EA2502E8846A}" type="presOf" srcId="{AF24D3AD-B00F-4469-A3FA-71EFE6F96413}" destId="{B4B706A6-2459-4080-BF95-0EF88F07EADB}" srcOrd="0" destOrd="0" presId="urn:microsoft.com/office/officeart/2018/5/layout/IconCircleLabelList"/>
    <dgm:cxn modelId="{9D0745EE-82A8-40E6-B85E-6A644F2EEBF7}" srcId="{E90746BB-E30B-4009-91FA-C1E7EDB2E202}" destId="{AF24D3AD-B00F-4469-A3FA-71EFE6F96413}" srcOrd="2" destOrd="0" parTransId="{B79DCA6E-9789-4576-8B20-AA7234082B78}" sibTransId="{D7B77A9C-0D79-4042-81A2-527B14987F3A}"/>
    <dgm:cxn modelId="{5868A494-4300-458D-8700-D50DF6F06362}" type="presParOf" srcId="{8FF6192A-7A80-4BFD-993C-D848D37B182E}" destId="{B990A803-2AEF-4B38-A2DF-06333700F20D}" srcOrd="0" destOrd="0" presId="urn:microsoft.com/office/officeart/2018/5/layout/IconCircleLabelList"/>
    <dgm:cxn modelId="{6936E8DF-6D0D-47BF-8D48-423039AF2A0E}" type="presParOf" srcId="{B990A803-2AEF-4B38-A2DF-06333700F20D}" destId="{F2A6FED3-2E3C-424B-BC4D-7ADB6C35C2E5}" srcOrd="0" destOrd="0" presId="urn:microsoft.com/office/officeart/2018/5/layout/IconCircleLabelList"/>
    <dgm:cxn modelId="{DDF4166A-F87E-41D3-8C61-ACB1F805C633}" type="presParOf" srcId="{B990A803-2AEF-4B38-A2DF-06333700F20D}" destId="{66B0B54E-9AEA-4376-A9B0-EC523231B14A}" srcOrd="1" destOrd="0" presId="urn:microsoft.com/office/officeart/2018/5/layout/IconCircleLabelList"/>
    <dgm:cxn modelId="{F576C0FE-7FF6-40B0-A399-79C03249D437}" type="presParOf" srcId="{B990A803-2AEF-4B38-A2DF-06333700F20D}" destId="{B8EF2AA9-8F27-4E06-9976-159BFFB6AB31}" srcOrd="2" destOrd="0" presId="urn:microsoft.com/office/officeart/2018/5/layout/IconCircleLabelList"/>
    <dgm:cxn modelId="{A6DF6D95-9D9A-4EEC-9C35-15AEB035B842}" type="presParOf" srcId="{B990A803-2AEF-4B38-A2DF-06333700F20D}" destId="{6E436EEC-627E-443C-8147-A6D75D3A43B0}" srcOrd="3" destOrd="0" presId="urn:microsoft.com/office/officeart/2018/5/layout/IconCircleLabelList"/>
    <dgm:cxn modelId="{967626AB-DEF7-4637-8DDA-339DC582404C}" type="presParOf" srcId="{8FF6192A-7A80-4BFD-993C-D848D37B182E}" destId="{66D50553-AB0D-4813-90EC-09AE399485E0}" srcOrd="1" destOrd="0" presId="urn:microsoft.com/office/officeart/2018/5/layout/IconCircleLabelList"/>
    <dgm:cxn modelId="{277442AD-B14C-4BE7-9F43-BD8B787C67DD}" type="presParOf" srcId="{8FF6192A-7A80-4BFD-993C-D848D37B182E}" destId="{76E3CA73-6FD0-488E-8DEE-325483957534}" srcOrd="2" destOrd="0" presId="urn:microsoft.com/office/officeart/2018/5/layout/IconCircleLabelList"/>
    <dgm:cxn modelId="{43E72E4F-BBBA-4A6D-B11D-685C1DAC8D19}" type="presParOf" srcId="{76E3CA73-6FD0-488E-8DEE-325483957534}" destId="{3855DAF3-33EF-4065-AF85-3F9A74982C16}" srcOrd="0" destOrd="0" presId="urn:microsoft.com/office/officeart/2018/5/layout/IconCircleLabelList"/>
    <dgm:cxn modelId="{99272341-E0B8-40A3-A3D1-BFB257243D5A}" type="presParOf" srcId="{76E3CA73-6FD0-488E-8DEE-325483957534}" destId="{A6663BA3-8C26-4458-846C-6B1CE69E6E3F}" srcOrd="1" destOrd="0" presId="urn:microsoft.com/office/officeart/2018/5/layout/IconCircleLabelList"/>
    <dgm:cxn modelId="{FF14E7AA-0C3D-48CA-9B7C-90669AA9C59E}" type="presParOf" srcId="{76E3CA73-6FD0-488E-8DEE-325483957534}" destId="{73CEAEF3-0D75-43F6-95FC-04635CE7C457}" srcOrd="2" destOrd="0" presId="urn:microsoft.com/office/officeart/2018/5/layout/IconCircleLabelList"/>
    <dgm:cxn modelId="{49D5BAE4-638E-48C3-A7CD-5C47358BC9D4}" type="presParOf" srcId="{76E3CA73-6FD0-488E-8DEE-325483957534}" destId="{8052F2B5-D3DA-4CB1-92A9-99C7482A4241}" srcOrd="3" destOrd="0" presId="urn:microsoft.com/office/officeart/2018/5/layout/IconCircleLabelList"/>
    <dgm:cxn modelId="{C7F9BDFF-C4BE-4D5E-ABB5-0F9600BA7C78}" type="presParOf" srcId="{8FF6192A-7A80-4BFD-993C-D848D37B182E}" destId="{F98A3B77-8DBC-49CD-85D3-E84F60356175}" srcOrd="3" destOrd="0" presId="urn:microsoft.com/office/officeart/2018/5/layout/IconCircleLabelList"/>
    <dgm:cxn modelId="{74470CB8-2065-412F-B552-45C5E3A5B66F}" type="presParOf" srcId="{8FF6192A-7A80-4BFD-993C-D848D37B182E}" destId="{31F5E934-8749-42B4-B07E-F753A6FB785B}" srcOrd="4" destOrd="0" presId="urn:microsoft.com/office/officeart/2018/5/layout/IconCircleLabelList"/>
    <dgm:cxn modelId="{B50576A2-D958-4217-897E-13BADF703CDA}" type="presParOf" srcId="{31F5E934-8749-42B4-B07E-F753A6FB785B}" destId="{79946F20-1B82-434E-AB33-8FD571C77327}" srcOrd="0" destOrd="0" presId="urn:microsoft.com/office/officeart/2018/5/layout/IconCircleLabelList"/>
    <dgm:cxn modelId="{199DE82A-39CE-4D34-AFCB-32BDAF8AC6E6}" type="presParOf" srcId="{31F5E934-8749-42B4-B07E-F753A6FB785B}" destId="{DBD0E04B-4191-481F-AFCF-A5B143A73CCE}" srcOrd="1" destOrd="0" presId="urn:microsoft.com/office/officeart/2018/5/layout/IconCircleLabelList"/>
    <dgm:cxn modelId="{E553D465-FEC7-45A5-9173-90B482736D8B}" type="presParOf" srcId="{31F5E934-8749-42B4-B07E-F753A6FB785B}" destId="{7B453D62-2DFC-47B2-8401-B2F7898F9775}" srcOrd="2" destOrd="0" presId="urn:microsoft.com/office/officeart/2018/5/layout/IconCircleLabelList"/>
    <dgm:cxn modelId="{858405AD-3AE1-484F-A4FD-CDCD1097223A}" type="presParOf" srcId="{31F5E934-8749-42B4-B07E-F753A6FB785B}" destId="{B4B706A6-2459-4080-BF95-0EF88F07EA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792AB-CF8D-49E0-9C39-A2DA408C4B1F}">
      <dsp:nvSpPr>
        <dsp:cNvPr id="0" name=""/>
        <dsp:cNvSpPr/>
      </dsp:nvSpPr>
      <dsp:spPr>
        <a:xfrm>
          <a:off x="1747800" y="58201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38D31-F957-4309-BF19-731B77D191B4}">
      <dsp:nvSpPr>
        <dsp:cNvPr id="0" name=""/>
        <dsp:cNvSpPr/>
      </dsp:nvSpPr>
      <dsp:spPr>
        <a:xfrm>
          <a:off x="559800" y="3004322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PoW</a:t>
          </a:r>
          <a:r>
            <a:rPr lang="tr-TR" sz="1600" kern="1200" dirty="0"/>
            <a:t> sisteminin en başlıca avantajı insanlara merkezi bir kurum olmadan rahatça çalışabilen bir ödeme sistemi sunan ilk protokol olmasıdır.</a:t>
          </a:r>
          <a:endParaRPr lang="en-US" sz="1600" kern="1200" dirty="0"/>
        </a:p>
      </dsp:txBody>
      <dsp:txXfrm>
        <a:off x="559800" y="3004322"/>
        <a:ext cx="4320000" cy="765000"/>
      </dsp:txXfrm>
    </dsp:sp>
    <dsp:sp modelId="{B9884118-F04A-4D6D-85B8-3FDA8F0D78D9}">
      <dsp:nvSpPr>
        <dsp:cNvPr id="0" name=""/>
        <dsp:cNvSpPr/>
      </dsp:nvSpPr>
      <dsp:spPr>
        <a:xfrm>
          <a:off x="6823800" y="58201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8096-42AC-4AD0-9A2B-59B21D61E503}">
      <dsp:nvSpPr>
        <dsp:cNvPr id="0" name=""/>
        <dsp:cNvSpPr/>
      </dsp:nvSpPr>
      <dsp:spPr>
        <a:xfrm>
          <a:off x="5635800" y="3004322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Bugün halen daha kripto para dünyasının en yaygın kullanılan sistemidir. </a:t>
          </a:r>
          <a:endParaRPr lang="en-US" sz="2000" kern="1200" dirty="0"/>
        </a:p>
      </dsp:txBody>
      <dsp:txXfrm>
        <a:off x="5635800" y="3004322"/>
        <a:ext cx="43200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08D2A-CC3B-4F38-86B9-2D869125E2FE}">
      <dsp:nvSpPr>
        <dsp:cNvPr id="0" name=""/>
        <dsp:cNvSpPr/>
      </dsp:nvSpPr>
      <dsp:spPr>
        <a:xfrm>
          <a:off x="1747800" y="26433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AFB80-B1B6-4DFE-AE04-F19106ED85E9}">
      <dsp:nvSpPr>
        <dsp:cNvPr id="0" name=""/>
        <dsp:cNvSpPr/>
      </dsp:nvSpPr>
      <dsp:spPr>
        <a:xfrm>
          <a:off x="559800" y="2782000"/>
          <a:ext cx="432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PoW sistemi sayesinde bu sistemi kullanan herhangi bir kripto para sistemi ağına düzenlenecek bir saldırının başarıya ulaşabilmesi için sistemdeki hesaplama gücünün %51’inin ele geçirilmesi gereklidir. Böyle bir saldırıda Bitcoin gibi büyük ağlara zarar verilmesinin imkanı olmadığı düşünülmektedir.</a:t>
          </a:r>
          <a:endParaRPr lang="en-US" sz="1400" kern="1200" dirty="0"/>
        </a:p>
      </dsp:txBody>
      <dsp:txXfrm>
        <a:off x="559800" y="2782000"/>
        <a:ext cx="4320000" cy="1305000"/>
      </dsp:txXfrm>
    </dsp:sp>
    <dsp:sp modelId="{985AC9EA-2533-4BE7-AEAE-E090DD81BFE5}">
      <dsp:nvSpPr>
        <dsp:cNvPr id="0" name=""/>
        <dsp:cNvSpPr/>
      </dsp:nvSpPr>
      <dsp:spPr>
        <a:xfrm>
          <a:off x="6823800" y="26433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B53B3-3A42-4FB7-9467-3F40664DC83C}">
      <dsp:nvSpPr>
        <dsp:cNvPr id="0" name=""/>
        <dsp:cNvSpPr/>
      </dsp:nvSpPr>
      <dsp:spPr>
        <a:xfrm>
          <a:off x="5635800" y="2782000"/>
          <a:ext cx="432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PoW protokolünün en büyük avantajlarından biri olarak kabul edilen bu durum aynı zamanda </a:t>
          </a:r>
          <a:r>
            <a:rPr lang="tr-TR" sz="2100" u="sng" kern="1200">
              <a:solidFill>
                <a:srgbClr val="FF0000"/>
              </a:solidFill>
            </a:rPr>
            <a:t>dezavantaja</a:t>
          </a:r>
          <a:r>
            <a:rPr lang="tr-TR" sz="2100" kern="1200"/>
            <a:t> da yol açmaktadır.</a:t>
          </a:r>
          <a:endParaRPr lang="en-US" sz="2100" kern="1200" dirty="0"/>
        </a:p>
      </dsp:txBody>
      <dsp:txXfrm>
        <a:off x="5635800" y="2782000"/>
        <a:ext cx="4320000" cy="130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6FED3-2E3C-424B-BC4D-7ADB6C35C2E5}">
      <dsp:nvSpPr>
        <dsp:cNvPr id="0" name=""/>
        <dsp:cNvSpPr/>
      </dsp:nvSpPr>
      <dsp:spPr>
        <a:xfrm>
          <a:off x="479429" y="1251181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0B54E-9AEA-4376-A9B0-EC523231B14A}">
      <dsp:nvSpPr>
        <dsp:cNvPr id="0" name=""/>
        <dsp:cNvSpPr/>
      </dsp:nvSpPr>
      <dsp:spPr>
        <a:xfrm>
          <a:off x="764617" y="153636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36EEC-627E-443C-8147-A6D75D3A43B0}">
      <dsp:nvSpPr>
        <dsp:cNvPr id="0" name=""/>
        <dsp:cNvSpPr/>
      </dsp:nvSpPr>
      <dsp:spPr>
        <a:xfrm>
          <a:off x="51648" y="3006181"/>
          <a:ext cx="2193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/>
            <a:t>%51 saldırısı, </a:t>
          </a:r>
          <a:r>
            <a:rPr lang="tr-TR" sz="1100" kern="1200" dirty="0" err="1"/>
            <a:t>blockchain</a:t>
          </a:r>
          <a:r>
            <a:rPr lang="tr-TR" sz="1100" kern="1200" dirty="0"/>
            <a:t> için önemli bir tehdittir ve tek bir kişi veya kuruluş, madencilik ağlarının çoğunluğunun kontrolünü ele geçirirse, teorik olarak onay gücüne sahip olur ve çift harcama yapabilir.</a:t>
          </a:r>
          <a:endParaRPr lang="en-US" sz="1100" kern="1200" dirty="0"/>
        </a:p>
      </dsp:txBody>
      <dsp:txXfrm>
        <a:off x="51648" y="3006181"/>
        <a:ext cx="2193750" cy="1202343"/>
      </dsp:txXfrm>
    </dsp:sp>
    <dsp:sp modelId="{3855DAF3-33EF-4065-AF85-3F9A74982C16}">
      <dsp:nvSpPr>
        <dsp:cNvPr id="0" name=""/>
        <dsp:cNvSpPr/>
      </dsp:nvSpPr>
      <dsp:spPr>
        <a:xfrm>
          <a:off x="3057086" y="1251181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3BA3-8C26-4458-846C-6B1CE69E6E3F}">
      <dsp:nvSpPr>
        <dsp:cNvPr id="0" name=""/>
        <dsp:cNvSpPr/>
      </dsp:nvSpPr>
      <dsp:spPr>
        <a:xfrm>
          <a:off x="3342273" y="153636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2F2B5-D3DA-4CB1-92A9-99C7482A4241}">
      <dsp:nvSpPr>
        <dsp:cNvPr id="0" name=""/>
        <dsp:cNvSpPr/>
      </dsp:nvSpPr>
      <dsp:spPr>
        <a:xfrm>
          <a:off x="2629305" y="3006181"/>
          <a:ext cx="2193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/>
            <a:t>Yani bu durumda, </a:t>
          </a:r>
          <a:r>
            <a:rPr lang="tr-TR" sz="1100" kern="1200" dirty="0" err="1"/>
            <a:t>Bitcoin</a:t>
          </a:r>
          <a:r>
            <a:rPr lang="tr-TR" sz="1100" kern="1200" dirty="0"/>
            <a:t> işlem geçmişi değiştirilebilir veya tekrar yazılabilir.</a:t>
          </a:r>
          <a:endParaRPr lang="en-US" sz="1100" kern="1200" dirty="0"/>
        </a:p>
      </dsp:txBody>
      <dsp:txXfrm>
        <a:off x="2629305" y="3006181"/>
        <a:ext cx="2193750" cy="1202343"/>
      </dsp:txXfrm>
    </dsp:sp>
    <dsp:sp modelId="{79946F20-1B82-434E-AB33-8FD571C77327}">
      <dsp:nvSpPr>
        <dsp:cNvPr id="0" name=""/>
        <dsp:cNvSpPr/>
      </dsp:nvSpPr>
      <dsp:spPr>
        <a:xfrm>
          <a:off x="5634742" y="1251181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0E04B-4191-481F-AFCF-A5B143A73CCE}">
      <dsp:nvSpPr>
        <dsp:cNvPr id="0" name=""/>
        <dsp:cNvSpPr/>
      </dsp:nvSpPr>
      <dsp:spPr>
        <a:xfrm>
          <a:off x="5919930" y="153636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706A6-2459-4080-BF95-0EF88F07EADB}">
      <dsp:nvSpPr>
        <dsp:cNvPr id="0" name=""/>
        <dsp:cNvSpPr/>
      </dsp:nvSpPr>
      <dsp:spPr>
        <a:xfrm>
          <a:off x="5206961" y="3006181"/>
          <a:ext cx="2193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/>
            <a:t>Ancak </a:t>
          </a:r>
          <a:r>
            <a:rPr lang="tr-TR" sz="1100" kern="1200" dirty="0" err="1"/>
            <a:t>Bitcoin</a:t>
          </a:r>
          <a:r>
            <a:rPr lang="tr-TR" sz="1100" kern="1200" dirty="0"/>
            <a:t> çıktığından beri herhangi bir saldırıya uğramamıştır.</a:t>
          </a:r>
          <a:endParaRPr lang="en-US" sz="1100" kern="1200" dirty="0"/>
        </a:p>
      </dsp:txBody>
      <dsp:txXfrm>
        <a:off x="5206961" y="3006181"/>
        <a:ext cx="2193750" cy="120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F9327-C6E9-4D4B-9E9C-679C5E546D5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A396-89B0-40FF-9045-9D312A0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A396-89B0-40FF-9045-9D312A005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A396-89B0-40FF-9045-9D312A005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A396-89B0-40FF-9045-9D312A005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75BA-97EC-4CE3-9D15-801CE8AB7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53F4-101B-4935-AAF3-7607E179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9DD0-96AB-470C-9952-A310E259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B5EB-1DE4-4275-96AE-A1040408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C2F0-DD79-42DB-B960-C4A1DF00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48C7-912F-4AD0-B6C3-835E9BC8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DD59-426A-41AD-88BA-5C7F3A30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35A-5AB7-4B96-B5A4-190007E0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2066-1FB7-4638-90CF-0BE3A1B9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E3-BF0D-4D1D-AB4D-0DA625DF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D56A5-E6A2-4840-8E42-A9EA8D58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DC70-23BD-4D7A-8C72-0E360F7A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8C9A-5FD8-4DAC-8AFA-52B34ECD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2C1C-D906-4533-A36D-C1C86E1A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1D45-A445-4ACC-B3BE-2544F40D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5B32-9A30-4368-A675-E8A02BB7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0E7A-9D88-4152-8505-07B16446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A827-0F29-4484-B606-7B6DDECA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9365-B4EB-4CDB-9ACE-9B9E73A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B962-CB2C-44F3-B2F4-17FA084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6661-2BE0-41E7-A116-C15BCDBF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208B3-5FDC-49D2-8227-757A0894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50F0-6F44-4B61-B6DC-EF279A2A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2E6F-519C-4C2D-A1B1-16287B7D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8C-BCB2-46A1-AAFB-9C013BC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2EE-9DE2-4A88-9092-CF25C4FA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90C2-C664-4462-A0D3-7F195651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E01A-56AA-4DAD-AB9B-0C9016591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4445D-2A4B-467C-98F0-67A7DE3B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1F6F-7022-493A-8DD1-A82E50E5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C672-C9C6-4DA9-BEC2-76391529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407-7AF4-449A-B528-D23C3C70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FA58F-A11C-4515-A44B-7C3AA8C5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CCD1-D61F-42C7-9678-4EE08A82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965E-253C-4BD0-A80E-A1F7E8F45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59742-EC58-4BB7-A51F-B620F6155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17456-374D-4261-BD77-05EB064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FC8CC-9B35-4BB0-BA7F-4B42F05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2C1F1-35E1-4184-A847-CAF648C8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96A-027C-4316-BF29-3FEFCFE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B5D56-3115-4F80-91A9-B0EB3898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D2CE-E6FF-4C46-9B06-AE4E51C8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31E18-1221-4671-9D08-9A591566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9532-A977-4CE2-B7D4-C86F70C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E4F7E-83D0-4AC1-9F47-EAE3442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1FAF8-8B6D-4490-BA03-16233A61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991-4C99-4975-9A80-57CFA76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70D9-34EC-413E-BA21-8C6E7B76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2335-DFEC-4D12-9044-E85683A7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E05E2-CFC4-48F8-9396-9D6CA17B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FA85-46ED-4F00-BDF0-E3173CDA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22D9-A9FA-463E-8D59-35F56CE5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BAA-957D-46C5-96C2-6730B86E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4CE8B-72EA-4A61-A72F-9626B22C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B303-BA72-4668-802A-C8790172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390F4-B90E-4C8E-AEBC-58FF1B3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228A0-966C-4B5A-874A-2610CE10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02A99-D204-4130-BCB4-69156C6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913FB-6820-4416-8E8E-B3A56B89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A0E2-8EEB-4F84-AFF4-1BB4D7A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3797-A41E-410B-8D4B-EF0F6353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F7AA-4150-4C11-B74F-501F4D25BC7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2257-55AC-4BA0-8D53-CFD1364F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A7F5-CAEF-40C1-8011-160AD03F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CFB8-75E3-4228-B52C-5AEF35D4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5615-0408-40ED-9F10-051FA8C8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PoW vs PoS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4980-BC25-4ADB-9614-69433E4B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tr-TR" sz="2000"/>
              <a:t>Hazırlayan: Sena KOÇAK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A479DDFE-5926-4C4E-AE11-B78445C9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50889"/>
            <a:ext cx="6408836" cy="36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7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2A7A-3E2B-4A2E-B7BB-046552F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tr-TR" sz="5400"/>
              <a:t>PoS Çeşitleri Nelerdir?</a:t>
            </a:r>
            <a:endParaRPr lang="en-US" sz="54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F5EF-DAF9-4B5E-9C11-C25CF539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tr-TR" sz="2400" dirty="0"/>
              <a:t>Kullanıcıların varlık sahipliğini öne çıkaran Hisse Kanıtı protokolü, zamanla gelişerek farklı seçenekler ile sunulmaya başlanmıştır.</a:t>
            </a:r>
          </a:p>
          <a:p>
            <a:endParaRPr lang="tr-TR" sz="2400" dirty="0"/>
          </a:p>
          <a:p>
            <a:r>
              <a:rPr lang="tr-TR" sz="2400" dirty="0" err="1"/>
              <a:t>Delegated</a:t>
            </a:r>
            <a:r>
              <a:rPr lang="tr-TR" sz="2400" dirty="0"/>
              <a:t> </a:t>
            </a:r>
            <a:r>
              <a:rPr lang="tr-TR" sz="2400" dirty="0" err="1"/>
              <a:t>Proof</a:t>
            </a:r>
            <a:r>
              <a:rPr lang="tr-TR" sz="2400" dirty="0"/>
              <a:t> of </a:t>
            </a:r>
            <a:r>
              <a:rPr lang="tr-TR" sz="2400" dirty="0" err="1"/>
              <a:t>Stake</a:t>
            </a:r>
            <a:r>
              <a:rPr lang="tr-TR" sz="2400" dirty="0"/>
              <a:t>(</a:t>
            </a:r>
            <a:r>
              <a:rPr lang="tr-TR" sz="2400" dirty="0" err="1"/>
              <a:t>DPoS</a:t>
            </a:r>
            <a:r>
              <a:rPr lang="tr-TR" sz="2400" dirty="0"/>
              <a:t> – Yetkilendirilmiş Hisse Kanıtı) ve </a:t>
            </a:r>
            <a:r>
              <a:rPr lang="tr-TR" sz="2400" dirty="0" err="1"/>
              <a:t>Leased</a:t>
            </a:r>
            <a:r>
              <a:rPr lang="tr-TR" sz="2400" dirty="0"/>
              <a:t> </a:t>
            </a:r>
            <a:r>
              <a:rPr lang="tr-TR" sz="2400" dirty="0" err="1"/>
              <a:t>Proof</a:t>
            </a:r>
            <a:r>
              <a:rPr lang="tr-TR" sz="2400" dirty="0"/>
              <a:t> of </a:t>
            </a:r>
            <a:r>
              <a:rPr lang="tr-TR" sz="2400" dirty="0" err="1"/>
              <a:t>Stake</a:t>
            </a:r>
            <a:r>
              <a:rPr lang="tr-TR" sz="2400" dirty="0"/>
              <a:t>(</a:t>
            </a:r>
            <a:r>
              <a:rPr lang="tr-TR" sz="2400" dirty="0" err="1"/>
              <a:t>LPoS</a:t>
            </a:r>
            <a:r>
              <a:rPr lang="tr-TR" sz="2400" dirty="0"/>
              <a:t> – Kiralanmış Hisse Kanıtı) öne çıkan </a:t>
            </a:r>
            <a:r>
              <a:rPr lang="tr-TR" sz="2400" dirty="0" err="1"/>
              <a:t>PoS</a:t>
            </a:r>
            <a:r>
              <a:rPr lang="tr-TR" sz="2400" dirty="0"/>
              <a:t> türleridir.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1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2CF0760E-7658-475F-958E-13DC6D99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10" y="2465087"/>
            <a:ext cx="4953920" cy="27865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4692-EFFC-4510-9976-0EDDDE51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tr-TR" dirty="0" err="1"/>
              <a:t>Delegated</a:t>
            </a:r>
            <a:r>
              <a:rPr lang="tr-TR" dirty="0"/>
              <a:t> </a:t>
            </a:r>
            <a:r>
              <a:rPr lang="tr-TR" dirty="0" err="1"/>
              <a:t>Proof</a:t>
            </a:r>
            <a:r>
              <a:rPr lang="tr-TR" dirty="0"/>
              <a:t> of </a:t>
            </a:r>
            <a:r>
              <a:rPr lang="tr-TR" dirty="0" err="1"/>
              <a:t>Stake</a:t>
            </a:r>
            <a:r>
              <a:rPr lang="tr-TR" dirty="0"/>
              <a:t>(</a:t>
            </a:r>
            <a:r>
              <a:rPr lang="tr-TR" dirty="0" err="1"/>
              <a:t>DPoS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21F9-C277-4653-881F-6F2A8B8C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400"/>
              <a:t>Kriptopara </a:t>
            </a:r>
            <a:r>
              <a:rPr lang="tr-TR" sz="2400"/>
              <a:t>sahipliğine dayanan Hisse Kanıtı protokolünde bir kullanıcı, kripto varklıklarını ilgili blokzincirlerine bağlı cüzdanında tutarak işlemleri doğrulama ve blok üretme hakkına sahip olmaktadır.</a:t>
            </a:r>
          </a:p>
          <a:p>
            <a:endParaRPr lang="tr-TR" sz="2400"/>
          </a:p>
          <a:p>
            <a:r>
              <a:rPr lang="tr-TR" sz="2400"/>
              <a:t>Bazı ek özelliklerle karşımıza çıkan DPoS ise paydaşların adil bir şekilde oy vererek fikir birliğini çözme gücünden yararlanır.</a:t>
            </a:r>
          </a:p>
        </p:txBody>
      </p:sp>
    </p:spTree>
    <p:extLst>
      <p:ext uri="{BB962C8B-B14F-4D97-AF65-F5344CB8AC3E}">
        <p14:creationId xmlns:p14="http://schemas.microsoft.com/office/powerpoint/2010/main" val="31257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4967D-6D9F-4840-82FB-33A0A4B7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Leased</a:t>
            </a:r>
            <a:r>
              <a:rPr lang="tr-TR" dirty="0"/>
              <a:t> </a:t>
            </a:r>
            <a:r>
              <a:rPr lang="tr-TR" dirty="0" err="1"/>
              <a:t>Proof</a:t>
            </a:r>
            <a:r>
              <a:rPr lang="tr-TR" dirty="0"/>
              <a:t> of </a:t>
            </a:r>
            <a:r>
              <a:rPr lang="tr-TR" dirty="0" err="1"/>
              <a:t>Stake</a:t>
            </a:r>
            <a:r>
              <a:rPr lang="tr-TR" dirty="0"/>
              <a:t>(</a:t>
            </a:r>
            <a:r>
              <a:rPr lang="tr-TR" dirty="0" err="1"/>
              <a:t>LPoS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BA709C4-388E-4B60-B317-269C310C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4779"/>
            <a:ext cx="4643496" cy="3099533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66E9-1991-451C-9307-71F25F24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</a:t>
            </a:r>
            <a:r>
              <a:rPr lang="tr-TR" sz="2400" dirty="0" err="1"/>
              <a:t>Proof</a:t>
            </a:r>
            <a:r>
              <a:rPr lang="tr-TR" sz="2400" dirty="0"/>
              <a:t> of </a:t>
            </a:r>
            <a:r>
              <a:rPr lang="tr-TR" sz="2400" dirty="0" err="1"/>
              <a:t>Stake</a:t>
            </a:r>
            <a:r>
              <a:rPr lang="tr-TR" sz="2400" dirty="0"/>
              <a:t> protokolünde kullanıcılar, bazı kriterlere göre seçilir ve blokları doğrular. Yani üretilen her bloktan gelir elde etmezler.</a:t>
            </a:r>
          </a:p>
          <a:p>
            <a:pPr marL="0" indent="0">
              <a:buNone/>
            </a:pPr>
            <a:r>
              <a:rPr lang="tr-TR" sz="2400" dirty="0"/>
              <a:t> </a:t>
            </a:r>
          </a:p>
          <a:p>
            <a:r>
              <a:rPr lang="tr-TR" sz="2400" dirty="0"/>
              <a:t>Ancak kiralanmış hisse kanıtı(</a:t>
            </a:r>
            <a:r>
              <a:rPr lang="tr-TR" sz="2400" dirty="0" err="1"/>
              <a:t>LPoS</a:t>
            </a:r>
            <a:r>
              <a:rPr lang="tr-TR" sz="2400" dirty="0"/>
              <a:t>) protokolünde kullanıcılar bütün düğümün belli bir yüzdesini kiralamalarına imkan tanımıştır.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 err="1"/>
              <a:t>LPoS</a:t>
            </a:r>
            <a:r>
              <a:rPr lang="tr-TR" sz="2400" dirty="0"/>
              <a:t> protokolünü kullanan </a:t>
            </a:r>
            <a:r>
              <a:rPr lang="tr-TR" sz="2400" dirty="0" err="1"/>
              <a:t>kriptopara</a:t>
            </a:r>
            <a:r>
              <a:rPr lang="tr-TR" sz="2400" dirty="0"/>
              <a:t> birimleri arasında en bilineni </a:t>
            </a:r>
            <a:r>
              <a:rPr lang="tr-TR" sz="2400" dirty="0" err="1"/>
              <a:t>Waves’tir</a:t>
            </a:r>
            <a:r>
              <a:rPr lang="tr-TR" sz="2400" dirty="0"/>
              <a:t>.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74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7720B-87CC-47EA-9DC6-81C0E9FD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/>
              <a:t>PoS Sisteminin Avantajları Nelerdir?</a:t>
            </a:r>
            <a:endParaRPr lang="en-US" sz="4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CD24-8D72-455D-8F31-F4965697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tr-TR" sz="1700"/>
              <a:t>PoS protokolü %51 saldırılarına karşı diğer sistemlere göre daha korunaklıdır. </a:t>
            </a:r>
          </a:p>
          <a:p>
            <a:pPr marL="0" indent="0">
              <a:buNone/>
            </a:pPr>
            <a:endParaRPr lang="tr-TR" sz="1700"/>
          </a:p>
          <a:p>
            <a:r>
              <a:rPr lang="tr-TR" sz="1700"/>
              <a:t>PoS protokolü doğa dostu bir protokoldür. Yeni bloklar için harcanan enerji miktarı çok azdır.</a:t>
            </a:r>
          </a:p>
          <a:p>
            <a:pPr marL="0" indent="0">
              <a:buNone/>
            </a:pPr>
            <a:endParaRPr lang="tr-TR" sz="1700"/>
          </a:p>
          <a:p>
            <a:r>
              <a:rPr lang="tr-TR" sz="1700"/>
              <a:t>PoS protokolüne katılmak PoW protokolüne katılmaya göre daha kolaydır. </a:t>
            </a:r>
          </a:p>
          <a:p>
            <a:pPr marL="0" indent="0">
              <a:buNone/>
            </a:pPr>
            <a:endParaRPr lang="tr-TR" sz="1700"/>
          </a:p>
          <a:p>
            <a:r>
              <a:rPr lang="tr-TR" sz="1700"/>
              <a:t>PoS protokolü görece risksiz bir para kazanma metodudur.</a:t>
            </a:r>
            <a:endParaRPr lang="en-US" sz="170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936765-CBE3-4B45-9627-3BD83C07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84" y="2484255"/>
            <a:ext cx="4792572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02BA-66FB-4ECD-BD5D-02605B16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tr-TR" sz="4600"/>
              <a:t>PoS Sisteminin Dezavantajları Nelerdir?</a:t>
            </a:r>
            <a:endParaRPr lang="en-U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7869-53A1-4650-BB86-BDEC5575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2000" dirty="0"/>
              <a:t>Eğer kripto para alım </a:t>
            </a:r>
            <a:r>
              <a:rPr lang="tr-TR" sz="2000" dirty="0" err="1"/>
              <a:t>satmını</a:t>
            </a:r>
            <a:r>
              <a:rPr lang="tr-TR" sz="2000" dirty="0"/>
              <a:t> yaparak gelirinizi arttırıyorsanız </a:t>
            </a:r>
            <a:r>
              <a:rPr lang="tr-TR" sz="2000" dirty="0" err="1"/>
              <a:t>PoS</a:t>
            </a:r>
            <a:r>
              <a:rPr lang="tr-TR" sz="2000" dirty="0"/>
              <a:t> protokolü için </a:t>
            </a:r>
            <a:r>
              <a:rPr lang="tr-TR" sz="2000" dirty="0" err="1"/>
              <a:t>kitlemek</a:t>
            </a:r>
            <a:r>
              <a:rPr lang="tr-TR" sz="2000" dirty="0"/>
              <a:t> zorunda olduğunuz kripto paralarla al sat işlemlerinizi gerçekleştiremezsiniz. </a:t>
            </a:r>
          </a:p>
          <a:p>
            <a:endParaRPr lang="tr-TR" sz="2000" dirty="0"/>
          </a:p>
          <a:p>
            <a:r>
              <a:rPr lang="tr-TR" sz="2000" dirty="0" err="1"/>
              <a:t>PoS</a:t>
            </a:r>
            <a:r>
              <a:rPr lang="tr-TR" sz="2000" dirty="0"/>
              <a:t> protokolü halen daha yeni bir protokol olduğundan dolayı potansiyel açıklarını bulmak ve onları kapatmak için çalışmalar devam etmektedir.</a:t>
            </a:r>
          </a:p>
          <a:p>
            <a:endParaRPr lang="tr-TR" sz="2000" dirty="0"/>
          </a:p>
          <a:p>
            <a:r>
              <a:rPr lang="tr-TR" sz="2000" dirty="0" err="1"/>
              <a:t>PoW</a:t>
            </a:r>
            <a:r>
              <a:rPr lang="tr-TR" sz="2000" dirty="0"/>
              <a:t> protokolü ise </a:t>
            </a:r>
            <a:r>
              <a:rPr lang="tr-TR" sz="2000" dirty="0" err="1"/>
              <a:t>PoS</a:t>
            </a:r>
            <a:r>
              <a:rPr lang="tr-TR" sz="2000" dirty="0"/>
              <a:t> protokolüne göre çok daha denenmiş bir protokoldür.</a:t>
            </a:r>
          </a:p>
        </p:txBody>
      </p:sp>
    </p:spTree>
    <p:extLst>
      <p:ext uri="{BB962C8B-B14F-4D97-AF65-F5344CB8AC3E}">
        <p14:creationId xmlns:p14="http://schemas.microsoft.com/office/powerpoint/2010/main" val="3379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7B1CF-3838-413A-96AF-6DBE7E42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dirty="0" err="1"/>
              <a:t>PoW</a:t>
            </a:r>
            <a:r>
              <a:rPr lang="tr-TR" dirty="0"/>
              <a:t> Kullanan Kripto Para Birimleri Nelerdir?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811B-BA76-4650-8F2A-2E995607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837150"/>
            <a:ext cx="4530898" cy="25924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Başta </a:t>
            </a:r>
            <a:r>
              <a:rPr lang="tr-TR" sz="2000" dirty="0" err="1"/>
              <a:t>Bitcoin</a:t>
            </a:r>
            <a:r>
              <a:rPr lang="tr-TR" sz="2000" dirty="0"/>
              <a:t> ve </a:t>
            </a:r>
            <a:r>
              <a:rPr lang="tr-TR" sz="2000" dirty="0" err="1"/>
              <a:t>Ethereum</a:t>
            </a:r>
            <a:r>
              <a:rPr lang="tr-TR" sz="2000" dirty="0"/>
              <a:t> olmak üzere </a:t>
            </a:r>
            <a:r>
              <a:rPr lang="tr-TR" sz="2000" dirty="0" err="1"/>
              <a:t>Dogecoin</a:t>
            </a:r>
            <a:r>
              <a:rPr lang="tr-TR" sz="2000" dirty="0"/>
              <a:t>, </a:t>
            </a:r>
            <a:r>
              <a:rPr lang="tr-TR" sz="2000" dirty="0" err="1"/>
              <a:t>Bitcoin</a:t>
            </a:r>
            <a:r>
              <a:rPr lang="tr-TR" sz="2000" dirty="0"/>
              <a:t> Cash(BCH), </a:t>
            </a:r>
            <a:r>
              <a:rPr lang="tr-TR" sz="2000" dirty="0" err="1"/>
              <a:t>Litecoin</a:t>
            </a:r>
            <a:r>
              <a:rPr lang="tr-TR" sz="2000" dirty="0"/>
              <a:t>(LTC), </a:t>
            </a:r>
            <a:r>
              <a:rPr lang="tr-TR" sz="2000" dirty="0" err="1"/>
              <a:t>Ethereum</a:t>
            </a:r>
            <a:r>
              <a:rPr lang="tr-TR" sz="2000" dirty="0"/>
              <a:t> Classic(ETC), </a:t>
            </a:r>
            <a:r>
              <a:rPr lang="tr-TR" sz="2000" dirty="0" err="1"/>
              <a:t>Dash</a:t>
            </a:r>
            <a:r>
              <a:rPr lang="tr-TR" sz="2000" dirty="0"/>
              <a:t>(DASH) gibi pek çok </a:t>
            </a:r>
            <a:r>
              <a:rPr lang="tr-TR" sz="2000" dirty="0" err="1"/>
              <a:t>PoW</a:t>
            </a:r>
            <a:r>
              <a:rPr lang="tr-TR" sz="2000" dirty="0"/>
              <a:t> sistemini kullanan kripto para birimi bulunmaktadır.</a:t>
            </a:r>
            <a:endParaRPr lang="en-US" sz="2000" dirty="0"/>
          </a:p>
        </p:txBody>
      </p:sp>
      <p:pic>
        <p:nvPicPr>
          <p:cNvPr id="5" name="Picture 4" descr="A close-up of some coins&#10;&#10;Description automatically generated with medium confidence">
            <a:extLst>
              <a:ext uri="{FF2B5EF4-FFF2-40B4-BE49-F238E27FC236}">
                <a16:creationId xmlns:a16="http://schemas.microsoft.com/office/drawing/2014/main" id="{5FCAC2ED-D431-4FF4-998E-4D8D24225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r="6625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A11FC-C597-4699-8F83-6140E0A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tr-TR"/>
              <a:t>PoS Kullanan Kripto Para Birimleri Nelerdir?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EB81252-3150-44F8-A6A3-EE9433BE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939759"/>
            <a:ext cx="5150277" cy="28841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FFBA-8045-4C5B-9ECD-6FF23683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tr-TR" sz="2000"/>
              <a:t>PoS protokolünü kullanan kripto para birimleri Cardano (ADA), EOS (EOS), TRON (TRX), Cosmos (ATOM), Ontology (ONT), Waves (WAVES) kullanılmaktadır.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94736-820C-4D4F-9AB7-75718C1D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tr-TR" sz="5600" dirty="0" err="1"/>
              <a:t>PoW</a:t>
            </a:r>
            <a:r>
              <a:rPr lang="tr-TR" sz="5600" dirty="0"/>
              <a:t> </a:t>
            </a:r>
            <a:r>
              <a:rPr lang="tr-TR" sz="5600" dirty="0" err="1"/>
              <a:t>Vs</a:t>
            </a:r>
            <a:r>
              <a:rPr lang="tr-TR" sz="5600" dirty="0"/>
              <a:t> </a:t>
            </a:r>
            <a:r>
              <a:rPr lang="tr-TR" sz="5600" dirty="0" err="1"/>
              <a:t>PoS</a:t>
            </a:r>
            <a:endParaRPr lang="en-US" sz="5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5B0D0B4-BDF8-4D61-818F-8C3E3B38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4824"/>
            <a:ext cx="5243391" cy="28314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6C5D-7355-428A-8222-3BE91872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PoS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PoW’e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kıyasla bazı avantajlara sahiptir. En önemli avantajı daha küçük bir karbon ayak izine sahip olmasıdır. </a:t>
            </a:r>
          </a:p>
          <a:p>
            <a:endParaRPr lang="tr-T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Bunun nedeni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PoS’te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yüksek güçte madencilik çiftliklerine ihtiyaç olmaması ve harcanan elektrik miktarının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PoW’da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harcanana kıyasla daha düşük olmasıdır.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3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E147B-6EC1-40D4-82B7-22324539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tr-TR" sz="3200" dirty="0" err="1"/>
              <a:t>PoW</a:t>
            </a:r>
            <a:r>
              <a:rPr lang="tr-TR" sz="3200" dirty="0"/>
              <a:t> </a:t>
            </a:r>
            <a:r>
              <a:rPr lang="tr-TR" sz="3200" dirty="0" err="1"/>
              <a:t>Vs</a:t>
            </a:r>
            <a:r>
              <a:rPr lang="tr-TR" sz="3200" dirty="0"/>
              <a:t> </a:t>
            </a:r>
            <a:r>
              <a:rPr lang="tr-TR" sz="3200" dirty="0" err="1"/>
              <a:t>PoS</a:t>
            </a:r>
            <a:r>
              <a:rPr lang="tr-TR" sz="3200" dirty="0"/>
              <a:t> Devamı…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E2A1-87B2-4E90-B4D8-03E891EC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tr-TR" sz="1800" dirty="0" err="1"/>
              <a:t>PoS</a:t>
            </a:r>
            <a:r>
              <a:rPr lang="tr-TR" sz="1800" dirty="0"/>
              <a:t>, </a:t>
            </a:r>
            <a:r>
              <a:rPr lang="tr-TR" sz="1800" dirty="0" err="1"/>
              <a:t>PoW</a:t>
            </a:r>
            <a:r>
              <a:rPr lang="tr-TR" sz="1800" dirty="0"/>
              <a:t> kadar kapsamlı bir geçmişe sahip değildir. </a:t>
            </a:r>
            <a:r>
              <a:rPr lang="tr-TR" sz="1800" dirty="0" err="1"/>
              <a:t>PoS’in</a:t>
            </a:r>
            <a:r>
              <a:rPr lang="tr-TR" sz="1800" dirty="0"/>
              <a:t> güvenlik anlamında </a:t>
            </a:r>
            <a:r>
              <a:rPr lang="tr-TR" sz="1800" dirty="0" err="1"/>
              <a:t>PoW’a</a:t>
            </a:r>
            <a:r>
              <a:rPr lang="tr-TR" sz="1800" dirty="0"/>
              <a:t> kıyasla daha güvensizdir fakat </a:t>
            </a:r>
            <a:r>
              <a:rPr lang="tr-TR" sz="1800" dirty="0" err="1"/>
              <a:t>PoS</a:t>
            </a:r>
            <a:r>
              <a:rPr lang="tr-TR" sz="1800" dirty="0"/>
              <a:t>, </a:t>
            </a:r>
            <a:r>
              <a:rPr lang="tr-TR" sz="1800" dirty="0" err="1"/>
              <a:t>PoW</a:t>
            </a:r>
            <a:r>
              <a:rPr lang="tr-TR" sz="1800" dirty="0"/>
              <a:t> ya kıyasla daha verimlidir.</a:t>
            </a:r>
            <a:endParaRPr lang="en-US" sz="1800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EAF0EE-C30D-49DB-9994-DFE2334E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44" y="2734056"/>
            <a:ext cx="929030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35027-8CD2-4BBB-991E-DDCC1FD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tr-TR" err="1"/>
              <a:t>PoW</a:t>
            </a:r>
            <a:r>
              <a:rPr lang="tr-TR"/>
              <a:t> </a:t>
            </a:r>
            <a:r>
              <a:rPr lang="tr-TR" err="1"/>
              <a:t>Vs</a:t>
            </a:r>
            <a:r>
              <a:rPr lang="tr-TR"/>
              <a:t> </a:t>
            </a:r>
            <a:r>
              <a:rPr lang="tr-TR" err="1"/>
              <a:t>PoS</a:t>
            </a:r>
            <a:r>
              <a:rPr lang="tr-TR"/>
              <a:t> Devamı…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F21D-7727-427D-A0CA-5534446F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tr-TR" sz="2000"/>
              <a:t>PoW’de başlamak için donanım satın almak gereklidir fakat PoS’de başlamak için sisteme kaydolmak ve stake yapmak yeterlidir.</a:t>
            </a:r>
          </a:p>
          <a:p>
            <a:endParaRPr lang="tr-TR" sz="2000"/>
          </a:p>
          <a:p>
            <a:r>
              <a:rPr lang="tr-TR" sz="2000"/>
              <a:t>PoW’de yeni bir blok doğrulanırken işlem gücü esas alınırken PoS’te bir kişinin elinde bulunan coin esas alınır.</a:t>
            </a:r>
            <a:endParaRPr lang="en-US" sz="200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308F260-81DC-43AE-B46A-30A844DC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97" y="2865745"/>
            <a:ext cx="4123675" cy="2061837"/>
          </a:xfrm>
          <a:prstGeom prst="rect">
            <a:avLst/>
          </a:prstGeom>
        </p:spPr>
      </p:pic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3F971-A6E5-4D98-8DD7-A4A8A04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  <a:noFill/>
        </p:spPr>
        <p:txBody>
          <a:bodyPr anchor="b">
            <a:normAutofit/>
          </a:bodyPr>
          <a:lstStyle/>
          <a:p>
            <a:r>
              <a:rPr lang="tr-TR" sz="5600" dirty="0" err="1"/>
              <a:t>PoW</a:t>
            </a:r>
            <a:r>
              <a:rPr lang="tr-TR" sz="5600" dirty="0"/>
              <a:t> Nedir?</a:t>
            </a:r>
            <a:endParaRPr lang="en-US" sz="5600" dirty="0"/>
          </a:p>
        </p:txBody>
      </p:sp>
      <p:cxnSp>
        <p:nvCxnSpPr>
          <p:cNvPr id="6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69913A6-CD9C-43CE-8518-82B693C5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Proof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of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Work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, iş kanıtı veya kısaca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PoW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protokolü,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denial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-of-service saldırıları ve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spam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mesajları gibi servislerin kötüye kullanımını önlemeyi amaçlayan bir sistemdir.</a:t>
            </a:r>
          </a:p>
          <a:p>
            <a:endParaRPr lang="tr-T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Bitcoin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blockchain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ağının en temel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üzelliklerinden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birisidir ve bir konsensüs mekanizmasıdır.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C253F14-FF89-4583-9BD7-63D6050E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6" y="1980689"/>
            <a:ext cx="5053409" cy="284254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627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513A6-F4A5-478D-B47A-692F8ED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Teşekkürler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6CE6967B-A93E-0EDF-CF1E-2780129A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5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5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9D3D6-CAB1-421A-9109-F316A21D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tr-TR" sz="6200"/>
              <a:t>PoW Teriminin İlk Kez Kullanımı</a:t>
            </a:r>
            <a:endParaRPr lang="en-US" sz="6200"/>
          </a:p>
        </p:txBody>
      </p:sp>
      <p:cxnSp>
        <p:nvCxnSpPr>
          <p:cNvPr id="7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3ADC-112F-49C6-871E-201790C5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İlk olarak, iki bilgisayar uzmanı olan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Cynthia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Dwork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ve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Moni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Naor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tarafından 1993 yılında yayımlanan bir makalede ortaya çıkartılmıştır.</a:t>
            </a:r>
          </a:p>
          <a:p>
            <a:pPr marL="0" indent="0">
              <a:buNone/>
            </a:pPr>
            <a:endParaRPr lang="tr-T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Sonrasında ise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Satoshi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Nakamoto’nun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yayımladığı </a:t>
            </a:r>
            <a:r>
              <a:rPr lang="tr-TR" sz="2000">
                <a:solidFill>
                  <a:schemeClr val="tx1">
                    <a:alpha val="80000"/>
                  </a:schemeClr>
                </a:solidFill>
              </a:rPr>
              <a:t>Bitcoin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teknik dokümanında, farklı bir şekilde karşımıza çıkarmıştır.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A group of gold coins&#10;&#10;Description automatically generated with medium confidence">
            <a:extLst>
              <a:ext uri="{FF2B5EF4-FFF2-40B4-BE49-F238E27FC236}">
                <a16:creationId xmlns:a16="http://schemas.microsoft.com/office/drawing/2014/main" id="{B2FCF015-B5A0-429D-AD0B-E77A94109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r="17369"/>
          <a:stretch/>
        </p:blipFill>
        <p:spPr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</p:spPr>
      </p:pic>
      <p:sp>
        <p:nvSpPr>
          <p:cNvPr id="7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E0EE-0CF4-45A3-A818-FA26B13D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tr-TR" sz="5600"/>
              <a:t>PoW Nasıl Çalışır?</a:t>
            </a:r>
            <a:endParaRPr lang="en-US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3D4F-8FF4-48D5-AEE4-797C1F78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2400" dirty="0" err="1">
                <a:solidFill>
                  <a:schemeClr val="tx1">
                    <a:alpha val="80000"/>
                  </a:schemeClr>
                </a:solidFill>
              </a:rPr>
              <a:t>Bitcoin</a:t>
            </a:r>
            <a:r>
              <a:rPr lang="tr-TR" sz="2400" dirty="0">
                <a:solidFill>
                  <a:schemeClr val="tx1">
                    <a:alpha val="80000"/>
                  </a:schemeClr>
                </a:solidFill>
              </a:rPr>
              <a:t> ve diğer pek çok </a:t>
            </a:r>
            <a:r>
              <a:rPr lang="tr-TR" sz="2400" dirty="0" err="1">
                <a:solidFill>
                  <a:schemeClr val="tx1">
                    <a:alpha val="80000"/>
                  </a:schemeClr>
                </a:solidFill>
              </a:rPr>
              <a:t>kriptopara</a:t>
            </a:r>
            <a:r>
              <a:rPr lang="tr-TR" sz="2400" dirty="0">
                <a:solidFill>
                  <a:schemeClr val="tx1">
                    <a:alpha val="80000"/>
                  </a:schemeClr>
                </a:solidFill>
              </a:rPr>
              <a:t> birimi, merkezsiz düğümlerin(</a:t>
            </a:r>
            <a:r>
              <a:rPr lang="tr-TR" sz="2400" dirty="0" err="1">
                <a:solidFill>
                  <a:schemeClr val="tx1">
                    <a:alpha val="80000"/>
                  </a:schemeClr>
                </a:solidFill>
              </a:rPr>
              <a:t>node</a:t>
            </a:r>
            <a:r>
              <a:rPr lang="tr-TR" sz="2400" dirty="0">
                <a:solidFill>
                  <a:schemeClr val="tx1">
                    <a:alpha val="80000"/>
                  </a:schemeClr>
                </a:solidFill>
              </a:rPr>
              <a:t>) bir araya gelerek oluşturduğu ağlar vasıtasıyla korunan </a:t>
            </a:r>
            <a:r>
              <a:rPr lang="tr-TR" sz="2400" dirty="0" err="1">
                <a:solidFill>
                  <a:schemeClr val="tx1">
                    <a:alpha val="80000"/>
                  </a:schemeClr>
                </a:solidFill>
              </a:rPr>
              <a:t>blokzinciri</a:t>
            </a:r>
            <a:r>
              <a:rPr lang="tr-TR" sz="2400" dirty="0">
                <a:solidFill>
                  <a:schemeClr val="tx1">
                    <a:alpha val="80000"/>
                  </a:schemeClr>
                </a:solidFill>
              </a:rPr>
              <a:t> sistemlerdir</a:t>
            </a:r>
          </a:p>
          <a:p>
            <a:endParaRPr lang="tr-T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tr-TR" sz="2400" dirty="0">
                <a:solidFill>
                  <a:schemeClr val="tx1">
                    <a:alpha val="80000"/>
                  </a:schemeClr>
                </a:solidFill>
              </a:rPr>
              <a:t>Bu sistemlerin temek görevi ağın sürdürülebilirliğini sağlamaktır.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F9CC111-44C4-4CCC-A6A3-E95C94279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49" y="2519316"/>
            <a:ext cx="4463822" cy="2593633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9043-1D29-43D9-ABE2-EEEDCED6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PoW</a:t>
            </a:r>
            <a:r>
              <a:rPr lang="tr-TR" dirty="0"/>
              <a:t> Sisteminin Avantajları Nelerdir?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C16448-5A2F-60DC-E62D-7E3456A44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188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5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4A323-C1C9-4B91-835B-F4A51FC9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tr-TR" sz="4800" dirty="0" err="1"/>
              <a:t>PoW</a:t>
            </a:r>
            <a:r>
              <a:rPr lang="tr-TR" sz="4800" dirty="0"/>
              <a:t> Sisteminin Dezavantajları Nelerdir?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A29B2-BEDD-D478-0BFC-7CDF2911A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54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C874-BA12-436F-8504-74E375D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tr-TR" sz="4000"/>
              <a:t>%51 Saldırısı Nedir?</a:t>
            </a:r>
            <a:br>
              <a:rPr lang="tr-TR" sz="4000"/>
            </a:br>
            <a:r>
              <a:rPr lang="tr-TR" sz="4000"/>
              <a:t>Bitcoin Saldırıya Uğrayabilir Mi? </a:t>
            </a:r>
            <a:endParaRPr lang="en-US" sz="400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B8B9B66-9F73-768F-EE70-326949640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206633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8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6B1AF-7E2C-4EFD-8CEA-0C695F27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 dirty="0" err="1"/>
              <a:t>PoW</a:t>
            </a:r>
            <a:r>
              <a:rPr lang="tr-TR" sz="4800" dirty="0"/>
              <a:t> Sisteminin Dezavantajları Devamı…</a:t>
            </a:r>
            <a:endParaRPr lang="en-US" sz="48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1DB3D7B-EF70-4F4F-B6D4-5F1DB2D1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400" dirty="0" err="1"/>
              <a:t>PoW</a:t>
            </a:r>
            <a:r>
              <a:rPr lang="tr-TR" sz="2400" dirty="0"/>
              <a:t> </a:t>
            </a:r>
            <a:r>
              <a:rPr lang="tr-TR" sz="2400" dirty="0" err="1"/>
              <a:t>protolokünün</a:t>
            </a:r>
            <a:r>
              <a:rPr lang="tr-TR" sz="2400" dirty="0"/>
              <a:t> dezavantajı inanılmaz derecede bir enerji tüketimine yol açmasıdır. Bu durum hem yüksek maliyete hem de enerji kaynaklarının mesuliyetsizce kullanımına sebep vermektedir.</a:t>
            </a:r>
          </a:p>
          <a:p>
            <a:endParaRPr lang="tr-TR" sz="2400" dirty="0"/>
          </a:p>
          <a:p>
            <a:r>
              <a:rPr lang="tr-TR" sz="2400" dirty="0"/>
              <a:t>Bu inanılmaz boyutlardaki enerji tüketimi için 2012 yılında </a:t>
            </a:r>
            <a:r>
              <a:rPr lang="tr-TR" sz="2400" dirty="0" err="1"/>
              <a:t>Scott</a:t>
            </a:r>
            <a:r>
              <a:rPr lang="tr-TR" sz="2400" dirty="0"/>
              <a:t> </a:t>
            </a:r>
            <a:r>
              <a:rPr lang="tr-TR" sz="2400" dirty="0" err="1"/>
              <a:t>Nadal</a:t>
            </a:r>
            <a:r>
              <a:rPr lang="tr-TR" sz="2400" dirty="0"/>
              <a:t> ve </a:t>
            </a:r>
            <a:r>
              <a:rPr lang="tr-TR" sz="2400" dirty="0" err="1"/>
              <a:t>Sunny</a:t>
            </a:r>
            <a:r>
              <a:rPr lang="tr-TR" sz="2400" dirty="0"/>
              <a:t> </a:t>
            </a:r>
            <a:r>
              <a:rPr lang="tr-TR" sz="2400" dirty="0" err="1"/>
              <a:t>King</a:t>
            </a:r>
            <a:r>
              <a:rPr lang="tr-TR" sz="2400" dirty="0"/>
              <a:t> tarafından </a:t>
            </a:r>
            <a:r>
              <a:rPr lang="tr-TR" sz="2400" dirty="0" err="1"/>
              <a:t>PoS</a:t>
            </a:r>
            <a:r>
              <a:rPr lang="tr-TR" sz="2400" dirty="0"/>
              <a:t>(</a:t>
            </a:r>
            <a:r>
              <a:rPr lang="tr-TR" sz="2400" dirty="0" err="1"/>
              <a:t>Proof</a:t>
            </a:r>
            <a:r>
              <a:rPr lang="tr-TR" sz="2400" dirty="0"/>
              <a:t> of </a:t>
            </a:r>
            <a:r>
              <a:rPr lang="tr-TR" sz="2400" dirty="0" err="1"/>
              <a:t>Stake</a:t>
            </a:r>
            <a:r>
              <a:rPr lang="tr-TR" sz="2400" dirty="0"/>
              <a:t>) adlı yeni bir protokol ile çözüm bulundu. </a:t>
            </a:r>
            <a:endParaRPr lang="en-US" sz="2400" dirty="0"/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F10FD-D227-4DF4-9150-A6225121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/>
              <a:t>PoS Nedir?</a:t>
            </a:r>
            <a:endParaRPr lang="en-US" sz="4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FF38-EFB3-4F7D-99A3-AC3A307C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tr-TR" sz="2000"/>
              <a:t>Proof of Work protokolüne bir alternatif olarak ortaya çıkan Proof of Stake(Hisse Kanıtı), hesaplama gücüne dayanan bir sistem yerine dijital varlık sahipliğini dikkate alan bir protokoldür.</a:t>
            </a:r>
          </a:p>
          <a:p>
            <a:endParaRPr lang="tr-TR" sz="2000"/>
          </a:p>
          <a:p>
            <a:r>
              <a:rPr lang="tr-TR" sz="2000"/>
              <a:t>En önde gelen özelliği, hesaplama gücü yerine sermaye gücünü öne çıkarmasıdır.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4E3827-ECD1-46F7-B44F-06E050DE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053808"/>
            <a:ext cx="5150277" cy="257513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862</Words>
  <Application>Microsoft Office PowerPoint</Application>
  <PresentationFormat>Widescreen</PresentationFormat>
  <Paragraphs>79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 vs PoS</vt:lpstr>
      <vt:lpstr>PoW Nedir?</vt:lpstr>
      <vt:lpstr>PoW Teriminin İlk Kez Kullanımı</vt:lpstr>
      <vt:lpstr>PoW Nasıl Çalışır?</vt:lpstr>
      <vt:lpstr>PoW Sisteminin Avantajları Nelerdir?</vt:lpstr>
      <vt:lpstr>PoW Sisteminin Dezavantajları Nelerdir?</vt:lpstr>
      <vt:lpstr>%51 Saldırısı Nedir? Bitcoin Saldırıya Uğrayabilir Mi? </vt:lpstr>
      <vt:lpstr>PoW Sisteminin Dezavantajları Devamı…</vt:lpstr>
      <vt:lpstr>PoS Nedir?</vt:lpstr>
      <vt:lpstr>PoS Çeşitleri Nelerdir?</vt:lpstr>
      <vt:lpstr>Delegated Proof of Stake(DPoS)</vt:lpstr>
      <vt:lpstr>Leased Proof of Stake(LPoS)</vt:lpstr>
      <vt:lpstr>PoS Sisteminin Avantajları Nelerdir?</vt:lpstr>
      <vt:lpstr>PoS Sisteminin Dezavantajları Nelerdir?</vt:lpstr>
      <vt:lpstr>PoW Kullanan Kripto Para Birimleri Nelerdir?</vt:lpstr>
      <vt:lpstr>PoS Kullanan Kripto Para Birimleri Nelerdir?</vt:lpstr>
      <vt:lpstr>PoW Vs PoS</vt:lpstr>
      <vt:lpstr>PoW Vs PoS Devamı…</vt:lpstr>
      <vt:lpstr>PoW Vs PoS Devamı…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 vs PoS</dc:title>
  <dc:creator>Sena KOÇAK</dc:creator>
  <cp:lastModifiedBy>Sena KOÇAK</cp:lastModifiedBy>
  <cp:revision>5</cp:revision>
  <dcterms:created xsi:type="dcterms:W3CDTF">2022-03-16T19:41:06Z</dcterms:created>
  <dcterms:modified xsi:type="dcterms:W3CDTF">2022-03-20T22:40:09Z</dcterms:modified>
</cp:coreProperties>
</file>