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15138" cy="9990138"/>
  <p:defaultTextStyle>
    <a:defPPr>
      <a:defRPr lang="en-US"/>
    </a:defPPr>
    <a:lvl1pPr algn="just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just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just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just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just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00000"/>
    <a:srgbClr val="F8F8F8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76" d="100"/>
          <a:sy n="76" d="100"/>
        </p:scale>
        <p:origin x="-122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 userDrawn="1"/>
        </p:nvSpPr>
        <p:spPr bwMode="auto">
          <a:xfrm>
            <a:off x="1979712" y="231612"/>
            <a:ext cx="530632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2000" b="1" dirty="0" smtClean="0">
                <a:latin typeface="Calibri" pitchFamily="34" charset="0"/>
                <a:cs typeface="Calibri" pitchFamily="34" charset="0"/>
              </a:rPr>
              <a:t>Pontifícia Universidade Católica de Minas Gerais</a:t>
            </a:r>
          </a:p>
          <a:p>
            <a:pPr algn="ctr" eaLnBrk="1" hangingPunct="1">
              <a:defRPr/>
            </a:pPr>
            <a:r>
              <a:rPr lang="pt-BR" sz="1800" b="1" dirty="0" smtClean="0">
                <a:latin typeface="Calibri" pitchFamily="34" charset="0"/>
                <a:cs typeface="Calibri" pitchFamily="34" charset="0"/>
              </a:rPr>
              <a:t>Curso de Sistemas de Informação</a:t>
            </a:r>
          </a:p>
        </p:txBody>
      </p:sp>
      <p:pic>
        <p:nvPicPr>
          <p:cNvPr id="3" name="Picture 5" descr="Brasão PUC 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19" y="162052"/>
            <a:ext cx="804914" cy="79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-395319" y="1296988"/>
            <a:ext cx="10225088" cy="5908675"/>
            <a:chOff x="-313" y="824"/>
            <a:chExt cx="6570" cy="3722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6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3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64" y="3492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3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8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63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6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800">
                <a:latin typeface="Arial" pitchFamily="34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46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45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42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46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40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40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40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40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37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47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17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15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40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0" y="3360"/>
              <a:ext cx="157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6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0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3" y="1366"/>
              <a:ext cx="110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0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0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7" y="1277"/>
              <a:ext cx="10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03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07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08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0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1" y="1170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0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95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7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5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45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40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10" y="1807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0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56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46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40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36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</a:endParaRPr>
            </a:p>
          </p:txBody>
        </p:sp>
      </p:grpSp>
      <p:cxnSp>
        <p:nvCxnSpPr>
          <p:cNvPr id="4" name="Conector reto 3"/>
          <p:cNvCxnSpPr>
            <a:cxnSpLocks noChangeShapeType="1"/>
          </p:cNvCxnSpPr>
          <p:nvPr userDrawn="1"/>
        </p:nvCxnSpPr>
        <p:spPr bwMode="auto">
          <a:xfrm>
            <a:off x="253661" y="1076455"/>
            <a:ext cx="8640763" cy="0"/>
          </a:xfrm>
          <a:prstGeom prst="line">
            <a:avLst/>
          </a:prstGeom>
          <a:noFill/>
          <a:ln w="38100" algn="ctr">
            <a:solidFill>
              <a:srgbClr val="F8F8F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0" name="CaixaDeTexto 222"/>
          <p:cNvSpPr txBox="1"/>
          <p:nvPr userDrawn="1"/>
        </p:nvSpPr>
        <p:spPr>
          <a:xfrm>
            <a:off x="8102211" y="958102"/>
            <a:ext cx="686406" cy="24622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>
            <a:defPPr>
              <a:defRPr lang="en-US"/>
            </a:defPPr>
            <a:lvl1pPr algn="just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t-BR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Slide </a:t>
            </a:r>
            <a:fld id="{B73353DC-0A55-4EA5-B304-FB828B8CCE70}" type="slidenum">
              <a:rPr lang="pt-BR" sz="1000" b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pPr algn="ctr">
                <a:defRPr/>
              </a:pPr>
              <a:t>‹N°›</a:t>
            </a:fld>
            <a:endParaRPr lang="pt-BR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6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9"/>
          <p:cNvSpPr>
            <a:spLocks noChangeArrowheads="1"/>
          </p:cNvSpPr>
          <p:nvPr/>
        </p:nvSpPr>
        <p:spPr bwMode="auto">
          <a:xfrm>
            <a:off x="323849" y="3212976"/>
            <a:ext cx="86407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800" b="1" dirty="0" smtClean="0">
                <a:latin typeface="Calibri" pitchFamily="34" charset="0"/>
                <a:cs typeface="Calibri" pitchFamily="34" charset="0"/>
              </a:rPr>
              <a:t>Antecipação de Mudança Curricular</a:t>
            </a:r>
            <a:endParaRPr lang="pt-BR" sz="32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9"/>
          <p:cNvSpPr>
            <a:spLocks noChangeArrowheads="1"/>
          </p:cNvSpPr>
          <p:nvPr/>
        </p:nvSpPr>
        <p:spPr bwMode="auto">
          <a:xfrm>
            <a:off x="251520" y="1268760"/>
            <a:ext cx="8640763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latin typeface="Calibri" pitchFamily="34" charset="0"/>
                <a:cs typeface="Calibri" pitchFamily="34" charset="0"/>
              </a:rPr>
              <a:t>Definição Curricular</a:t>
            </a:r>
          </a:p>
          <a:p>
            <a:pPr algn="ctr">
              <a:defRPr/>
            </a:pPr>
            <a:endParaRPr lang="pt-BR" sz="1800" b="1" dirty="0" smtClean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pt-BR" sz="1800" b="1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2000" b="1" dirty="0" smtClean="0">
                <a:latin typeface="Calibri" pitchFamily="34" charset="0"/>
                <a:cs typeface="Calibri" pitchFamily="34" charset="0"/>
              </a:rPr>
              <a:t>Procedimento Urgente</a:t>
            </a:r>
          </a:p>
          <a:p>
            <a:pPr algn="ctr">
              <a:defRPr/>
            </a:pPr>
            <a:endParaRPr lang="pt-BR" sz="1800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pt-BR" sz="1800" dirty="0" smtClean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pt-BR" sz="1800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1800" dirty="0" smtClean="0">
                <a:latin typeface="Calibri" pitchFamily="34" charset="0"/>
                <a:cs typeface="Calibri" pitchFamily="34" charset="0"/>
              </a:rPr>
              <a:t>Todos os alunos devem procurar a Secretaria Acadêmica </a:t>
            </a:r>
          </a:p>
          <a:p>
            <a:pPr algn="ctr">
              <a:defRPr/>
            </a:pPr>
            <a:r>
              <a:rPr lang="pt-BR" sz="1800" dirty="0" smtClean="0">
                <a:latin typeface="Calibri" pitchFamily="34" charset="0"/>
                <a:cs typeface="Calibri" pitchFamily="34" charset="0"/>
              </a:rPr>
              <a:t>e solicitar a equivalência de disciplinas extra curriculares</a:t>
            </a:r>
          </a:p>
        </p:txBody>
      </p:sp>
    </p:spTree>
    <p:extLst>
      <p:ext uri="{BB962C8B-B14F-4D97-AF65-F5344CB8AC3E}">
        <p14:creationId xmlns:p14="http://schemas.microsoft.com/office/powerpoint/2010/main" val="16288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9"/>
          <p:cNvSpPr>
            <a:spLocks noChangeArrowheads="1"/>
          </p:cNvSpPr>
          <p:nvPr/>
        </p:nvSpPr>
        <p:spPr bwMode="auto">
          <a:xfrm>
            <a:off x="251519" y="2420888"/>
            <a:ext cx="8640763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Obrigado pela Atenção!</a:t>
            </a:r>
          </a:p>
          <a:p>
            <a:pPr algn="ctr">
              <a:defRPr/>
            </a:pPr>
            <a:endParaRPr lang="pt-BR" sz="2000" b="1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2000" b="1" dirty="0" smtClean="0">
                <a:latin typeface="Calibri" pitchFamily="34" charset="0"/>
                <a:cs typeface="Calibri" pitchFamily="34" charset="0"/>
              </a:rPr>
              <a:t>Estamos à disposição!</a:t>
            </a:r>
          </a:p>
          <a:p>
            <a:pPr algn="ctr">
              <a:defRPr/>
            </a:pPr>
            <a:endParaRPr lang="pt-BR" sz="2000" b="1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pt-BR" sz="2000" b="1" dirty="0" smtClean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pt-BR" sz="1800" b="1" dirty="0" smtClean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pt-BR" sz="1800" b="1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pt-BR" sz="1800" b="1" dirty="0" smtClean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pt-BR" sz="1800" b="1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1800" b="1" dirty="0" smtClean="0">
                <a:latin typeface="Calibri" pitchFamily="34" charset="0"/>
                <a:cs typeface="Calibri" pitchFamily="34" charset="0"/>
              </a:rPr>
              <a:t>Colegiado de Coordenação Didática</a:t>
            </a:r>
          </a:p>
          <a:p>
            <a:pPr algn="ctr">
              <a:defRPr/>
            </a:pPr>
            <a:r>
              <a:rPr lang="pt-BR" sz="1800" b="1" dirty="0" smtClean="0">
                <a:latin typeface="Calibri" pitchFamily="34" charset="0"/>
                <a:cs typeface="Calibri" pitchFamily="34" charset="0"/>
              </a:rPr>
              <a:t>Curso de Sistemas de Informação em Betim</a:t>
            </a:r>
            <a:endParaRPr lang="pt-BR" sz="16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0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9"/>
          <p:cNvSpPr>
            <a:spLocks noChangeArrowheads="1"/>
          </p:cNvSpPr>
          <p:nvPr/>
        </p:nvSpPr>
        <p:spPr bwMode="auto">
          <a:xfrm>
            <a:off x="251520" y="1268760"/>
            <a:ext cx="8640763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latin typeface="Calibri" pitchFamily="34" charset="0"/>
                <a:cs typeface="Calibri" pitchFamily="34" charset="0"/>
              </a:rPr>
              <a:t>Antecipação de Mudança Curricular</a:t>
            </a:r>
          </a:p>
          <a:p>
            <a:pPr algn="ctr">
              <a:defRPr/>
            </a:pPr>
            <a:endParaRPr lang="pt-BR" sz="1800" b="1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pt-BR" sz="1800" b="1" dirty="0" smtClean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1800" b="1" dirty="0" smtClean="0">
                <a:latin typeface="Calibri" pitchFamily="34" charset="0"/>
                <a:cs typeface="Calibri" pitchFamily="34" charset="0"/>
              </a:rPr>
              <a:t>Currículos em Oferta</a:t>
            </a:r>
          </a:p>
          <a:p>
            <a:pPr algn="ctr">
              <a:defRPr/>
            </a:pPr>
            <a:endParaRPr lang="pt-BR" sz="1800" b="1" dirty="0" smtClean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1800" dirty="0" smtClean="0">
                <a:latin typeface="Calibri" pitchFamily="34" charset="0"/>
                <a:cs typeface="Calibri" pitchFamily="34" charset="0"/>
              </a:rPr>
              <a:t>13 – Alunos com entrada até 2/2016</a:t>
            </a:r>
          </a:p>
          <a:p>
            <a:pPr algn="ctr">
              <a:defRPr/>
            </a:pPr>
            <a:r>
              <a:rPr lang="pt-BR" sz="1800" dirty="0" smtClean="0">
                <a:latin typeface="Calibri" pitchFamily="34" charset="0"/>
                <a:cs typeface="Calibri" pitchFamily="34" charset="0"/>
              </a:rPr>
              <a:t>14 – Alunos com entrada a partir de 1/2017</a:t>
            </a:r>
          </a:p>
          <a:p>
            <a:pPr algn="ctr">
              <a:defRPr/>
            </a:pPr>
            <a:endParaRPr lang="pt-BR" sz="1800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pt-BR" sz="1800" dirty="0" smtClean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pt-BR" sz="2000" dirty="0" smtClean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2000" b="1" dirty="0" smtClean="0">
                <a:latin typeface="Calibri" pitchFamily="34" charset="0"/>
                <a:cs typeface="Calibri" pitchFamily="34" charset="0"/>
              </a:rPr>
              <a:t>Antecipação</a:t>
            </a:r>
          </a:p>
          <a:p>
            <a:pPr algn="ctr">
              <a:defRPr/>
            </a:pPr>
            <a:endParaRPr lang="pt-BR" sz="1800" b="1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2000" b="1" dirty="0" smtClean="0">
                <a:latin typeface="Calibri" pitchFamily="34" charset="0"/>
                <a:cs typeface="Calibri" pitchFamily="34" charset="0"/>
              </a:rPr>
              <a:t>Implantação imediata do Currículo de Final 14 até o 6º Período do Curso</a:t>
            </a:r>
          </a:p>
        </p:txBody>
      </p:sp>
    </p:spTree>
    <p:extLst>
      <p:ext uri="{BB962C8B-B14F-4D97-AF65-F5344CB8AC3E}">
        <p14:creationId xmlns:p14="http://schemas.microsoft.com/office/powerpoint/2010/main" val="16221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9"/>
          <p:cNvSpPr>
            <a:spLocks noChangeArrowheads="1"/>
          </p:cNvSpPr>
          <p:nvPr/>
        </p:nvSpPr>
        <p:spPr bwMode="auto">
          <a:xfrm>
            <a:off x="251520" y="1268760"/>
            <a:ext cx="8640763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latin typeface="Calibri" pitchFamily="34" charset="0"/>
                <a:cs typeface="Calibri" pitchFamily="34" charset="0"/>
              </a:rPr>
              <a:t>Antecipação de Mudança Curricular</a:t>
            </a:r>
          </a:p>
          <a:p>
            <a:pPr algn="ctr">
              <a:defRPr/>
            </a:pPr>
            <a:endParaRPr lang="pt-BR" sz="1800" b="1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pt-BR" sz="1800" b="1" dirty="0" smtClean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2000" b="1" dirty="0" smtClean="0">
                <a:latin typeface="Calibri" pitchFamily="34" charset="0"/>
                <a:cs typeface="Calibri" pitchFamily="34" charset="0"/>
              </a:rPr>
              <a:t>Motivações e Impactos</a:t>
            </a:r>
          </a:p>
          <a:p>
            <a:pPr algn="ctr">
              <a:defRPr/>
            </a:pPr>
            <a:endParaRPr lang="pt-BR" sz="1800" b="1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1800" dirty="0" smtClean="0">
                <a:latin typeface="Calibri" pitchFamily="34" charset="0"/>
                <a:cs typeface="Calibri" pitchFamily="34" charset="0"/>
              </a:rPr>
              <a:t>Atualização Curricular</a:t>
            </a:r>
          </a:p>
          <a:p>
            <a:pPr algn="ctr">
              <a:defRPr/>
            </a:pPr>
            <a:r>
              <a:rPr lang="pt-BR" sz="1800" dirty="0" smtClean="0">
                <a:latin typeface="Calibri" pitchFamily="34" charset="0"/>
                <a:cs typeface="Calibri" pitchFamily="34" charset="0"/>
              </a:rPr>
              <a:t>Convergência de Disciplinas entre Cursos</a:t>
            </a:r>
          </a:p>
          <a:p>
            <a:pPr algn="ctr">
              <a:defRPr/>
            </a:pPr>
            <a:r>
              <a:rPr lang="pt-BR" sz="1800" dirty="0" smtClean="0">
                <a:latin typeface="Calibri" pitchFamily="34" charset="0"/>
                <a:cs typeface="Calibri" pitchFamily="34" charset="0"/>
              </a:rPr>
              <a:t>Diminuição de Custos e Manutenção ou Diminuição de Preços de Disciplinas</a:t>
            </a:r>
          </a:p>
          <a:p>
            <a:pPr algn="ctr">
              <a:defRPr/>
            </a:pPr>
            <a:endParaRPr lang="pt-BR" sz="1800" b="1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pt-BR" sz="1800" b="1" dirty="0" smtClean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pt-BR" sz="1800" b="1" dirty="0" smtClean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2000" b="1" dirty="0" smtClean="0">
                <a:latin typeface="Calibri" pitchFamily="34" charset="0"/>
                <a:cs typeface="Calibri" pitchFamily="34" charset="0"/>
              </a:rPr>
              <a:t>O que muda?</a:t>
            </a:r>
          </a:p>
          <a:p>
            <a:pPr algn="ctr">
              <a:defRPr/>
            </a:pPr>
            <a:endParaRPr lang="pt-BR" sz="2000" b="1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1800" dirty="0" smtClean="0">
                <a:latin typeface="Calibri" pitchFamily="34" charset="0"/>
                <a:cs typeface="Calibri" pitchFamily="34" charset="0"/>
              </a:rPr>
              <a:t>Atenção às Disciplinas da Grade Curricular prevista no Currículo do Aluno</a:t>
            </a:r>
          </a:p>
          <a:p>
            <a:pPr algn="ctr">
              <a:defRPr/>
            </a:pPr>
            <a:r>
              <a:rPr lang="pt-BR" sz="1800" dirty="0" smtClean="0">
                <a:latin typeface="Calibri" pitchFamily="34" charset="0"/>
                <a:cs typeface="Calibri" pitchFamily="34" charset="0"/>
              </a:rPr>
              <a:t>(Consultar a Definição Curricular)</a:t>
            </a:r>
          </a:p>
        </p:txBody>
      </p:sp>
    </p:spTree>
    <p:extLst>
      <p:ext uri="{BB962C8B-B14F-4D97-AF65-F5344CB8AC3E}">
        <p14:creationId xmlns:p14="http://schemas.microsoft.com/office/powerpoint/2010/main" val="41786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9"/>
          <p:cNvSpPr>
            <a:spLocks noChangeArrowheads="1"/>
          </p:cNvSpPr>
          <p:nvPr/>
        </p:nvSpPr>
        <p:spPr bwMode="auto">
          <a:xfrm>
            <a:off x="251520" y="1268760"/>
            <a:ext cx="86407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latin typeface="Calibri" pitchFamily="34" charset="0"/>
                <a:cs typeface="Calibri" pitchFamily="34" charset="0"/>
              </a:rPr>
              <a:t>Análise de Migração</a:t>
            </a:r>
            <a:endParaRPr lang="pt-BR" sz="18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tângulo 9"/>
          <p:cNvSpPr>
            <a:spLocks noChangeArrowheads="1"/>
          </p:cNvSpPr>
          <p:nvPr/>
        </p:nvSpPr>
        <p:spPr bwMode="auto">
          <a:xfrm>
            <a:off x="251520" y="1916832"/>
            <a:ext cx="8640763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800" b="1" dirty="0" smtClean="0">
                <a:latin typeface="Calibri" pitchFamily="34" charset="0"/>
                <a:cs typeface="Calibri" pitchFamily="34" charset="0"/>
              </a:rPr>
              <a:t>Alteração de Nomes e/ou Ementas de Disciplinas</a:t>
            </a:r>
          </a:p>
          <a:p>
            <a:pPr algn="ctr">
              <a:defRPr/>
            </a:pPr>
            <a:endParaRPr lang="pt-BR" sz="1800" b="1" dirty="0"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endParaRPr lang="pt-BR" sz="1800" dirty="0" smtClean="0"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r>
              <a:rPr lang="pt-BR" sz="1600" dirty="0" smtClean="0">
                <a:latin typeface="Calibri" pitchFamily="34" charset="0"/>
                <a:cs typeface="Calibri" pitchFamily="34" charset="0"/>
              </a:rPr>
              <a:t>Matemática Discreta – Fundamentos Matemáticos para Computação</a:t>
            </a:r>
          </a:p>
          <a:p>
            <a:pPr algn="l">
              <a:defRPr/>
            </a:pPr>
            <a:r>
              <a:rPr lang="pt-BR" sz="1600" dirty="0" smtClean="0">
                <a:latin typeface="Calibri" pitchFamily="34" charset="0"/>
                <a:cs typeface="Calibri" pitchFamily="34" charset="0"/>
              </a:rPr>
              <a:t>Fundamentos de Administração – Introdução à Administração</a:t>
            </a:r>
          </a:p>
          <a:p>
            <a:pPr algn="l">
              <a:defRPr/>
            </a:pPr>
            <a:r>
              <a:rPr lang="pt-BR" sz="1600" dirty="0" smtClean="0">
                <a:latin typeface="Calibri" pitchFamily="34" charset="0"/>
                <a:cs typeface="Calibri" pitchFamily="34" charset="0"/>
              </a:rPr>
              <a:t>Cálculo I – Cálculo I</a:t>
            </a:r>
          </a:p>
          <a:p>
            <a:pPr algn="l">
              <a:defRPr/>
            </a:pPr>
            <a:r>
              <a:rPr lang="pt-BR" sz="1600" dirty="0" smtClean="0">
                <a:latin typeface="Calibri" pitchFamily="34" charset="0"/>
                <a:cs typeface="Calibri" pitchFamily="34" charset="0"/>
              </a:rPr>
              <a:t>Cálculo II – Cálculo II</a:t>
            </a:r>
          </a:p>
          <a:p>
            <a:pPr algn="l">
              <a:defRPr/>
            </a:pPr>
            <a:r>
              <a:rPr lang="pt-BR" sz="1600" dirty="0" smtClean="0">
                <a:latin typeface="Calibri" pitchFamily="34" charset="0"/>
                <a:cs typeface="Calibri" pitchFamily="34" charset="0"/>
              </a:rPr>
              <a:t>Análise e Estratégia de Mercado – Fundamentos de Marketing</a:t>
            </a:r>
          </a:p>
          <a:p>
            <a:pPr algn="l">
              <a:defRPr/>
            </a:pPr>
            <a:r>
              <a:rPr lang="pt-BR" sz="1600" dirty="0" smtClean="0">
                <a:latin typeface="Calibri" pitchFamily="34" charset="0"/>
                <a:cs typeface="Calibri" pitchFamily="34" charset="0"/>
              </a:rPr>
              <a:t>Empreendedorismo em Tecnologia da Informação – Empreendedorismo e Plano de Negócios</a:t>
            </a:r>
          </a:p>
          <a:p>
            <a:pPr algn="l">
              <a:defRPr/>
            </a:pPr>
            <a:r>
              <a:rPr lang="pt-BR" sz="1600" dirty="0" smtClean="0">
                <a:latin typeface="Calibri" pitchFamily="34" charset="0"/>
                <a:cs typeface="Calibri" pitchFamily="34" charset="0"/>
              </a:rPr>
              <a:t>Otimização de Sistemas Computacionais – Introdução à Otimização de Sistemas Computacionais</a:t>
            </a:r>
          </a:p>
          <a:p>
            <a:pPr algn="l">
              <a:defRPr/>
            </a:pPr>
            <a:endParaRPr lang="pt-BR" sz="1600" dirty="0"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endParaRPr lang="pt-BR" sz="1600" dirty="0" smtClean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1600" dirty="0" smtClean="0">
                <a:latin typeface="Calibri" pitchFamily="34" charset="0"/>
                <a:cs typeface="Calibri" pitchFamily="34" charset="0"/>
              </a:rPr>
              <a:t>Atenção:</a:t>
            </a:r>
          </a:p>
          <a:p>
            <a:pPr algn="l">
              <a:defRPr/>
            </a:pPr>
            <a:endParaRPr lang="pt-BR" sz="1600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1600" dirty="0" smtClean="0">
                <a:latin typeface="Calibri" pitchFamily="34" charset="0"/>
                <a:cs typeface="Calibri" pitchFamily="34" charset="0"/>
              </a:rPr>
              <a:t>Políticas de Negociação (34 horas – Currículo 13) </a:t>
            </a:r>
          </a:p>
          <a:p>
            <a:pPr algn="ctr">
              <a:defRPr/>
            </a:pPr>
            <a:r>
              <a:rPr lang="pt-BR" sz="1600" dirty="0" smtClean="0">
                <a:latin typeface="Calibri" pitchFamily="34" charset="0"/>
                <a:cs typeface="Calibri" pitchFamily="34" charset="0"/>
              </a:rPr>
              <a:t>não é equivalente a </a:t>
            </a:r>
          </a:p>
          <a:p>
            <a:pPr algn="ctr">
              <a:defRPr/>
            </a:pPr>
            <a:r>
              <a:rPr lang="pt-BR" sz="1600" dirty="0" smtClean="0">
                <a:latin typeface="Calibri" pitchFamily="34" charset="0"/>
                <a:cs typeface="Calibri" pitchFamily="34" charset="0"/>
              </a:rPr>
              <a:t>Políticas de Negociação (68 horas – Currículo 14)</a:t>
            </a:r>
            <a:endParaRPr lang="pt-BR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9"/>
          <p:cNvSpPr>
            <a:spLocks noChangeArrowheads="1"/>
          </p:cNvSpPr>
          <p:nvPr/>
        </p:nvSpPr>
        <p:spPr bwMode="auto">
          <a:xfrm>
            <a:off x="251520" y="1268760"/>
            <a:ext cx="864076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latin typeface="Calibri" pitchFamily="34" charset="0"/>
                <a:cs typeface="Calibri" pitchFamily="34" charset="0"/>
              </a:rPr>
              <a:t>Análise de Migração</a:t>
            </a:r>
          </a:p>
          <a:p>
            <a:pPr algn="ctr">
              <a:defRPr/>
            </a:pPr>
            <a:endParaRPr lang="pt-BR" sz="1800" b="1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pt-BR" sz="1800" dirty="0" smtClean="0">
              <a:latin typeface="Calibri" panose="020F0502020204030204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2000" b="1" dirty="0" smtClean="0">
                <a:latin typeface="Calibri" panose="020F0502020204030204" pitchFamily="34" charset="0"/>
                <a:cs typeface="Calibri" pitchFamily="34" charset="0"/>
              </a:rPr>
              <a:t>Alunos com Entrada em 2/2016</a:t>
            </a:r>
          </a:p>
          <a:p>
            <a:pPr algn="ctr">
              <a:defRPr/>
            </a:pP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Em 2/2017,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esses alunos estarão cursando o 4º 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período do curso</a:t>
            </a:r>
          </a:p>
          <a:p>
            <a:pPr algn="ctr">
              <a:defRPr/>
            </a:pP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Esses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alunos já cursaram o 1º e 2º períodos do curso </a:t>
            </a:r>
            <a:endParaRPr lang="pt-BR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não terão nenhum impacto com a migração.</a:t>
            </a:r>
          </a:p>
          <a:p>
            <a:pPr algn="ctr">
              <a:defRPr/>
            </a:pPr>
            <a:endParaRPr lang="pt-BR" sz="1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1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9"/>
          <p:cNvSpPr>
            <a:spLocks noChangeArrowheads="1"/>
          </p:cNvSpPr>
          <p:nvPr/>
        </p:nvSpPr>
        <p:spPr bwMode="auto">
          <a:xfrm>
            <a:off x="251520" y="1268760"/>
            <a:ext cx="8640763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latin typeface="Calibri" pitchFamily="34" charset="0"/>
                <a:cs typeface="Calibri" pitchFamily="34" charset="0"/>
              </a:rPr>
              <a:t>Análise de Migração</a:t>
            </a:r>
          </a:p>
          <a:p>
            <a:pPr algn="ctr">
              <a:defRPr/>
            </a:pPr>
            <a:endParaRPr lang="pt-BR" sz="1800" b="1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pt-BR" sz="1800" dirty="0" smtClean="0">
              <a:latin typeface="Calibri" panose="020F0502020204030204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2000" b="1" dirty="0" smtClean="0">
                <a:latin typeface="Calibri" panose="020F0502020204030204" pitchFamily="34" charset="0"/>
                <a:cs typeface="Calibri" pitchFamily="34" charset="0"/>
              </a:rPr>
              <a:t>Alunos com Entrada em 1/2016</a:t>
            </a:r>
          </a:p>
          <a:p>
            <a:pPr algn="ctr">
              <a:defRPr/>
            </a:pP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Em 2/2017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esses alunos estarão cursando o 4º 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período do curso </a:t>
            </a:r>
          </a:p>
          <a:p>
            <a:pPr algn="ctr">
              <a:defRPr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já 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cursaram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o 1º, 2º e 3º períodos 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currículo 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pt-BR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Esses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alunos não cursarão Bancos de 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Dados</a:t>
            </a:r>
          </a:p>
          <a:p>
            <a:pPr algn="ctr">
              <a:defRPr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porque já fizeram essa disciplina no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3º período do currículo 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, em 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1/2017</a:t>
            </a:r>
          </a:p>
          <a:p>
            <a:pPr algn="ctr">
              <a:defRPr/>
            </a:pP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Eles cursarão a disciplina Cultura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Religiosa: Fenômeno Religioso </a:t>
            </a:r>
            <a:endParaRPr lang="pt-BR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era ofertada no 4º período do </a:t>
            </a:r>
            <a:r>
              <a:rPr lang="pt-BR" sz="1800">
                <a:latin typeface="Calibri" panose="020F0502020204030204" pitchFamily="34" charset="0"/>
                <a:cs typeface="Calibri" panose="020F0502020204030204" pitchFamily="34" charset="0"/>
              </a:rPr>
              <a:t>currículo </a:t>
            </a:r>
            <a:r>
              <a:rPr lang="pt-BR" sz="180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9"/>
          <p:cNvSpPr>
            <a:spLocks noChangeArrowheads="1"/>
          </p:cNvSpPr>
          <p:nvPr/>
        </p:nvSpPr>
        <p:spPr bwMode="auto">
          <a:xfrm>
            <a:off x="251520" y="1268760"/>
            <a:ext cx="8640763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latin typeface="Calibri" pitchFamily="34" charset="0"/>
                <a:cs typeface="Calibri" pitchFamily="34" charset="0"/>
              </a:rPr>
              <a:t>Análise de Migração</a:t>
            </a:r>
          </a:p>
          <a:p>
            <a:pPr algn="ctr">
              <a:defRPr/>
            </a:pPr>
            <a:endParaRPr lang="pt-BR" sz="1800" b="1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pt-BR" sz="1800" dirty="0" smtClean="0">
              <a:latin typeface="Calibri" panose="020F0502020204030204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2000" b="1" dirty="0" smtClean="0">
                <a:latin typeface="Calibri" panose="020F0502020204030204" pitchFamily="34" charset="0"/>
                <a:cs typeface="Calibri" pitchFamily="34" charset="0"/>
              </a:rPr>
              <a:t>Alunos com Entrada em 2/2015</a:t>
            </a:r>
          </a:p>
          <a:p>
            <a:pPr algn="ctr">
              <a:defRPr/>
            </a:pP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Em 2/2017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esses alunos estarão cursando o 6º 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período do curso </a:t>
            </a:r>
          </a:p>
          <a:p>
            <a:pPr algn="ctr">
              <a:defRPr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já cursaram o 1º, 2º, 3º e 4º 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 currículo 13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pt-BR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Em 2/2017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será ofertado o 6º período do currículo 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</a:p>
          <a:p>
            <a:pPr algn="ctr">
              <a:defRPr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esses alunos precisarão cursar Políticas de Negociação 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4º período 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>
              <a:defRPr/>
            </a:pPr>
            <a:endParaRPr lang="pt-BR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Eles não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cursarão Fundamentos de </a:t>
            </a:r>
            <a:r>
              <a:rPr lang="pt-BR" sz="1800" i="1" dirty="0">
                <a:latin typeface="Calibri" panose="020F0502020204030204" pitchFamily="34" charset="0"/>
                <a:cs typeface="Calibri" panose="020F0502020204030204" pitchFamily="34" charset="0"/>
              </a:rPr>
              <a:t>Marketing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>
              <a:defRPr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nem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Processos e Qualidade de </a:t>
            </a:r>
            <a:r>
              <a:rPr lang="pt-BR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8976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9"/>
          <p:cNvSpPr>
            <a:spLocks noChangeArrowheads="1"/>
          </p:cNvSpPr>
          <p:nvPr/>
        </p:nvSpPr>
        <p:spPr bwMode="auto">
          <a:xfrm>
            <a:off x="251520" y="1268760"/>
            <a:ext cx="8640763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latin typeface="Calibri" pitchFamily="34" charset="0"/>
                <a:cs typeface="Calibri" pitchFamily="34" charset="0"/>
              </a:rPr>
              <a:t>Análise de Migração</a:t>
            </a:r>
          </a:p>
          <a:p>
            <a:pPr algn="ctr">
              <a:defRPr/>
            </a:pPr>
            <a:endParaRPr lang="pt-BR" sz="1800" b="1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pt-BR" sz="1800" dirty="0" smtClean="0">
              <a:latin typeface="Calibri" panose="020F0502020204030204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2000" b="1" dirty="0" smtClean="0">
                <a:latin typeface="Calibri" panose="020F0502020204030204" pitchFamily="34" charset="0"/>
                <a:cs typeface="Calibri" pitchFamily="34" charset="0"/>
              </a:rPr>
              <a:t>Alunos com Entrada em 2/2015</a:t>
            </a:r>
          </a:p>
          <a:p>
            <a:pPr algn="ctr">
              <a:defRPr/>
            </a:pP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Ainda...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pt-BR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Em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1/2018 será ofertado o 5</a:t>
            </a:r>
            <a:r>
              <a:rPr lang="pt-BR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 período do currículo 14, </a:t>
            </a:r>
          </a:p>
          <a:p>
            <a:pPr algn="ctr">
              <a:defRPr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mas esses alunos não cursarão Estatística e Probabilidade, </a:t>
            </a:r>
          </a:p>
          <a:p>
            <a:pPr algn="ctr">
              <a:defRPr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pois já cursaram essa disciplina no 4 º período no currículo 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>
              <a:defRPr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No entanto, cursarão Governança de Tecnologia da Informação </a:t>
            </a:r>
          </a:p>
          <a:p>
            <a:pPr algn="ctr">
              <a:defRPr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em conjunto com a turma do 7º período (currículo 13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ctr">
              <a:defRPr/>
            </a:pPr>
            <a:endParaRPr lang="pt-BR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Em 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2/2018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será ofertado o 8</a:t>
            </a:r>
            <a:r>
              <a:rPr lang="pt-BR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 período do currículo 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</a:p>
          <a:p>
            <a:pPr algn="ctr">
              <a:defRPr/>
            </a:pP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Esses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alunos não cursarão Gestão de Serviços de Tecnologia da 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Informação</a:t>
            </a:r>
          </a:p>
          <a:p>
            <a:pPr algn="ctr">
              <a:defRPr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nem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Políticas de 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Negociação,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mas cursarão Fundamentos de </a:t>
            </a:r>
            <a:r>
              <a:rPr lang="pt-BR" sz="1800" i="1" dirty="0">
                <a:latin typeface="Calibri" panose="020F0502020204030204" pitchFamily="34" charset="0"/>
                <a:cs typeface="Calibri" panose="020F0502020204030204" pitchFamily="34" charset="0"/>
              </a:rPr>
              <a:t>Marketing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pt-BR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em 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conjunto com a turma do 6º </a:t>
            </a: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período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9"/>
          <p:cNvSpPr>
            <a:spLocks noChangeArrowheads="1"/>
          </p:cNvSpPr>
          <p:nvPr/>
        </p:nvSpPr>
        <p:spPr bwMode="auto">
          <a:xfrm>
            <a:off x="251520" y="1268760"/>
            <a:ext cx="86407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latin typeface="Calibri" pitchFamily="34" charset="0"/>
                <a:cs typeface="Calibri" pitchFamily="34" charset="0"/>
              </a:rPr>
              <a:t>Planejamento da Oferta de Disciplinas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45197"/>
              </p:ext>
            </p:extLst>
          </p:nvPr>
        </p:nvGraphicFramePr>
        <p:xfrm>
          <a:off x="178781" y="2060848"/>
          <a:ext cx="8747999" cy="432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6427"/>
                <a:gridCol w="1895393"/>
                <a:gridCol w="1895393"/>
                <a:gridCol w="1895393"/>
                <a:gridCol w="1895393"/>
              </a:tblGrid>
              <a:tr h="444626">
                <a:tc>
                  <a:txBody>
                    <a:bodyPr/>
                    <a:lstStyle/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pt-BR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53258" marR="53258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2/2017</a:t>
                      </a:r>
                      <a:endParaRPr lang="pt-BR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53258" marR="53258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1/2018</a:t>
                      </a:r>
                      <a:endParaRPr lang="pt-BR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53258" marR="53258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2/2018</a:t>
                      </a:r>
                      <a:endParaRPr lang="pt-BR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53258" marR="53258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1/2019</a:t>
                      </a:r>
                      <a:endParaRPr lang="pt-BR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53258" marR="53258" marT="0" marB="0" anchor="ctr">
                    <a:solidFill>
                      <a:srgbClr val="0070C0"/>
                    </a:solidFill>
                  </a:tcPr>
                </a:tc>
              </a:tr>
              <a:tr h="779510">
                <a:tc>
                  <a:txBody>
                    <a:bodyPr/>
                    <a:lstStyle/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Entrada em 2016/2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53258" marR="53258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pt-BR" sz="1600" baseline="30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período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53258" marR="53258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pt-BR" sz="1600" baseline="30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período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53258" marR="53258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pt-BR" sz="1600" baseline="30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período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53258" marR="53258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pt-BR" sz="1600" baseline="30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período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53258" marR="53258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96144">
                <a:tc>
                  <a:txBody>
                    <a:bodyPr/>
                    <a:lstStyle/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Entrada em 2016/1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53258" marR="53258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pt-BR" sz="1600" baseline="30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 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período</a:t>
                      </a:r>
                    </a:p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 </a:t>
                      </a:r>
                      <a:endParaRPr lang="pt-BR" sz="16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Cultura 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Religiosa: Fenômeno Religioso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53258" marR="53258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pt-BR" sz="1600" baseline="30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período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53258" marR="53258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552450" algn="l"/>
                          <a:tab pos="6029325" algn="r"/>
                        </a:tabLst>
                      </a:pP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pt-BR" sz="1600" baseline="30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período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53258" marR="53258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pt-BR" sz="1600" baseline="30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período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53258" marR="53258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800200">
                <a:tc>
                  <a:txBody>
                    <a:bodyPr/>
                    <a:lstStyle/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Entrada em 2015/2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53258" marR="53258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pt-BR" sz="1600" baseline="30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período</a:t>
                      </a:r>
                    </a:p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currículo </a:t>
                      </a:r>
                      <a:r>
                        <a:rPr lang="pt-BR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 </a:t>
                      </a:r>
                      <a:endParaRPr lang="pt-BR" sz="16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Políticas 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 Negociação </a:t>
                      </a:r>
                      <a:endParaRPr lang="pt-BR" sz="16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</a:t>
                      </a:r>
                      <a:r>
                        <a:rPr lang="pt-BR" sz="1600" baseline="30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pt-BR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período)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53258" marR="53258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553085" algn="l"/>
                          <a:tab pos="6030595" algn="r"/>
                        </a:tabLst>
                      </a:pP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pt-BR" sz="1600" baseline="30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período </a:t>
                      </a:r>
                    </a:p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 </a:t>
                      </a:r>
                      <a:endParaRPr lang="pt-BR" sz="16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Governança 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 Tecnologia da Informação </a:t>
                      </a:r>
                      <a:endParaRPr lang="pt-BR" sz="16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</a:t>
                      </a:r>
                      <a:r>
                        <a:rPr lang="pt-BR" sz="1600" baseline="30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pt-BR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período)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53258" marR="53258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r>
                        <a:rPr lang="pt-BR" sz="1600" baseline="30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período </a:t>
                      </a:r>
                      <a:endParaRPr lang="pt-BR" sz="16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currículo 10313)</a:t>
                      </a:r>
                    </a:p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553085" algn="l"/>
                          <a:tab pos="6030595" algn="r"/>
                        </a:tabLst>
                      </a:pP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 </a:t>
                      </a:r>
                      <a:endParaRPr lang="pt-BR" sz="16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553085" algn="l"/>
                          <a:tab pos="6030595" algn="r"/>
                        </a:tabLst>
                      </a:pPr>
                      <a:r>
                        <a:rPr lang="pt-BR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Fundamentos 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 Marketing </a:t>
                      </a:r>
                      <a:endParaRPr lang="pt-BR" sz="16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553085" algn="l"/>
                          <a:tab pos="6030595" algn="r"/>
                        </a:tabLst>
                      </a:pPr>
                      <a:r>
                        <a:rPr lang="pt-BR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</a:t>
                      </a:r>
                      <a:r>
                        <a:rPr lang="pt-BR" sz="1600" baseline="30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pt-BR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período)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53258" marR="53258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indent="0" algn="ctr">
                        <a:spcAft>
                          <a:spcPts val="0"/>
                        </a:spcAft>
                        <a:tabLst>
                          <a:tab pos="6029325" algn="r"/>
                        </a:tabLst>
                      </a:pP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pt-BR" sz="1600" baseline="30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período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53258" marR="53258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4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ntos digitais">
  <a:themeElements>
    <a:clrScheme name="Pontos digitai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Pontos digita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ontos digitai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ntos digitai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ntos digitai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ntos digitai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ntos digitai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ntos digitai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ntos digitai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ntos digitai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ntos digitai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3429</TotalTime>
  <Words>585</Words>
  <Application>Microsoft Office PowerPoint</Application>
  <PresentationFormat>Affichage à l'écran (4:3)</PresentationFormat>
  <Paragraphs>155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Pontos digitais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bjaNET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Bernardo Jeunon de Alencar</dc:creator>
  <cp:lastModifiedBy>Ecio</cp:lastModifiedBy>
  <cp:revision>228</cp:revision>
  <cp:lastPrinted>2014-07-31T16:54:20Z</cp:lastPrinted>
  <dcterms:created xsi:type="dcterms:W3CDTF">2005-09-05T10:41:17Z</dcterms:created>
  <dcterms:modified xsi:type="dcterms:W3CDTF">2017-06-20T00:12:54Z</dcterms:modified>
</cp:coreProperties>
</file>