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handoutMasterIdLst>
    <p:handoutMasterId r:id="rId40"/>
  </p:handoutMasterIdLst>
  <p:sldIdLst>
    <p:sldId id="280" r:id="rId2"/>
    <p:sldId id="308" r:id="rId3"/>
    <p:sldId id="321" r:id="rId4"/>
    <p:sldId id="322" r:id="rId5"/>
    <p:sldId id="323" r:id="rId6"/>
    <p:sldId id="324" r:id="rId7"/>
    <p:sldId id="325" r:id="rId8"/>
    <p:sldId id="309" r:id="rId9"/>
    <p:sldId id="310" r:id="rId10"/>
    <p:sldId id="326" r:id="rId11"/>
    <p:sldId id="327" r:id="rId12"/>
    <p:sldId id="328" r:id="rId13"/>
    <p:sldId id="311" r:id="rId14"/>
    <p:sldId id="312" r:id="rId15"/>
    <p:sldId id="330" r:id="rId16"/>
    <p:sldId id="332" r:id="rId17"/>
    <p:sldId id="341" r:id="rId18"/>
    <p:sldId id="333" r:id="rId19"/>
    <p:sldId id="313" r:id="rId20"/>
    <p:sldId id="335" r:id="rId21"/>
    <p:sldId id="334" r:id="rId22"/>
    <p:sldId id="336" r:id="rId23"/>
    <p:sldId id="314" r:id="rId24"/>
    <p:sldId id="315" r:id="rId25"/>
    <p:sldId id="316" r:id="rId26"/>
    <p:sldId id="337" r:id="rId27"/>
    <p:sldId id="344" r:id="rId28"/>
    <p:sldId id="345" r:id="rId29"/>
    <p:sldId id="346" r:id="rId30"/>
    <p:sldId id="347" r:id="rId31"/>
    <p:sldId id="342" r:id="rId32"/>
    <p:sldId id="317" r:id="rId33"/>
    <p:sldId id="338" r:id="rId34"/>
    <p:sldId id="318" r:id="rId35"/>
    <p:sldId id="339" r:id="rId36"/>
    <p:sldId id="340" r:id="rId37"/>
    <p:sldId id="307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1EF"/>
    <a:srgbClr val="214F87"/>
    <a:srgbClr val="EAEAEA"/>
    <a:srgbClr val="AD9F73"/>
    <a:srgbClr val="C0B592"/>
    <a:srgbClr val="0066FF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84029" autoAdjust="0"/>
  </p:normalViewPr>
  <p:slideViewPr>
    <p:cSldViewPr>
      <p:cViewPr varScale="1">
        <p:scale>
          <a:sx n="61" d="100"/>
          <a:sy n="61" d="100"/>
        </p:scale>
        <p:origin x="-1572" y="-90"/>
      </p:cViewPr>
      <p:guideLst>
        <p:guide orient="horz" pos="1117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013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870D67-A6EB-4DC4-83BA-F0131A8AC0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21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84102F-D407-4DB2-850B-4943D2A8A8D7}" type="datetimeFigureOut">
              <a:rPr lang="pt-BR"/>
              <a:pPr>
                <a:defRPr/>
              </a:pPr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212D92-7B08-4505-86BA-473227866C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4A4631-FEED-4F7B-8973-9960EA5E1A62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 Roteiro (parcial) de entrevista para um professor universitário.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55DA71-8AA4-4E3A-A30D-AD79181E220A}" type="slidenum">
              <a:rPr lang="pt-BR" smtClean="0"/>
              <a:pPr/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Nas entrevistas, as perguntas abertas são mais comuns. 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E71D6C-E92A-44F7-A821-864941ED7ACD}" type="slidenum">
              <a:rPr lang="pt-BR" smtClean="0"/>
              <a:pPr/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Nas entrevistas, as perguntas abertas são mais comuns. </a:t>
            </a:r>
          </a:p>
        </p:txBody>
      </p:sp>
      <p:sp>
        <p:nvSpPr>
          <p:cNvPr id="35843" name="Espaço Reservado para Número de Slid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CECD745-CAD4-4ABD-832C-293EADED5B0A}" type="slidenum">
              <a:rPr lang="pt-BR" sz="1200"/>
              <a:pPr algn="r"/>
              <a:t>17</a:t>
            </a:fld>
            <a:endParaRPr 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750" y="234950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513" y="715963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163" y="476250"/>
            <a:ext cx="1004887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0588" y="2371725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913" y="1201738"/>
            <a:ext cx="1004887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688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1813" y="2501900"/>
            <a:ext cx="717550" cy="728663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7CF1-CBE5-40D0-AEB2-CEBD56CFBF4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0A5B4-C1D1-4C9E-9030-B33E94CDB87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2E28ACB4-22E1-4F1C-B827-1548EC28CDB5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FEF78-F674-429A-B158-A962F7CD33A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5024-2C43-416D-B759-3BCAABCD87B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41CC3-216A-44B0-8572-D154CEF75A6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80CFA-C1FC-477F-A119-998923F38E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22D7-9DD7-4495-8AD1-F57BA33389A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61F2-A481-409F-9B35-5F04258084D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6817E-B851-4459-B300-13E9D9ED58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98F5F5-E973-4E37-88FD-0EA564C5893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mesurvey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rveymonkey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esandarrows.com/view/card_sorting_a_definitive_guide" TargetMode="External"/><Relationship Id="rId2" Type="http://schemas.openxmlformats.org/officeDocument/2006/relationships/hyperlink" Target="http://www.stcsig.org/usability/topics/cardsor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ngroup.com/articles/card-sorting-how-many-users-to-test/" TargetMode="External"/><Relationship Id="rId5" Type="http://schemas.openxmlformats.org/officeDocument/2006/relationships/hyperlink" Target="http://uxpunk.com/websort/?pg=beta" TargetMode="External"/><Relationship Id="rId4" Type="http://schemas.openxmlformats.org/officeDocument/2006/relationships/hyperlink" Target="http://webluv.wordpress.com/2008/09/30/card-sorting-online-escolha-a-ferramenta-ideal-para-o-seu-projeto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08275"/>
            <a:ext cx="8458200" cy="2593975"/>
          </a:xfrm>
        </p:spPr>
        <p:txBody>
          <a:bodyPr/>
          <a:lstStyle/>
          <a:p>
            <a:pPr eaLnBrk="1" hangingPunct="1">
              <a:defRPr/>
            </a:pPr>
            <a:r>
              <a:rPr lang="pt-BR" sz="4800" dirty="0"/>
              <a:t>Identificação de Necessidades </a:t>
            </a:r>
            <a:br>
              <a:rPr lang="pt-BR" sz="4800" dirty="0"/>
            </a:br>
            <a:r>
              <a:rPr lang="pt-BR" sz="4800" dirty="0"/>
              <a:t>dos Usuários e Requisitos de IHC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334000"/>
            <a:ext cx="5791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Capítulo 5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(2/4)</a:t>
            </a:r>
            <a:endParaRPr lang="pt-BR" sz="2400" dirty="0"/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400" smtClean="0"/>
              <a:t>A Resolução 196/96 recomenda os seguintes princípios:</a:t>
            </a:r>
          </a:p>
          <a:p>
            <a:pPr marL="114300" indent="0" eaLnBrk="1" hangingPunct="1">
              <a:spcBef>
                <a:spcPct val="0"/>
              </a:spcBef>
              <a:buFont typeface="Arial" charset="0"/>
              <a:buNone/>
            </a:pPr>
            <a:endParaRPr lang="pt-BR" sz="1000" smtClean="0"/>
          </a:p>
          <a:p>
            <a:pPr marL="114300" indent="0" eaLnBrk="1" hangingPunct="1"/>
            <a:r>
              <a:rPr lang="pt-BR" sz="2400" b="1" smtClean="0"/>
              <a:t> Princípio da não maleﬁcência</a:t>
            </a:r>
            <a:r>
              <a:rPr lang="pt-BR" sz="2400" smtClean="0"/>
              <a:t>, que envolve a garantia de evitar danos previsíveis relacionados à pesquisa, tanto os imediatos quanto os tardios</a:t>
            </a:r>
          </a:p>
          <a:p>
            <a:pPr marL="114300" indent="0" eaLnBrk="1" hangingPunct="1"/>
            <a:endParaRPr lang="pt-BR" sz="2400" b="1" smtClean="0"/>
          </a:p>
          <a:p>
            <a:pPr marL="114300" indent="0" eaLnBrk="1" hangingPunct="1"/>
            <a:r>
              <a:rPr lang="pt-BR" sz="2400" b="1" smtClean="0"/>
              <a:t> Princípio da justiça e equidade</a:t>
            </a:r>
            <a:r>
              <a:rPr lang="pt-BR" sz="2400" smtClean="0"/>
              <a:t>, relacionado à relevância social da pesquisa, com vantagens signiﬁcativas para os participantes da pesquisa e minimização do ônus para os participantes vulneráveis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(3/4)</a:t>
            </a:r>
            <a:endParaRPr lang="pt-BR" sz="2400" dirty="0"/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400" smtClean="0"/>
              <a:t>A Resolução 196/96 recomenda os seguintes princípios:</a:t>
            </a:r>
          </a:p>
          <a:p>
            <a:pPr marL="114300" indent="0" eaLnBrk="1" hangingPunct="1">
              <a:spcBef>
                <a:spcPct val="0"/>
              </a:spcBef>
              <a:buFont typeface="Arial" charset="0"/>
              <a:buNone/>
            </a:pPr>
            <a:endParaRPr lang="pt-BR" sz="1000" smtClean="0"/>
          </a:p>
          <a:p>
            <a:pPr marL="114300" indent="0" eaLnBrk="1" hangingPunct="1"/>
            <a:r>
              <a:rPr lang="pt-BR" sz="2400" b="1" smtClean="0"/>
              <a:t> Princípio da autonomia</a:t>
            </a:r>
            <a:r>
              <a:rPr lang="pt-BR" sz="2400" smtClean="0"/>
              <a:t>, que envolve o consentimento livre e esclarecido dos indivíduos e a proteção a grupos vulneráveis e aos legalmente incapazes, tais como: menores de idade, alunos ou subordinados</a:t>
            </a:r>
          </a:p>
          <a:p>
            <a:pPr marL="114300" indent="0" eaLnBrk="1" hangingPunct="1">
              <a:buFont typeface="Arial" charset="0"/>
              <a:buNone/>
            </a:pPr>
            <a:r>
              <a:rPr lang="pt-BR" sz="2400" b="1" smtClean="0"/>
              <a:t> </a:t>
            </a:r>
          </a:p>
          <a:p>
            <a:pPr marL="114300" indent="0" eaLnBrk="1" hangingPunct="1"/>
            <a:r>
              <a:rPr lang="pt-BR" sz="2400" b="1" smtClean="0"/>
              <a:t>Princípio da beneﬁcência</a:t>
            </a:r>
            <a:r>
              <a:rPr lang="pt-BR" sz="2400" smtClean="0"/>
              <a:t>, que envolve a ponderação entre riscos e benefícios, tanto atuais como potenciais, individuais ou coletivos, comprometendo-se com o máximo de benefícios e o mínimo de danos e riscos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(4/4)</a:t>
            </a:r>
            <a:endParaRPr lang="pt-BR" sz="2400" dirty="0"/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400" smtClean="0"/>
              <a:t>Na prática, geralmente:</a:t>
            </a:r>
          </a:p>
          <a:p>
            <a:pPr marL="114300" indent="0" eaLnBrk="1" hangingPunct="1">
              <a:buFont typeface="Arial" charset="0"/>
              <a:buNone/>
            </a:pPr>
            <a:endParaRPr lang="pt-BR" sz="1000" smtClean="0"/>
          </a:p>
          <a:p>
            <a:pPr marL="114300" indent="0" eaLnBrk="1" hangingPunct="1"/>
            <a:r>
              <a:rPr lang="pt-BR" sz="2400" smtClean="0"/>
              <a:t> Explicamos os objetivos aos participantes </a:t>
            </a:r>
          </a:p>
          <a:p>
            <a:pPr marL="114300" indent="0" eaLnBrk="1" hangingPunct="1"/>
            <a:r>
              <a:rPr lang="pt-BR" sz="2400" smtClean="0"/>
              <a:t> Garantimos a confidencialidade e a privacidade dos dados brutos coletados</a:t>
            </a:r>
          </a:p>
          <a:p>
            <a:pPr marL="114300" indent="0" eaLnBrk="1" hangingPunct="1"/>
            <a:r>
              <a:rPr lang="pt-BR" sz="2400" smtClean="0"/>
              <a:t> Garantimos o anonimato nos dados divulgados</a:t>
            </a:r>
          </a:p>
          <a:p>
            <a:pPr marL="114300" indent="0" eaLnBrk="1" hangingPunct="1"/>
            <a:r>
              <a:rPr lang="pt-BR" sz="2400" smtClean="0"/>
              <a:t> Solicitamos permissão para gravar dados dos usuários </a:t>
            </a:r>
          </a:p>
          <a:p>
            <a:pPr marL="114300" indent="0" eaLnBrk="1" hangingPunct="1"/>
            <a:r>
              <a:rPr lang="pt-BR" sz="2400" smtClean="0"/>
              <a:t> Realizamos o estudo apenas com o consentimento livre e esclarecido, geralmente atestado com um termo de consentimento assinado</a:t>
            </a:r>
          </a:p>
          <a:p>
            <a:pPr marL="114300" indent="0" eaLnBrk="1" hangingPunct="1"/>
            <a:r>
              <a:rPr lang="pt-BR" sz="2400" smtClean="0"/>
              <a:t> Asseguramos que os participantes têm o direito e a liberdade de recusar ou desistir de participar da pesquisa a qualquer momento</a:t>
            </a:r>
          </a:p>
          <a:p>
            <a:pPr marL="114300" indent="0" eaLnBrk="1" hangingPunct="1">
              <a:spcBef>
                <a:spcPct val="0"/>
              </a:spcBef>
              <a:buFont typeface="Arial" charset="0"/>
              <a:buNone/>
            </a:pPr>
            <a:endParaRPr lang="pt-BR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400" dirty="0" smtClean="0"/>
              <a:t>Técnicas de coleta de dados</a:t>
            </a:r>
            <a:endParaRPr lang="pt-BR" sz="4400" dirty="0"/>
          </a:p>
        </p:txBody>
      </p:sp>
      <p:sp>
        <p:nvSpPr>
          <p:cNvPr id="286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Entrevistas</a:t>
            </a:r>
          </a:p>
          <a:p>
            <a:pPr eaLnBrk="1" hangingPunct="1"/>
            <a:r>
              <a:rPr lang="pt-BR" dirty="0" smtClean="0"/>
              <a:t>Questionários</a:t>
            </a:r>
          </a:p>
          <a:p>
            <a:pPr eaLnBrk="1" hangingPunct="1"/>
            <a:r>
              <a:rPr lang="pt-BR" dirty="0" smtClean="0"/>
              <a:t>Grupos de Foco</a:t>
            </a:r>
          </a:p>
          <a:p>
            <a:pPr eaLnBrk="1" hangingPunct="1"/>
            <a:r>
              <a:rPr lang="pt-BR" dirty="0" smtClean="0"/>
              <a:t>Brainstorming de Necessidades e Desejos dos Usuários</a:t>
            </a:r>
          </a:p>
          <a:p>
            <a:pPr eaLnBrk="1" hangingPunct="1"/>
            <a:r>
              <a:rPr lang="pt-BR" smtClean="0"/>
              <a:t>Estudos </a:t>
            </a:r>
            <a:r>
              <a:rPr lang="pt-BR" dirty="0" smtClean="0"/>
              <a:t>de Campo</a:t>
            </a:r>
          </a:p>
          <a:p>
            <a:pPr eaLnBrk="1" hangingPunct="1"/>
            <a:r>
              <a:rPr lang="pt-BR" dirty="0" smtClean="0"/>
              <a:t>Investigação Contextual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Entrevista</a:t>
            </a:r>
            <a:endParaRPr lang="pt-BR" dirty="0"/>
          </a:p>
        </p:txBody>
      </p:sp>
      <p:sp>
        <p:nvSpPr>
          <p:cNvPr id="2969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permite coletar muitas informações </a:t>
            </a:r>
            <a:r>
              <a:rPr lang="pt-BR" b="1" dirty="0" smtClean="0"/>
              <a:t>detalhadas</a:t>
            </a:r>
            <a:r>
              <a:rPr lang="pt-BR" dirty="0" smtClean="0"/>
              <a:t> e </a:t>
            </a:r>
            <a:r>
              <a:rPr lang="pt-BR" b="1" dirty="0" smtClean="0"/>
              <a:t>profundas</a:t>
            </a:r>
            <a:r>
              <a:rPr lang="pt-BR" dirty="0" smtClean="0"/>
              <a:t> de usuários individuais, mais do que questionários e grupos de foco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entrevistas não estruturadas, semiestruturadas, estruturadas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é necessário treinar os entrevistadores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leva tempo para entrevistar muitos usuários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750" y="1641475"/>
            <a:ext cx="7848600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é uma </a:t>
            </a:r>
            <a:r>
              <a:rPr lang="pt-BR" sz="2100" b="1" dirty="0">
                <a:latin typeface="+mn-lt"/>
              </a:rPr>
              <a:t>conversa</a:t>
            </a:r>
            <a:r>
              <a:rPr lang="pt-BR" sz="2100" dirty="0">
                <a:latin typeface="+mn-lt"/>
              </a:rPr>
              <a:t> guiada por um roteiro de perguntas ou tópicos, na qual um entrevistador busca obter informações de um entrevistado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8509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Parte de um Roteiro de Entrevista</a:t>
            </a:r>
            <a:endParaRPr lang="pt-BR" dirty="0"/>
          </a:p>
        </p:txBody>
      </p:sp>
      <p:sp>
        <p:nvSpPr>
          <p:cNvPr id="3072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268413"/>
            <a:ext cx="7993062" cy="5473700"/>
          </a:xfrm>
        </p:spPr>
        <p:txBody>
          <a:bodyPr/>
          <a:lstStyle/>
          <a:p>
            <a:pPr eaLnBrk="1" hangingPunct="1"/>
            <a:r>
              <a:rPr lang="pt-BR" sz="1800" smtClean="0"/>
              <a:t>Experiência como professor de curso (tempo – área – nível):  </a:t>
            </a:r>
          </a:p>
          <a:p>
            <a:pPr lvl="1" eaLnBrk="1" hangingPunct="1"/>
            <a:r>
              <a:rPr lang="pt-BR" sz="1600" smtClean="0"/>
              <a:t>Há quantos anos? Que área(s)? </a:t>
            </a:r>
          </a:p>
          <a:p>
            <a:pPr lvl="1" eaLnBrk="1" hangingPunct="1"/>
            <a:r>
              <a:rPr lang="pt-BR" sz="1600" smtClean="0"/>
              <a:t>Que nível (graduação/pós-graduação/extensão)?</a:t>
            </a:r>
          </a:p>
          <a:p>
            <a:pPr eaLnBrk="1" hangingPunct="1"/>
            <a:r>
              <a:rPr lang="pt-BR" sz="1800" smtClean="0"/>
              <a:t>Função (atividades – frequência – satisfação)  </a:t>
            </a:r>
          </a:p>
          <a:p>
            <a:pPr lvl="1" eaLnBrk="1" hangingPunct="1"/>
            <a:r>
              <a:rPr lang="pt-BR" sz="1600" smtClean="0"/>
              <a:t>Quais as principais atividades? Quais as mais frequentes? E as menos frequentes?</a:t>
            </a:r>
          </a:p>
          <a:p>
            <a:pPr lvl="1" eaLnBrk="1" hangingPunct="1"/>
            <a:r>
              <a:rPr lang="pt-BR" sz="1600" smtClean="0"/>
              <a:t>De quais gosta mais de realizar? E de quais gosta menos? Por quê?</a:t>
            </a:r>
          </a:p>
          <a:p>
            <a:pPr eaLnBrk="1" hangingPunct="1"/>
            <a:r>
              <a:rPr lang="pt-BR" sz="1800" smtClean="0"/>
              <a:t>Divisão de responsabilidades (divisão – responsável – satisfação – desejos) </a:t>
            </a:r>
          </a:p>
          <a:p>
            <a:pPr lvl="1" eaLnBrk="1" hangingPunct="1"/>
            <a:r>
              <a:rPr lang="pt-BR" sz="1600" smtClean="0"/>
              <a:t>[professor, coordenação, suporte, universidade]</a:t>
            </a:r>
          </a:p>
          <a:p>
            <a:pPr lvl="1" eaLnBrk="1" hangingPunct="1"/>
            <a:r>
              <a:rPr lang="pt-BR" sz="1600" smtClean="0"/>
              <a:t>Quem faz o quê (deﬁnição do programa, critério de avaliação)? </a:t>
            </a:r>
          </a:p>
          <a:p>
            <a:pPr lvl="1" eaLnBrk="1" hangingPunct="1"/>
            <a:r>
              <a:rPr lang="pt-BR" sz="1600" smtClean="0"/>
              <a:t>Satisfação com a divisão atual? Delegaria o quê? Centralizaria o quê?</a:t>
            </a:r>
          </a:p>
          <a:p>
            <a:pPr eaLnBrk="1" hangingPunct="1"/>
            <a:r>
              <a:rPr lang="pt-BR" sz="1800" smtClean="0"/>
              <a:t>Utilização de tecnologias computacionais para apoiar o seu trabalho  </a:t>
            </a:r>
          </a:p>
          <a:p>
            <a:pPr lvl="1" eaLnBrk="1" hangingPunct="1"/>
            <a:r>
              <a:rPr lang="pt-BR" sz="1600" smtClean="0"/>
              <a:t>(tecnologia/atividade – frequência – satisfação – desejos)</a:t>
            </a:r>
          </a:p>
          <a:p>
            <a:pPr lvl="1" eaLnBrk="1" hangingPunct="1"/>
            <a:r>
              <a:rPr lang="pt-BR" sz="1600" smtClean="0"/>
              <a:t>Usa?</a:t>
            </a:r>
          </a:p>
          <a:p>
            <a:pPr lvl="2" eaLnBrk="1" hangingPunct="1"/>
            <a:r>
              <a:rPr lang="pt-BR" sz="1600" smtClean="0"/>
              <a:t>SIM:      Quais? Para quê? Com que frequência?</a:t>
            </a:r>
            <a:br>
              <a:rPr lang="pt-BR" sz="1600" smtClean="0"/>
            </a:br>
            <a:r>
              <a:rPr lang="pt-BR" sz="1600" smtClean="0"/>
              <a:t>              O que mais gosta? O que menos gosta? O que faria diferente?</a:t>
            </a:r>
            <a:endParaRPr lang="pt-BR" smtClean="0"/>
          </a:p>
          <a:p>
            <a:pPr lvl="2" eaLnBrk="1" hangingPunct="1"/>
            <a:r>
              <a:rPr lang="pt-BR" sz="1600" smtClean="0"/>
              <a:t>NÃO:     Já usou? Por que não usa (mais)? O que precisaria ter para você usar?</a:t>
            </a:r>
          </a:p>
          <a:p>
            <a:pPr eaLnBrk="1" hangingPunct="1"/>
            <a:r>
              <a:rPr lang="pt-BR" sz="1800" smtClean="0"/>
              <a:t>Sistema ideal  </a:t>
            </a:r>
          </a:p>
          <a:p>
            <a:pPr eaLnBrk="1" hangingPunct="1"/>
            <a:r>
              <a:rPr lang="pt-BR" sz="1800" smtClean="0"/>
              <a:t>Comentários adicionais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Perguntas Abertas e Fechadas</a:t>
            </a:r>
            <a:endParaRPr lang="pt-BR" dirty="0"/>
          </a:p>
        </p:txBody>
      </p:sp>
      <p:sp>
        <p:nvSpPr>
          <p:cNvPr id="32770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3251200" cy="4800600"/>
          </a:xfrm>
        </p:spPr>
        <p:txBody>
          <a:bodyPr/>
          <a:lstStyle/>
          <a:p>
            <a:pPr eaLnBrk="1" hangingPunct="1"/>
            <a:r>
              <a:rPr lang="pt-BR" sz="2400" b="1" smtClean="0"/>
              <a:t>perguntas abertas</a:t>
            </a:r>
            <a:r>
              <a:rPr lang="pt-BR" sz="2400" smtClean="0"/>
              <a:t> de natureza exploratória sem restringir o tipo ou tamanho das respostas</a:t>
            </a:r>
          </a:p>
        </p:txBody>
      </p:sp>
      <p:sp>
        <p:nvSpPr>
          <p:cNvPr id="32771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3937000" y="1536700"/>
            <a:ext cx="3730625" cy="4589463"/>
          </a:xfrm>
        </p:spPr>
        <p:txBody>
          <a:bodyPr/>
          <a:lstStyle/>
          <a:p>
            <a:pPr eaLnBrk="1" hangingPunct="1"/>
            <a:r>
              <a:rPr lang="pt-BR" sz="2400" b="1" smtClean="0"/>
              <a:t>perguntas fechadas</a:t>
            </a:r>
            <a:r>
              <a:rPr lang="pt-BR" sz="2400" smtClean="0"/>
              <a:t> fornecem um conjunto predeﬁnido de respostas dentre as quais o entrevistado deve selecionar</a:t>
            </a:r>
          </a:p>
          <a:p>
            <a:pPr eaLnBrk="1" hangingPunct="1"/>
            <a:endParaRPr lang="pt-BR" sz="2400" smtClean="0"/>
          </a:p>
        </p:txBody>
      </p:sp>
      <p:sp>
        <p:nvSpPr>
          <p:cNvPr id="6" name="Retângulo 5"/>
          <p:cNvSpPr/>
          <p:nvPr/>
        </p:nvSpPr>
        <p:spPr>
          <a:xfrm>
            <a:off x="611188" y="4262438"/>
            <a:ext cx="3097212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Quais são suas principais atividades? </a:t>
            </a:r>
          </a:p>
        </p:txBody>
      </p:sp>
      <p:sp>
        <p:nvSpPr>
          <p:cNvPr id="32773" name="CaixaDeTexto 6"/>
          <p:cNvSpPr txBox="1">
            <a:spLocks noChangeArrowheads="1"/>
          </p:cNvSpPr>
          <p:nvPr/>
        </p:nvSpPr>
        <p:spPr bwMode="auto">
          <a:xfrm>
            <a:off x="1258888" y="3613150"/>
            <a:ext cx="216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4067175" y="4262438"/>
            <a:ext cx="4248150" cy="192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144000" rIns="144000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Você costuma...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lecionar na graduação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lecionar na pós-graduação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orientar alunos de iniciação científica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orientar alunos de mestrado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coordenar o curso de graduação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Perguntas Abertas e Fechadas</a:t>
            </a:r>
            <a:endParaRPr lang="pt-BR" dirty="0"/>
          </a:p>
        </p:txBody>
      </p:sp>
      <p:sp>
        <p:nvSpPr>
          <p:cNvPr id="348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95288" y="1844675"/>
            <a:ext cx="7705725" cy="4800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z="2400" b="1" smtClean="0"/>
              <a:t>O que vocês acham das perguntas:</a:t>
            </a:r>
          </a:p>
          <a:p>
            <a:pPr eaLnBrk="1" hangingPunct="1"/>
            <a:endParaRPr lang="pt-BR" sz="2400" b="1" smtClean="0"/>
          </a:p>
          <a:p>
            <a:pPr eaLnBrk="1" hangingPunct="1"/>
            <a:r>
              <a:rPr lang="pt-BR" sz="2400" smtClean="0"/>
              <a:t>Você gosta do mecanismo de busca do site CompreMais?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Por que você gosta do mecanismo de busca do site CompreMais?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O que você acha da estrutura dos menus e submenus e da terminologia utilizada, em comparação com outros sites semelhantes?</a:t>
            </a:r>
          </a:p>
        </p:txBody>
      </p:sp>
      <p:sp>
        <p:nvSpPr>
          <p:cNvPr id="34819" name="CaixaDeTexto 6"/>
          <p:cNvSpPr txBox="1">
            <a:spLocks noChangeArrowheads="1"/>
          </p:cNvSpPr>
          <p:nvPr/>
        </p:nvSpPr>
        <p:spPr bwMode="auto">
          <a:xfrm>
            <a:off x="1258888" y="3613150"/>
            <a:ext cx="216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mtClean="0"/>
              <a:t>permite coletar </a:t>
            </a:r>
            <a:r>
              <a:rPr lang="pt-BR" b="1" smtClean="0"/>
              <a:t>rapidamente</a:t>
            </a:r>
            <a:r>
              <a:rPr lang="pt-BR" smtClean="0"/>
              <a:t> dados de muitos usuários</a:t>
            </a:r>
          </a:p>
          <a:p>
            <a:pPr eaLnBrk="1" hangingPunct="1"/>
            <a:r>
              <a:rPr lang="pt-BR" smtClean="0"/>
              <a:t>geralmente é um meio rápido, fácil e barato se obter e analisar dados em maior escala</a:t>
            </a:r>
          </a:p>
          <a:p>
            <a:pPr eaLnBrk="1" hangingPunct="1"/>
            <a:r>
              <a:rPr lang="pt-BR" smtClean="0"/>
              <a:t>tende a ser menos detalhado e mais superficial, quando comparado a entrevistas e grupos de foco</a:t>
            </a:r>
          </a:p>
          <a:p>
            <a:pPr eaLnBrk="1" hangingPunct="1"/>
            <a:endParaRPr lang="pt-BR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quem elaborar o questionário deve ser experiente para evitar perguntas ambíguas ou que induzam certas respostas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641475"/>
            <a:ext cx="72009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200" dirty="0">
                <a:latin typeface="+mn-lt"/>
              </a:rPr>
              <a:t>é um </a:t>
            </a:r>
            <a:r>
              <a:rPr lang="pt-BR" sz="2200" b="1" dirty="0">
                <a:latin typeface="+mn-lt"/>
              </a:rPr>
              <a:t>formulário</a:t>
            </a:r>
            <a:r>
              <a:rPr lang="pt-BR" sz="2200" dirty="0">
                <a:latin typeface="+mn-lt"/>
              </a:rPr>
              <a:t> com perguntas a serem respondidas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(1/3)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b="1" dirty="0" smtClean="0"/>
              <a:t>escolha de um ou mais valores</a:t>
            </a:r>
          </a:p>
          <a:p>
            <a:pPr eaLnBrk="1" hangingPunct="1">
              <a:defRPr/>
            </a:pPr>
            <a:endParaRPr lang="pt-BR" sz="3200" dirty="0" smtClean="0"/>
          </a:p>
          <a:p>
            <a:pPr eaLnBrk="1" hangingPunct="1">
              <a:defRPr/>
            </a:pPr>
            <a:endParaRPr lang="pt-BR" sz="3200" dirty="0" smtClean="0"/>
          </a:p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endParaRPr lang="pt-BR" sz="3200" dirty="0" smtClean="0"/>
          </a:p>
          <a:p>
            <a:pPr eaLnBrk="1" hangingPunct="1">
              <a:defRPr/>
            </a:pPr>
            <a:endParaRPr lang="pt-BR" sz="1800" dirty="0"/>
          </a:p>
          <a:p>
            <a:pPr eaLnBrk="1" hangingPunct="1">
              <a:defRPr/>
            </a:pPr>
            <a:r>
              <a:rPr lang="pt-BR" b="1" dirty="0" smtClean="0"/>
              <a:t>faixa de valores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2800" dirty="0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 l="1076" t="21317" r="23705" b="15198"/>
          <a:stretch>
            <a:fillRect/>
          </a:stretch>
        </p:blipFill>
        <p:spPr bwMode="auto">
          <a:xfrm>
            <a:off x="923925" y="2211388"/>
            <a:ext cx="54975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75" y="2765425"/>
            <a:ext cx="73072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9475" y="5157788"/>
            <a:ext cx="63722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1/6)</a:t>
            </a:r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4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pt-BR" sz="1800" smtClean="0"/>
              <a:t> </a:t>
            </a:r>
          </a:p>
          <a:p>
            <a:pPr marL="0" indent="0" eaLnBrk="1" hangingPunct="1"/>
            <a:r>
              <a:rPr lang="pt-BR" smtClean="0"/>
              <a:t> O próprio usuário,  </a:t>
            </a:r>
          </a:p>
          <a:p>
            <a:pPr marL="0" indent="0" eaLnBrk="1" hangingPunct="1"/>
            <a:r>
              <a:rPr lang="pt-BR" smtClean="0"/>
              <a:t> Sua relação com tecnologia, </a:t>
            </a:r>
          </a:p>
          <a:p>
            <a:pPr marL="0" indent="0" eaLnBrk="1" hangingPunct="1"/>
            <a:r>
              <a:rPr lang="pt-BR" smtClean="0"/>
              <a:t> Seu conhecimento do domínio do produto, </a:t>
            </a:r>
          </a:p>
          <a:p>
            <a:pPr marL="0" indent="0" eaLnBrk="1" hangingPunct="1"/>
            <a:r>
              <a:rPr lang="pt-BR" smtClean="0"/>
              <a:t> Seu conhecimento das tarefas que deverá realizar e</a:t>
            </a:r>
          </a:p>
          <a:p>
            <a:pPr marL="0" indent="0" eaLnBrk="1" hangingPunct="1"/>
            <a:r>
              <a:rPr lang="pt-BR" smtClean="0"/>
              <a:t> Suas motivações e valores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escala de Likert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z="3200" smtClean="0"/>
          </a:p>
          <a:p>
            <a:pPr eaLnBrk="1" hangingPunct="1"/>
            <a:r>
              <a:rPr lang="pt-BR" b="1" smtClean="0"/>
              <a:t>escala de diferenciais semânticos</a:t>
            </a:r>
            <a:endParaRPr lang="pt-BR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133600"/>
            <a:ext cx="44640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4330700"/>
            <a:ext cx="48244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57200" y="274638"/>
            <a:ext cx="7859713" cy="11430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(2/3)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perguntas abertas</a:t>
            </a:r>
          </a:p>
          <a:p>
            <a:pPr eaLnBrk="1" hangingPunct="1"/>
            <a:endParaRPr lang="pt-BR" smtClean="0"/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5" y="2230438"/>
            <a:ext cx="561657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57200" y="274638"/>
            <a:ext cx="7859713" cy="11430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(3/3)</a:t>
            </a:r>
            <a:endParaRPr lang="pt-BR" sz="2400" dirty="0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35013" y="5248275"/>
            <a:ext cx="7581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Ferramentas para criação de questionário:</a:t>
            </a:r>
          </a:p>
          <a:p>
            <a:r>
              <a:rPr lang="en-US"/>
              <a:t>LimeSurvey (</a:t>
            </a:r>
            <a:r>
              <a:rPr lang="en-US">
                <a:hlinkClick r:id="rId3"/>
              </a:rPr>
              <a:t>www.limesurvey.org</a:t>
            </a:r>
            <a:r>
              <a:rPr lang="en-US"/>
              <a:t>) e o SurveyMonkey (</a:t>
            </a:r>
            <a:r>
              <a:rPr lang="en-US">
                <a:hlinkClick r:id="rId4"/>
              </a:rPr>
              <a:t>www.surveymonkey.com</a:t>
            </a:r>
            <a:r>
              <a:rPr lang="en-US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Grupo de Foco</a:t>
            </a:r>
            <a:endParaRPr lang="pt-BR" dirty="0"/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BR" smtClean="0"/>
          </a:p>
          <a:p>
            <a:pPr eaLnBrk="1" hangingPunct="1">
              <a:lnSpc>
                <a:spcPct val="80000"/>
              </a:lnSpc>
            </a:pPr>
            <a:endParaRPr lang="pt-BR" smtClean="0"/>
          </a:p>
          <a:p>
            <a:pPr eaLnBrk="1" hangingPunct="1">
              <a:lnSpc>
                <a:spcPct val="80000"/>
              </a:lnSpc>
            </a:pPr>
            <a:endParaRPr lang="pt-BR" smtClean="0"/>
          </a:p>
          <a:p>
            <a:pPr eaLnBrk="1" hangingPunct="1">
              <a:lnSpc>
                <a:spcPct val="80000"/>
              </a:lnSpc>
            </a:pPr>
            <a:endParaRPr lang="pt-BR" sz="3200" smtClean="0"/>
          </a:p>
          <a:p>
            <a:pPr eaLnBrk="1" hangingPunct="1"/>
            <a:r>
              <a:rPr lang="pt-BR" smtClean="0"/>
              <a:t>permite obter, em pouco tempo, múltiplos pontos de vista de um grupo de pessoas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moderador deve assegurar que pessoas mais quietas ou tímidas participem e evitar que as extrovertidas e agressivas dominem a discussão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32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r>
              <a:rPr lang="pt-BR" sz="2100">
                <a:latin typeface="Calibri" pitchFamily="34" charset="0"/>
              </a:rPr>
              <a:t>diversas pessoas (geralmente entre </a:t>
            </a:r>
            <a:r>
              <a:rPr lang="pt-BR" sz="2100" b="1">
                <a:latin typeface="Calibri" pitchFamily="34" charset="0"/>
              </a:rPr>
              <a:t>três e dez</a:t>
            </a:r>
            <a:r>
              <a:rPr lang="pt-BR" sz="2100">
                <a:latin typeface="Calibri" pitchFamily="34" charset="0"/>
              </a:rPr>
              <a:t>) são reunidas por uma ou duas horas numa espécie de discussão ou entrevista coletiva, guiada por um moderador experiente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300" dirty="0" smtClean="0"/>
              <a:t>Questões Típicas de Grupos de Foco</a:t>
            </a:r>
            <a:endParaRPr lang="pt-BR" sz="4300" dirty="0"/>
          </a:p>
        </p:txBody>
      </p:sp>
      <p:sp>
        <p:nvSpPr>
          <p:cNvPr id="41986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8075612" cy="4800600"/>
          </a:xfrm>
        </p:spPr>
        <p:txBody>
          <a:bodyPr/>
          <a:lstStyle/>
          <a:p>
            <a:pPr eaLnBrk="1" hangingPunct="1"/>
            <a:r>
              <a:rPr lang="pt-BR" smtClean="0"/>
              <a:t>um “dia típico” de um usuário ou o dia de trabalho mais recente</a:t>
            </a:r>
          </a:p>
          <a:p>
            <a:pPr eaLnBrk="1" hangingPunct="1"/>
            <a:r>
              <a:rPr lang="pt-BR" smtClean="0"/>
              <a:t>as tarefas que os usuários realizam e como eles as realizam</a:t>
            </a:r>
          </a:p>
          <a:p>
            <a:pPr eaLnBrk="1" hangingPunct="1"/>
            <a:r>
              <a:rPr lang="pt-BR" smtClean="0"/>
              <a:t>o domínio em geral (terminologia, procedimentos etc.)</a:t>
            </a:r>
          </a:p>
          <a:p>
            <a:pPr eaLnBrk="1" hangingPunct="1"/>
            <a:r>
              <a:rPr lang="pt-BR" smtClean="0"/>
              <a:t>preferências e aversões dos usuários</a:t>
            </a:r>
          </a:p>
          <a:p>
            <a:pPr eaLnBrk="1" hangingPunct="1"/>
            <a:r>
              <a:rPr lang="pt-BR" smtClean="0"/>
              <a:t>resultados desejados ou objetivos dos usuários</a:t>
            </a:r>
          </a:p>
          <a:p>
            <a:pPr eaLnBrk="1" hangingPunct="1"/>
            <a:r>
              <a:rPr lang="pt-BR" smtClean="0"/>
              <a:t>reações, opiniões ou atitudes dos usuários sobre um determinado produto ou conceito</a:t>
            </a:r>
          </a:p>
          <a:p>
            <a:pPr eaLnBrk="1" hangingPunct="1"/>
            <a:r>
              <a:rPr lang="pt-BR" smtClean="0"/>
              <a:t>resultados desejados para novos produtos ou funcionalidades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mtClean="0"/>
              <a:t>pode ser utilizado para aprender sobre as informações, tarefas ou características desejadas num produto</a:t>
            </a:r>
          </a:p>
          <a:p>
            <a:pPr eaLnBrk="1" hangingPunct="1"/>
            <a:r>
              <a:rPr lang="pt-BR" smtClean="0"/>
              <a:t>cada sessão geralmente envolve de </a:t>
            </a:r>
            <a:r>
              <a:rPr lang="pt-BR" b="1" smtClean="0"/>
              <a:t>8 a 12 usuários</a:t>
            </a:r>
            <a:r>
              <a:rPr lang="pt-BR" smtClean="0"/>
              <a:t> orientados por um </a:t>
            </a:r>
            <a:r>
              <a:rPr lang="pt-BR" b="1" smtClean="0"/>
              <a:t>moderador</a:t>
            </a:r>
          </a:p>
          <a:p>
            <a:pPr eaLnBrk="1" hangingPunct="1"/>
            <a:r>
              <a:rPr lang="pt-BR" smtClean="0"/>
              <a:t>o moderador introduz o tema do </a:t>
            </a:r>
            <a:r>
              <a:rPr lang="pt-BR" i="1" smtClean="0"/>
              <a:t>brainstorming</a:t>
            </a:r>
            <a:r>
              <a:rPr lang="pt-BR" smtClean="0"/>
              <a:t>,  orienta uma parte individual e depois uma coletiva</a:t>
            </a:r>
          </a:p>
          <a:p>
            <a:pPr eaLnBrk="1" hangingPunct="1"/>
            <a:r>
              <a:rPr lang="pt-BR" smtClean="0"/>
              <a:t>os participantes não devem se censurar ou aos outros</a:t>
            </a:r>
          </a:p>
          <a:p>
            <a:pPr eaLnBrk="1" hangingPunct="1"/>
            <a:r>
              <a:rPr lang="pt-BR" smtClean="0"/>
              <a:t>o objetivo é explorar necessidades e desejos dos usuários, </a:t>
            </a:r>
            <a:br>
              <a:rPr lang="pt-BR" smtClean="0"/>
            </a:br>
            <a:r>
              <a:rPr lang="pt-BR" smtClean="0"/>
              <a:t>e não projetar o sistema (não é design participativo)</a:t>
            </a:r>
          </a:p>
          <a:p>
            <a:pPr eaLnBrk="1" hangingPunct="1"/>
            <a:endParaRPr lang="pt-BR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188" y="1771650"/>
            <a:ext cx="7705725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busca levantar de forma bastante livre um conjunto grande e abrangente de opiniões dos participantes em torno de um 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Classiﬁcação de Cartões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 </a:t>
            </a:r>
            <a:endParaRPr lang="pt-BR" dirty="0" smtClean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 smtClean="0"/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3600" dirty="0" smtClean="0"/>
          </a:p>
          <a:p>
            <a:pPr eaLnBrk="1" hangingPunct="1">
              <a:defRPr/>
            </a:pPr>
            <a:r>
              <a:rPr lang="pt-BR" dirty="0" smtClean="0"/>
              <a:t>permite </a:t>
            </a:r>
            <a:r>
              <a:rPr lang="pt-BR" dirty="0"/>
              <a:t>aprender sobre como as pessoas pensam em </a:t>
            </a:r>
            <a:r>
              <a:rPr lang="pt-BR" dirty="0" smtClean="0"/>
              <a:t>categorias </a:t>
            </a:r>
            <a:r>
              <a:rPr lang="pt-BR" dirty="0"/>
              <a:t>e conceitos, como os descrevem e quais </a:t>
            </a:r>
            <a:r>
              <a:rPr lang="pt-BR" dirty="0" smtClean="0"/>
              <a:t>informações </a:t>
            </a:r>
            <a:r>
              <a:rPr lang="pt-BR" dirty="0"/>
              <a:t>pertencem a quais </a:t>
            </a:r>
            <a:r>
              <a:rPr lang="pt-BR" dirty="0" smtClean="0"/>
              <a:t>categorias</a:t>
            </a:r>
          </a:p>
          <a:p>
            <a:pPr eaLnBrk="1" hangingPunct="1">
              <a:defRPr/>
            </a:pPr>
            <a:r>
              <a:rPr lang="pt-BR" dirty="0"/>
              <a:t>é utilizada principalmente para </a:t>
            </a:r>
            <a:r>
              <a:rPr lang="pt-BR" dirty="0" smtClean="0"/>
              <a:t>informar </a:t>
            </a:r>
            <a:r>
              <a:rPr lang="pt-BR" dirty="0"/>
              <a:t>ou guiar o projeto da arquitetura de </a:t>
            </a:r>
            <a:r>
              <a:rPr lang="pt-BR" dirty="0" smtClean="0"/>
              <a:t>informação </a:t>
            </a:r>
            <a:r>
              <a:rPr lang="pt-BR" dirty="0"/>
              <a:t>de um produto. Por </a:t>
            </a:r>
            <a:r>
              <a:rPr lang="pt-BR" dirty="0" smtClean="0"/>
              <a:t>exemplo:</a:t>
            </a:r>
          </a:p>
          <a:p>
            <a:pPr lvl="1" eaLnBrk="1" hangingPunct="1">
              <a:defRPr/>
            </a:pPr>
            <a:r>
              <a:rPr lang="pt-BR" dirty="0" smtClean="0"/>
              <a:t>estrutura </a:t>
            </a:r>
            <a:r>
              <a:rPr lang="pt-BR" dirty="0"/>
              <a:t>de menus e </a:t>
            </a:r>
            <a:r>
              <a:rPr lang="pt-BR" dirty="0" err="1"/>
              <a:t>submenus</a:t>
            </a:r>
            <a:r>
              <a:rPr lang="pt-BR" dirty="0"/>
              <a:t> numa </a:t>
            </a:r>
            <a:r>
              <a:rPr lang="pt-BR" dirty="0" smtClean="0"/>
              <a:t>aplicação</a:t>
            </a:r>
          </a:p>
          <a:p>
            <a:pPr lvl="1" eaLnBrk="1" hangingPunct="1">
              <a:defRPr/>
            </a:pPr>
            <a:r>
              <a:rPr lang="pt-BR" dirty="0" smtClean="0"/>
              <a:t>navegação </a:t>
            </a:r>
            <a:r>
              <a:rPr lang="pt-BR" dirty="0"/>
              <a:t>em um Web site e </a:t>
            </a: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navegação em um </a:t>
            </a:r>
            <a:r>
              <a:rPr lang="pt-BR" dirty="0"/>
              <a:t>sistema de ajuda on-line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71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200" dirty="0">
                <a:latin typeface="+mn-lt"/>
              </a:rPr>
              <a:t>um conjunto de cartões ou </a:t>
            </a:r>
            <a:r>
              <a:rPr lang="pt-BR" sz="2200" dirty="0" err="1">
                <a:latin typeface="+mn-lt"/>
              </a:rPr>
              <a:t>ﬁchas</a:t>
            </a:r>
            <a:r>
              <a:rPr lang="pt-BR" sz="2200" dirty="0">
                <a:latin typeface="+mn-lt"/>
              </a:rPr>
              <a:t> são preparados com amostras ou descrições de conteúdo e fornecidos a um grupo de pessoas que devem organizá-los em grupos, de acordo com a similaridade entre os cartões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Atividades para Classiﬁcação </a:t>
            </a:r>
            <a:r>
              <a:rPr lang="pt-BR" sz="4000" dirty="0"/>
              <a:t>de Cartões</a:t>
            </a:r>
          </a:p>
        </p:txBody>
      </p:sp>
      <p:pic>
        <p:nvPicPr>
          <p:cNvPr id="45059" name="Picture 2" descr="D:\Meus Documentos\Docs\FTP\Livro de IHC\material para o site\figuras\Figura 5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125538"/>
            <a:ext cx="4681537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11188" y="4710113"/>
            <a:ext cx="7848600" cy="2032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decidir o que queremos descobrir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selecionar o método </a:t>
            </a:r>
            <a:r>
              <a:rPr lang="pt-BR" sz="1400" dirty="0">
                <a:latin typeface="+mn-lt"/>
              </a:rPr>
              <a:t>(individual ou em grupo; presencial ou remoto; manual ou por software)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selecionar o conteúdo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selecionar e convidar os participantes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conduzir a sessão de </a:t>
            </a:r>
            <a:r>
              <a:rPr lang="pt-BR" dirty="0" err="1">
                <a:latin typeface="+mn-lt"/>
              </a:rPr>
              <a:t>classiﬁcação</a:t>
            </a:r>
            <a:r>
              <a:rPr lang="pt-BR" dirty="0">
                <a:latin typeface="+mn-lt"/>
              </a:rPr>
              <a:t> de cartões e registrar os dados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analisar os resultados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utilizar os resultados no seu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288" y="260350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Tx/>
              <a:defRPr/>
            </a:pPr>
            <a:r>
              <a:rPr lang="pt-BR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Cartões</a:t>
            </a: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0825" y="1960563"/>
            <a:ext cx="8424863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É um método para identificar a estrutura ou arquitetura de informação de uma lista não ordenada de </a:t>
            </a:r>
            <a:r>
              <a:rPr lang="pt-BR" sz="2200" dirty="0">
                <a:latin typeface="+mn-lt"/>
              </a:rPr>
              <a:t>ideias </a:t>
            </a:r>
            <a:r>
              <a:rPr lang="pt-BR" sz="2200" dirty="0">
                <a:latin typeface="+mn-lt"/>
              </a:rPr>
              <a:t>ou de outros itens. Cada </a:t>
            </a:r>
            <a:r>
              <a:rPr lang="pt-BR" sz="2200" dirty="0">
                <a:latin typeface="+mn-lt"/>
              </a:rPr>
              <a:t>ideia </a:t>
            </a:r>
            <a:r>
              <a:rPr lang="pt-BR" sz="2200" dirty="0">
                <a:latin typeface="+mn-lt"/>
              </a:rPr>
              <a:t>ou item é escrita num pequeno cartão e é pedido a um grupo de usuários para organizar os cartões por grupos.</a:t>
            </a:r>
          </a:p>
        </p:txBody>
      </p:sp>
    </p:spTree>
    <p:extLst>
      <p:ext uri="{BB962C8B-B14F-4D97-AF65-F5344CB8AC3E}">
        <p14:creationId xmlns:p14="http://schemas.microsoft.com/office/powerpoint/2010/main" val="4177883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260350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pt-BR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Cartões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1557338"/>
            <a:ext cx="8424863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Os cartões devem ser embaralhados de modo a que cada participante não receba a mesma </a:t>
            </a:r>
            <a:r>
              <a:rPr lang="pt-BR" sz="2200" dirty="0">
                <a:latin typeface="+mn-lt"/>
              </a:rPr>
              <a:t>sequência </a:t>
            </a:r>
            <a:r>
              <a:rPr lang="pt-BR" sz="2200" dirty="0">
                <a:latin typeface="+mn-lt"/>
              </a:rPr>
              <a:t>do participante anterior. </a:t>
            </a:r>
          </a:p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endParaRPr lang="pt-BR" sz="2200" dirty="0" smtClean="0">
              <a:latin typeface="+mn-lt"/>
            </a:endParaRPr>
          </a:p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endParaRPr lang="pt-BR" sz="2200" dirty="0">
              <a:latin typeface="+mn-lt"/>
            </a:endParaRPr>
          </a:p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Em seguida, cada participante deve organizar os cartões por grupos. Pode ser dada aos participantes uma breve indicação da quantidade de grupos que se deseja no final. </a:t>
            </a:r>
          </a:p>
        </p:txBody>
      </p:sp>
    </p:spTree>
    <p:extLst>
      <p:ext uri="{BB962C8B-B14F-4D97-AF65-F5344CB8AC3E}">
        <p14:creationId xmlns:p14="http://schemas.microsoft.com/office/powerpoint/2010/main" val="3443785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288" y="260350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Tx/>
              <a:defRPr/>
            </a:pPr>
            <a:r>
              <a:rPr lang="pt-BR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Cartões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1557338"/>
            <a:ext cx="8424863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Deve-se explicar também que pode existir um grupo de cartões “sem nome”, ou seja, cartões que o participante acredita não pertencer a nenhum grupo em especial, no entanto terão de ser colocados o maior número de cartões possível em grupos e dar um nome a cada um desses grupos.</a:t>
            </a:r>
          </a:p>
        </p:txBody>
      </p:sp>
    </p:spTree>
    <p:extLst>
      <p:ext uri="{BB962C8B-B14F-4D97-AF65-F5344CB8AC3E}">
        <p14:creationId xmlns:p14="http://schemas.microsoft.com/office/powerpoint/2010/main" val="148379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o próprio usuário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Dados demográﬁcos</a:t>
            </a:r>
            <a:r>
              <a:rPr lang="pt-BR" smtClean="0"/>
              <a:t>: idade, sexo, status socioeconômico;</a:t>
            </a:r>
          </a:p>
          <a:p>
            <a:pPr marL="0" indent="0" eaLnBrk="1" hangingPunct="1"/>
            <a:r>
              <a:rPr lang="pt-BR" u="sng" smtClean="0"/>
              <a:t> Educação</a:t>
            </a:r>
            <a:r>
              <a:rPr lang="pt-BR" smtClean="0"/>
              <a:t>: grau de instrução, área de formação, cursos realizados, alfabetismo.  O quão bem o usuário lê?  Ele tem diﬁculdade com informação impressa? Tem experiência com textos complexos? Está disposto a ler texto ao utilizar produtos como o que está sendo projetado? Prefere aprender com outras pessoas? Prefere aprender fazendo?</a:t>
            </a:r>
          </a:p>
          <a:p>
            <a:pPr marL="0" indent="0" eaLnBrk="1" hangingPunct="1"/>
            <a:r>
              <a:rPr lang="pt-BR" u="sng" smtClean="0"/>
              <a:t> Idiomas e jargões</a:t>
            </a:r>
            <a:r>
              <a:rPr lang="pt-BR" smtClean="0"/>
              <a:t>: Que idiomas o usuário conhece e utiliza ﬂuentemente? Ele possui um jargão proﬁssional particular, um vocabulário próprio da empresa, da sua atividade ou de algum grupo social relevante para o seu projeto?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ar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2150"/>
            <a:ext cx="6769100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1951" y="260350"/>
            <a:ext cx="103203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 i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800" i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800" i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800" i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800" i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700" i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Resultado do teste aplicado através do método </a:t>
            </a:r>
            <a:r>
              <a:rPr lang="pt-BR" sz="2700" i="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2700" i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700" i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Cartões</a:t>
            </a:r>
          </a:p>
          <a:p>
            <a:pPr eaLnBrk="1" hangingPunct="1">
              <a:buFontTx/>
              <a:buNone/>
              <a:defRPr/>
            </a:pPr>
            <a:endParaRPr lang="pt-BR" sz="2700" i="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687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</a:t>
            </a:r>
            <a:r>
              <a:rPr lang="pt-BR" dirty="0" err="1" smtClean="0"/>
              <a:t>Card</a:t>
            </a:r>
            <a:r>
              <a:rPr lang="pt-BR" dirty="0" smtClean="0"/>
              <a:t> </a:t>
            </a:r>
            <a:r>
              <a:rPr lang="pt-BR" dirty="0" err="1" smtClean="0"/>
              <a:t>sorting</a:t>
            </a:r>
            <a:endParaRPr lang="pt-B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1916832"/>
            <a:ext cx="9359702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1500" dirty="0">
                <a:hlinkClick r:id="rId2"/>
              </a:rPr>
              <a:t>http://</a:t>
            </a:r>
            <a:r>
              <a:rPr lang="pt-BR" sz="1500" dirty="0" smtClean="0">
                <a:hlinkClick r:id="rId2"/>
              </a:rPr>
              <a:t>www.usability.gov/how-to-and-tools/methods/card-sorting.html</a:t>
            </a:r>
          </a:p>
          <a:p>
            <a:pPr>
              <a:buFontTx/>
              <a:buNone/>
            </a:pPr>
            <a:endParaRPr lang="pt-BR" sz="1500" dirty="0">
              <a:hlinkClick r:id="rId2"/>
            </a:endParaRPr>
          </a:p>
          <a:p>
            <a:pPr>
              <a:buFontTx/>
              <a:buNone/>
            </a:pPr>
            <a:endParaRPr lang="pt-BR" sz="1500" dirty="0">
              <a:hlinkClick r:id="rId2"/>
            </a:endParaRPr>
          </a:p>
          <a:p>
            <a:pPr>
              <a:buFontTx/>
              <a:buNone/>
            </a:pPr>
            <a:r>
              <a:rPr lang="pt-BR" sz="15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pt-BR" sz="1500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BR" sz="1500" dirty="0" smtClean="0">
                <a:solidFill>
                  <a:schemeClr val="tx1"/>
                </a:solidFill>
                <a:hlinkClick r:id="rId2"/>
              </a:rPr>
              <a:t>www.stcsig.org/usability/topics/cardsorting.html</a:t>
            </a:r>
            <a:r>
              <a:rPr lang="pt-BR" sz="1500" dirty="0" smtClean="0">
                <a:solidFill>
                  <a:schemeClr val="tx1"/>
                </a:solidFill>
              </a:rPr>
              <a:t> </a:t>
            </a: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pt-BR" sz="15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pt-BR" sz="1500" dirty="0">
                <a:solidFill>
                  <a:schemeClr val="tx1"/>
                </a:solidFill>
                <a:hlinkClick r:id="rId3"/>
              </a:rPr>
              <a:t>://</a:t>
            </a:r>
            <a:r>
              <a:rPr lang="pt-BR" sz="1500" dirty="0" smtClean="0">
                <a:solidFill>
                  <a:schemeClr val="tx1"/>
                </a:solidFill>
                <a:hlinkClick r:id="rId3"/>
              </a:rPr>
              <a:t>www.boxesandarrows.com/view/card_sorting_a_definitive_guide</a:t>
            </a:r>
            <a:r>
              <a:rPr lang="pt-BR" sz="15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endParaRPr lang="pt-BR" sz="1500" dirty="0"/>
          </a:p>
          <a:p>
            <a:pPr>
              <a:buFontTx/>
              <a:buNone/>
            </a:pPr>
            <a:endParaRPr lang="pt-BR" sz="1500" dirty="0" smtClean="0">
              <a:hlinkClick r:id="rId4"/>
            </a:endParaRPr>
          </a:p>
          <a:p>
            <a:pPr>
              <a:buFontTx/>
              <a:buNone/>
            </a:pPr>
            <a:r>
              <a:rPr lang="pt-BR" sz="1500" dirty="0" smtClean="0">
                <a:hlinkClick r:id="rId4"/>
              </a:rPr>
              <a:t>http</a:t>
            </a:r>
            <a:r>
              <a:rPr lang="pt-BR" sz="1500" dirty="0">
                <a:hlinkClick r:id="rId4"/>
              </a:rPr>
              <a:t>://webluv.wordpress.com/2008/09/30/card-sorting-online-escolha-a-ferramenta-ideal-para-o-seu-projeto</a:t>
            </a:r>
            <a:r>
              <a:rPr lang="pt-BR" sz="1500" dirty="0" smtClean="0">
                <a:hlinkClick r:id="rId4"/>
              </a:rPr>
              <a:t>/</a:t>
            </a:r>
            <a:r>
              <a:rPr lang="pt-BR" sz="1500" dirty="0" smtClean="0"/>
              <a:t> </a:t>
            </a: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 smtClean="0">
              <a:hlinkClick r:id="rId5"/>
            </a:endParaRPr>
          </a:p>
          <a:p>
            <a:pPr>
              <a:buFontTx/>
              <a:buNone/>
            </a:pPr>
            <a:r>
              <a:rPr lang="pt-BR" sz="1500" dirty="0" smtClean="0">
                <a:hlinkClick r:id="rId5"/>
              </a:rPr>
              <a:t>http</a:t>
            </a:r>
            <a:r>
              <a:rPr lang="pt-BR" sz="1500" dirty="0">
                <a:hlinkClick r:id="rId5"/>
              </a:rPr>
              <a:t>://uxpunk.com/websort/?</a:t>
            </a:r>
            <a:r>
              <a:rPr lang="pt-BR" sz="1500" dirty="0" smtClean="0">
                <a:hlinkClick r:id="rId5"/>
              </a:rPr>
              <a:t>pg=beta</a:t>
            </a:r>
            <a:endParaRPr lang="pt-BR" sz="1500" dirty="0" smtClean="0"/>
          </a:p>
          <a:p>
            <a:pPr>
              <a:buFontTx/>
              <a:buNone/>
            </a:pPr>
            <a:endParaRPr lang="pt-BR" sz="1500" dirty="0" smtClean="0"/>
          </a:p>
          <a:p>
            <a:pPr>
              <a:buFontTx/>
              <a:buNone/>
            </a:pPr>
            <a:endParaRPr lang="pt-BR" sz="1500" dirty="0"/>
          </a:p>
          <a:p>
            <a:pPr>
              <a:buFontTx/>
              <a:buNone/>
            </a:pPr>
            <a:r>
              <a:rPr lang="pt-BR" sz="1500" dirty="0" smtClean="0"/>
              <a:t>Quantos usuários são necessários?</a:t>
            </a:r>
          </a:p>
          <a:p>
            <a:pPr>
              <a:buFontTx/>
              <a:buNone/>
            </a:pPr>
            <a:r>
              <a:rPr lang="pt-BR" sz="1500" dirty="0">
                <a:hlinkClick r:id="rId6"/>
              </a:rPr>
              <a:t>http://www.nngroup.com/articles/card-sorting-how-many-users-to-test</a:t>
            </a:r>
            <a:r>
              <a:rPr lang="pt-BR" sz="1500" dirty="0" smtClean="0">
                <a:hlinkClick r:id="rId6"/>
              </a:rPr>
              <a:t>/</a:t>
            </a:r>
            <a:r>
              <a:rPr lang="pt-BR" sz="1500" dirty="0" smtClean="0"/>
              <a:t> </a:t>
            </a:r>
            <a:endParaRPr lang="pt-BR" sz="1500" dirty="0" smtClean="0"/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Estudos de Campo</a:t>
            </a:r>
          </a:p>
        </p:txBody>
      </p:sp>
      <p:sp>
        <p:nvSpPr>
          <p:cNvPr id="460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permite entender o comportamento natural do usuário ﬁnal no contexto do seu próprio ambiente de atuação</a:t>
            </a:r>
          </a:p>
          <a:p>
            <a:pPr eaLnBrk="1" hangingPunct="1"/>
            <a:r>
              <a:rPr lang="pt-BR" smtClean="0"/>
              <a:t>fornece informações que afetam o uso de um produto — incluindo interrupções, distrações e outras demandas de tarefa — e contexto adicional que não podem ser capturados ou replicados num ambiente de laboratório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37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200" dirty="0">
                <a:latin typeface="+mn-lt"/>
              </a:rPr>
              <a:t>Durante um estudo de campo, um pesquisador visita usuários </a:t>
            </a:r>
            <a:r>
              <a:rPr lang="pt-BR" sz="2200" dirty="0" err="1">
                <a:latin typeface="+mn-lt"/>
              </a:rPr>
              <a:t>ﬁnais</a:t>
            </a:r>
            <a:r>
              <a:rPr lang="pt-BR" sz="2200" dirty="0">
                <a:latin typeface="+mn-lt"/>
              </a:rPr>
              <a:t> no seu próprio ambiente (e.g., lar ou local de trabalho) e os observa enquanto desempenham uma atividade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Formas de Estudos </a:t>
            </a:r>
            <a:r>
              <a:rPr lang="pt-BR" dirty="0"/>
              <a:t>de Campo</a:t>
            </a: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150" cy="4800600"/>
          </a:xfrm>
        </p:spPr>
        <p:txBody>
          <a:bodyPr/>
          <a:lstStyle/>
          <a:p>
            <a:pPr eaLnBrk="1" hangingPunct="1"/>
            <a:r>
              <a:rPr lang="pt-BR" smtClean="0"/>
              <a:t>Existem várias formas de estudo de campo. </a:t>
            </a:r>
            <a:br>
              <a:rPr lang="pt-BR" smtClean="0"/>
            </a:br>
            <a:r>
              <a:rPr lang="pt-BR" smtClean="0"/>
              <a:t>Alguns exemplos são:</a:t>
            </a:r>
          </a:p>
          <a:p>
            <a:pPr lvl="1" eaLnBrk="1" hangingPunct="1"/>
            <a:r>
              <a:rPr lang="pt-BR" smtClean="0"/>
              <a:t>observação pura, sem interação do observador com os participantes</a:t>
            </a:r>
          </a:p>
          <a:p>
            <a:pPr lvl="1" eaLnBrk="1" hangingPunct="1"/>
            <a:r>
              <a:rPr lang="pt-BR" smtClean="0"/>
              <a:t>observação participante, com interação do observador</a:t>
            </a:r>
          </a:p>
          <a:p>
            <a:pPr lvl="1" eaLnBrk="1" hangingPunct="1"/>
            <a:r>
              <a:rPr lang="pt-BR" smtClean="0"/>
              <a:t>entrevistas no ambiente do usuário</a:t>
            </a:r>
          </a:p>
          <a:p>
            <a:pPr lvl="1" eaLnBrk="1" hangingPunct="1"/>
            <a:r>
              <a:rPr lang="pt-BR" smtClean="0"/>
              <a:t>diários de atividades</a:t>
            </a:r>
          </a:p>
          <a:p>
            <a:pPr lvl="1" eaLnBrk="1" hangingPunct="1"/>
            <a:r>
              <a:rPr lang="pt-BR" smtClean="0"/>
              <a:t>investigação contextual </a:t>
            </a:r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Investigação </a:t>
            </a:r>
            <a:r>
              <a:rPr lang="pt-BR" dirty="0" smtClean="0"/>
              <a:t>Contextual</a:t>
            </a:r>
            <a:endParaRPr lang="pt-BR" dirty="0"/>
          </a:p>
        </p:txBody>
      </p:sp>
      <p:sp>
        <p:nvSpPr>
          <p:cNvPr id="481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33850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obtém dados sobre a estrutura do trabalho na prática, em vez de uma caracterização de marketing abstrata ou dissociada da prática real</a:t>
            </a:r>
          </a:p>
          <a:p>
            <a:pPr eaLnBrk="1" hangingPunct="1"/>
            <a:r>
              <a:rPr lang="pt-BR" dirty="0" smtClean="0"/>
              <a:t>torna explícito o conhecimento tácito e não articulado sobre o  trabalho, para que os designers, que não o realizam, possam entendê-lo</a:t>
            </a:r>
          </a:p>
          <a:p>
            <a:pPr eaLnBrk="1" hangingPunct="1"/>
            <a:r>
              <a:rPr lang="pt-BR" dirty="0" smtClean="0"/>
              <a:t>permite conhecer os detalhes do trabalho que se tornaram habituais e invisíveis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um estudo de campo com o envolvimento intenso do investigador como um participante aprendiz, incluindo entrevistas e observação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71438" y="5873561"/>
            <a:ext cx="83169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300" b="1" dirty="0">
                <a:latin typeface="Calibri" pitchFamily="34" charset="0"/>
              </a:rPr>
              <a:t>Conhecimento tácito</a:t>
            </a:r>
            <a:r>
              <a:rPr lang="pt-BR" sz="1300" dirty="0">
                <a:latin typeface="Calibri" pitchFamily="34" charset="0"/>
              </a:rPr>
              <a:t> é aquele que o indivíduo adquiriu ao longo da vida, pela experiência. Geralmente é difícil de ser formalizado ou explicado a outra pessoa, pois é subjetivo e inerente às habilidades de uma pessoa. A palavra "tácito" vem do latim </a:t>
            </a:r>
            <a:r>
              <a:rPr lang="pt-BR" sz="1300" i="1" dirty="0" err="1">
                <a:latin typeface="Calibri" pitchFamily="34" charset="0"/>
              </a:rPr>
              <a:t>tacitus</a:t>
            </a:r>
            <a:r>
              <a:rPr lang="pt-BR" sz="1300" dirty="0">
                <a:latin typeface="Calibri" pitchFamily="34" charset="0"/>
              </a:rPr>
              <a:t> que significa "que cala, silencioso", aplicando-se a algo que não pode ou não precisa ser falado ou expresso por palavras. É subentendido ou implícito. N</a:t>
            </a:r>
            <a:r>
              <a:rPr lang="pt-BR" sz="1300" dirty="0" smtClean="0">
                <a:latin typeface="Calibri" pitchFamily="34" charset="0"/>
              </a:rPr>
              <a:t>ão </a:t>
            </a:r>
            <a:r>
              <a:rPr lang="pt-BR" sz="1300" dirty="0">
                <a:latin typeface="Calibri" pitchFamily="34" charset="0"/>
              </a:rPr>
              <a:t>expresso por </a:t>
            </a:r>
            <a:r>
              <a:rPr lang="pt-BR" sz="1300" dirty="0" smtClean="0">
                <a:latin typeface="Calibri" pitchFamily="34" charset="0"/>
              </a:rPr>
              <a:t>palavras.</a:t>
            </a:r>
            <a:endParaRPr lang="pt-BR" sz="13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100" dirty="0" smtClean="0"/>
              <a:t>Modelo Mestre-Aprendiz da Investigação Contextual</a:t>
            </a:r>
            <a:endParaRPr lang="pt-BR" sz="3100" dirty="0"/>
          </a:p>
        </p:txBody>
      </p:sp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entrevistador observa o trabalho do usuário, exercendo o papel de </a:t>
            </a:r>
            <a:r>
              <a:rPr lang="pt-BR" b="1" smtClean="0"/>
              <a:t>aprendiz</a:t>
            </a:r>
            <a:r>
              <a:rPr lang="pt-BR" smtClean="0"/>
              <a:t> </a:t>
            </a:r>
          </a:p>
          <a:p>
            <a:pPr eaLnBrk="1" hangingPunct="1"/>
            <a:r>
              <a:rPr lang="pt-BR" smtClean="0"/>
              <a:t>o usuário ensina seu trabalho ao entrevistador enquanto o realiza, exercendo o papel de </a:t>
            </a:r>
            <a:r>
              <a:rPr lang="pt-BR" b="1" smtClean="0"/>
              <a:t>mestre</a:t>
            </a:r>
            <a:r>
              <a:rPr lang="pt-BR" smtClean="0"/>
              <a:t>  </a:t>
            </a:r>
          </a:p>
          <a:p>
            <a:pPr eaLnBrk="1" hangingPunct="1"/>
            <a:r>
              <a:rPr lang="pt-BR" smtClean="0"/>
              <a:t>o conhecimento é compartilhado um modo mais simples e natural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na </a:t>
            </a:r>
            <a:r>
              <a:rPr lang="pt-BR" b="1" smtClean="0"/>
              <a:t>entrevista contextual</a:t>
            </a:r>
            <a:r>
              <a:rPr lang="pt-BR" smtClean="0"/>
              <a:t>, o entrevistador tem a oportunidade de entrevistar o usuário, observá-lo e aprender sobre o trabalho do usuário enquanto ele o realiza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600" dirty="0" smtClean="0"/>
              <a:t>Princípios Básicos da Investigação Contextual</a:t>
            </a:r>
            <a:endParaRPr lang="pt-BR" sz="3600" dirty="0"/>
          </a:p>
        </p:txBody>
      </p:sp>
      <p:sp>
        <p:nvSpPr>
          <p:cNvPr id="501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contexto</a:t>
            </a:r>
            <a:r>
              <a:rPr lang="pt-BR" smtClean="0"/>
              <a:t> – coletar informações concretas e detalhadas sobre o contexto de trabalho dos usuários</a:t>
            </a:r>
          </a:p>
          <a:p>
            <a:pPr eaLnBrk="1" hangingPunct="1"/>
            <a:r>
              <a:rPr lang="pt-BR" b="1" smtClean="0"/>
              <a:t>parceria</a:t>
            </a:r>
            <a:r>
              <a:rPr lang="pt-BR" smtClean="0"/>
              <a:t> – estabelecer uma parceria com os usuários para obter as informações necessárias, através do modelo mestre-aprendiz</a:t>
            </a:r>
          </a:p>
          <a:p>
            <a:pPr eaLnBrk="1" hangingPunct="1"/>
            <a:r>
              <a:rPr lang="pt-BR" b="1" smtClean="0"/>
              <a:t>interpretação</a:t>
            </a:r>
            <a:r>
              <a:rPr lang="pt-BR" smtClean="0"/>
              <a:t> – construir com o usuário um entendimento compartilhado sobre os aspectos relevantes do trabalho</a:t>
            </a:r>
          </a:p>
          <a:p>
            <a:pPr eaLnBrk="1" hangingPunct="1"/>
            <a:r>
              <a:rPr lang="pt-BR" b="1" smtClean="0"/>
              <a:t>foco</a:t>
            </a:r>
            <a:r>
              <a:rPr lang="pt-BR" smtClean="0"/>
              <a:t> – a investigação deve ser guiada pela necessidade de um entendimento claro do trabalho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do Capítulo 5</a:t>
            </a:r>
          </a:p>
          <a:p>
            <a:pPr eaLnBrk="1" hangingPunct="1"/>
            <a:r>
              <a:rPr lang="pt-BR" smtClean="0"/>
              <a:t>Realização das atividades do Capítulo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sua relação com tecnologia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Experiência com computadores</a:t>
            </a:r>
            <a:r>
              <a:rPr lang="pt-BR" smtClean="0"/>
              <a:t>: alfabetismo computacional, habilidade com computadores, anos de experiência. Que sistemas computacionais o usuário conhece? Quais deles costuma utilizar? Que hardware costuma utilizar?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Experiência com um produto especíﬁco ou ferramentas semelhantes</a:t>
            </a:r>
            <a:r>
              <a:rPr lang="pt-BR" smtClean="0"/>
              <a:t>: experiência com produtos concorrentes e outros produtos especíﬁcos do domínio, hábitos de uso, preferências e descontentamentos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Tecnologia disponível</a:t>
            </a:r>
            <a:r>
              <a:rPr lang="pt-BR" smtClean="0"/>
              <a:t>: hardware (tamanho e resolução do monitor, velocidade do processamento etc.), software e outras ferramentas aos quais tem acesso</a:t>
            </a:r>
            <a:r>
              <a:rPr lang="pt-BR" u="sng" smtClean="0"/>
              <a:t> 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(4/6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seu conhecimento do domínio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Conhecimento do domínio</a:t>
            </a:r>
            <a:r>
              <a:rPr lang="pt-BR" smtClean="0"/>
              <a:t>: O que e quanto o usuário conhece sobre o assunto em questão? É especialista? É esperado que se torne um especialista?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(5/6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suas tarefas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Objetivos</a:t>
            </a:r>
            <a:r>
              <a:rPr lang="pt-BR" smtClean="0"/>
              <a:t>: Quais são os principais objetivos dos usuário? Como eles são alcançados atualmente?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Tarefas</a:t>
            </a:r>
            <a:r>
              <a:rPr lang="pt-BR" smtClean="0"/>
              <a:t>: Quais tarefas do usuário precisam ser apoiadas? Quais dessas são consideradas primárias, e quais são secundárias? Há quanto tempo realiza essas tarefas? São tarefas frequentes ou infrequentes? São tarefas inovadoras? Que experiência ele possui em tarefas semelhantes?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Experiência no cargo que ocupa</a:t>
            </a:r>
            <a:r>
              <a:rPr lang="pt-BR" smtClean="0"/>
              <a:t>: cargo atual, experiência nesse cargo, tempo na empresa, responsabilidades, trabalhos e cargos anteriores, plano de carreira;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Gravidade dos erros</a:t>
            </a:r>
            <a:r>
              <a:rPr lang="pt-BR" smtClean="0"/>
              <a:t>: em geral, as possíveis consequências dos erros de um usuário;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(6/6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suas motivações e valores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Motivação para o trabalho</a:t>
            </a:r>
            <a:r>
              <a:rPr lang="pt-BR" smtClean="0"/>
              <a:t>: O usuário se limita a cumprir a carga horária ou trabalha além do expediente, por prazer? Gosta da interação social no local de trabalho? Tem ambição de ser promovido?</a:t>
            </a:r>
          </a:p>
          <a:p>
            <a:pPr marL="0" indent="0" eaLnBrk="1" hangingPunct="1"/>
            <a:r>
              <a:rPr lang="pt-BR" u="sng" smtClean="0"/>
              <a:t> Treinamento</a:t>
            </a:r>
            <a:r>
              <a:rPr lang="pt-BR" smtClean="0"/>
              <a:t>: O quanto o usuário valoriza treinamento? Prefere um estilo de aprendizado visual, auditivo ou outro? Pode investir tempo aprendendo a utilizar o produto em questão?</a:t>
            </a:r>
          </a:p>
          <a:p>
            <a:pPr marL="0" indent="0" eaLnBrk="1" hangingPunct="1"/>
            <a:r>
              <a:rPr lang="pt-BR" u="sng" smtClean="0"/>
              <a:t> Atitudes e valores</a:t>
            </a:r>
            <a:r>
              <a:rPr lang="pt-BR" smtClean="0"/>
              <a:t>: preferências de produto, medo de tecnologia etc. O usuário costuma assumir riscos e explorar novas formas de fazer o mesmo trabalho? Ou evita novas experiências, preferindo caminhos já percorridos e testados? Ou prefere que alguém lhes mostre cada passo de uma nova tarefa sendo aprendida?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De quem coletar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150" cy="48006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dos </a:t>
            </a:r>
            <a:r>
              <a:rPr lang="pt-BR" sz="2400" b="1" dirty="0" smtClean="0"/>
              <a:t>usuários finais</a:t>
            </a:r>
            <a:r>
              <a:rPr lang="pt-BR" sz="2400" dirty="0" smtClean="0"/>
              <a:t> e de </a:t>
            </a:r>
            <a:r>
              <a:rPr lang="pt-BR" sz="2400" b="1" dirty="0" smtClean="0"/>
              <a:t>pessoas interessadas no sistema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stakeholders</a:t>
            </a:r>
            <a:r>
              <a:rPr lang="pt-BR" sz="2400" dirty="0" smtClean="0"/>
              <a:t>)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eaLnBrk="1" hangingPunct="1">
              <a:defRPr/>
            </a:pPr>
            <a:r>
              <a:rPr lang="pt-BR" sz="2400" dirty="0" smtClean="0"/>
              <a:t>é importante investigar:</a:t>
            </a:r>
          </a:p>
          <a:p>
            <a:pPr lvl="1" eaLnBrk="1" hangingPunct="1">
              <a:defRPr/>
            </a:pPr>
            <a:r>
              <a:rPr lang="pt-BR" sz="2400" dirty="0" smtClean="0"/>
              <a:t>Quem </a:t>
            </a:r>
            <a:r>
              <a:rPr lang="pt-BR" sz="2400" dirty="0"/>
              <a:t>utilizará o sistema? </a:t>
            </a:r>
            <a:endParaRPr lang="pt-BR" sz="2400" dirty="0" smtClean="0"/>
          </a:p>
          <a:p>
            <a:pPr lvl="1" eaLnBrk="1" hangingPunct="1">
              <a:defRPr/>
            </a:pPr>
            <a:r>
              <a:rPr lang="pt-BR" sz="2400" dirty="0" smtClean="0"/>
              <a:t>Quem será </a:t>
            </a:r>
            <a:r>
              <a:rPr lang="pt-BR" sz="2400" dirty="0"/>
              <a:t>afetado por ele? </a:t>
            </a:r>
            <a:endParaRPr lang="pt-BR" sz="2400" dirty="0" smtClean="0"/>
          </a:p>
          <a:p>
            <a:pPr lvl="1" eaLnBrk="1" hangingPunct="1">
              <a:defRPr/>
            </a:pPr>
            <a:r>
              <a:rPr lang="pt-BR" sz="2400" dirty="0" smtClean="0"/>
              <a:t>Quem </a:t>
            </a:r>
            <a:r>
              <a:rPr lang="pt-BR" sz="2400" dirty="0"/>
              <a:t>é responsável por decidir quais objetivos o sistema deve </a:t>
            </a:r>
            <a:r>
              <a:rPr lang="pt-BR" sz="2400" dirty="0" smtClean="0"/>
              <a:t>apoiar </a:t>
            </a:r>
            <a:r>
              <a:rPr lang="pt-BR" sz="2400" dirty="0"/>
              <a:t>e quais funcionalidades ele deve ter? </a:t>
            </a:r>
            <a:endParaRPr lang="pt-BR" sz="2400" dirty="0" smtClean="0"/>
          </a:p>
          <a:p>
            <a:pPr lvl="1" eaLnBrk="1" hangingPunct="1">
              <a:defRPr/>
            </a:pPr>
            <a:r>
              <a:rPr lang="pt-BR" sz="2400" dirty="0" smtClean="0"/>
              <a:t>Quem </a:t>
            </a:r>
            <a:r>
              <a:rPr lang="pt-BR" sz="2400" dirty="0" err="1" smtClean="0"/>
              <a:t>deﬁniu</a:t>
            </a:r>
            <a:r>
              <a:rPr lang="pt-BR" sz="2400" dirty="0" smtClean="0"/>
              <a:t> </a:t>
            </a:r>
            <a:r>
              <a:rPr lang="pt-BR" sz="2400" dirty="0"/>
              <a:t>os processos a serem </a:t>
            </a:r>
            <a:r>
              <a:rPr lang="pt-BR" sz="2400" dirty="0" smtClean="0"/>
              <a:t>apoiados </a:t>
            </a:r>
            <a:r>
              <a:rPr lang="pt-BR" sz="2400" dirty="0"/>
              <a:t>pelo sistema</a:t>
            </a:r>
            <a:r>
              <a:rPr lang="pt-BR" sz="2400" dirty="0" smtClean="0"/>
              <a:t>?</a:t>
            </a:r>
            <a:br>
              <a:rPr lang="pt-BR" sz="2400" dirty="0" smtClean="0"/>
            </a:b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1/4)</a:t>
            </a:r>
            <a:endParaRPr lang="pt-BR" sz="2400" dirty="0"/>
          </a:p>
        </p:txBody>
      </p:sp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Precisamos cuidar dos aspectos éticos em qualquer pesquisa envolvendo pessoas direta ou indiretamente</a:t>
            </a:r>
          </a:p>
          <a:p>
            <a:pPr eaLnBrk="1" hangingPunct="1"/>
            <a:r>
              <a:rPr lang="pt-BR" sz="2400" smtClean="0"/>
              <a:t>Pesquisas </a:t>
            </a:r>
            <a:r>
              <a:rPr lang="pt-BR" sz="2400" b="1" smtClean="0"/>
              <a:t>científicas</a:t>
            </a:r>
            <a:r>
              <a:rPr lang="pt-BR" sz="2400" smtClean="0"/>
              <a:t> envolvendo pessoas devem seguir a  Resolução nº 196/96 do Conselho Nacional de Saúde</a:t>
            </a:r>
          </a:p>
          <a:p>
            <a:pPr eaLnBrk="1" hangingPunct="1"/>
            <a:r>
              <a:rPr lang="pt-BR" sz="2400" smtClean="0"/>
              <a:t>Pesquisas com </a:t>
            </a:r>
            <a:r>
              <a:rPr lang="pt-BR" sz="2400" b="1" smtClean="0"/>
              <a:t>objetivos técnicos</a:t>
            </a:r>
            <a:r>
              <a:rPr lang="pt-BR" sz="2400" smtClean="0"/>
              <a:t> podem se orientar por essa resolução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1892</TotalTime>
  <Words>2428</Words>
  <Application>Microsoft Office PowerPoint</Application>
  <PresentationFormat>Apresentação na tela (4:3)</PresentationFormat>
  <Paragraphs>269</Paragraphs>
  <Slides>37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Barbosa e Silva 2010 modelo</vt:lpstr>
      <vt:lpstr>Identificação de Necessidades  dos Usuários e Requisitos de IHC</vt:lpstr>
      <vt:lpstr>Que dados coletar? (1/6)</vt:lpstr>
      <vt:lpstr>Que dados coletar? (2/6) </vt:lpstr>
      <vt:lpstr>Que dados coletar? (3/6)</vt:lpstr>
      <vt:lpstr>Que dados coletar? (4/6)</vt:lpstr>
      <vt:lpstr>Que dados coletar? (5/6)</vt:lpstr>
      <vt:lpstr>Que dados coletar? (6/6)</vt:lpstr>
      <vt:lpstr>De quem coletar dados?</vt:lpstr>
      <vt:lpstr>Aspectos éticos  (1/4)</vt:lpstr>
      <vt:lpstr>Aspectos éticos  (2/4)</vt:lpstr>
      <vt:lpstr>Aspectos éticos  (3/4)</vt:lpstr>
      <vt:lpstr>Aspectos éticos  (4/4)</vt:lpstr>
      <vt:lpstr>Técnicas de coleta de dados</vt:lpstr>
      <vt:lpstr>Entrevista</vt:lpstr>
      <vt:lpstr>Parte de um Roteiro de Entrevista</vt:lpstr>
      <vt:lpstr>Perguntas Abertas e Fechadas</vt:lpstr>
      <vt:lpstr>Perguntas Abertas e Fechadas</vt:lpstr>
      <vt:lpstr>Questionário</vt:lpstr>
      <vt:lpstr>Tipos de Perguntas de Questionário (1/3)</vt:lpstr>
      <vt:lpstr>Apresentação do PowerPoint</vt:lpstr>
      <vt:lpstr>Apresentação do PowerPoint</vt:lpstr>
      <vt:lpstr>Grupo de Foco</vt:lpstr>
      <vt:lpstr>Questões Típicas de Grupos de Foco</vt:lpstr>
      <vt:lpstr>Brainstorming de Necessidades e Desejos dos Usuários</vt:lpstr>
      <vt:lpstr>Classiﬁcação de Cartões</vt:lpstr>
      <vt:lpstr>Atividades para Classiﬁcação de Cartões</vt:lpstr>
      <vt:lpstr>Apresentação do PowerPoint</vt:lpstr>
      <vt:lpstr>Apresentação do PowerPoint</vt:lpstr>
      <vt:lpstr>Apresentação do PowerPoint</vt:lpstr>
      <vt:lpstr>Apresentação do PowerPoint</vt:lpstr>
      <vt:lpstr>Ferramentas de Card sorting</vt:lpstr>
      <vt:lpstr>Estudos de Campo</vt:lpstr>
      <vt:lpstr>Formas de Estudos de Campo</vt:lpstr>
      <vt:lpstr>Investigação Contextual</vt:lpstr>
      <vt:lpstr>Modelo Mestre-Aprendiz da Investigação Contextual</vt:lpstr>
      <vt:lpstr>Princípios Básicos da Investigação Contextual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Cristiane</cp:lastModifiedBy>
  <cp:revision>166</cp:revision>
  <cp:lastPrinted>1601-01-01T00:00:00Z</cp:lastPrinted>
  <dcterms:created xsi:type="dcterms:W3CDTF">2010-10-25T10:54:51Z</dcterms:created>
  <dcterms:modified xsi:type="dcterms:W3CDTF">2014-11-11T16:55:31Z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