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80" r:id="rId2"/>
    <p:sldId id="303" r:id="rId3"/>
    <p:sldId id="323" r:id="rId4"/>
    <p:sldId id="324" r:id="rId5"/>
    <p:sldId id="313" r:id="rId6"/>
    <p:sldId id="311" r:id="rId7"/>
    <p:sldId id="312" r:id="rId8"/>
    <p:sldId id="316" r:id="rId9"/>
    <p:sldId id="318" r:id="rId10"/>
    <p:sldId id="319" r:id="rId11"/>
    <p:sldId id="305" r:id="rId12"/>
    <p:sldId id="306" r:id="rId13"/>
    <p:sldId id="307" r:id="rId1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F87"/>
    <a:srgbClr val="EAEAEA"/>
    <a:srgbClr val="AD9F73"/>
    <a:srgbClr val="C0B592"/>
    <a:srgbClr val="0066FF"/>
    <a:srgbClr val="99CC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5" autoAdjust="0"/>
    <p:restoredTop sz="92193" autoAdjust="0"/>
  </p:normalViewPr>
  <p:slideViewPr>
    <p:cSldViewPr>
      <p:cViewPr>
        <p:scale>
          <a:sx n="75" d="100"/>
          <a:sy n="75" d="100"/>
        </p:scale>
        <p:origin x="-1194" y="-48"/>
      </p:cViewPr>
      <p:guideLst>
        <p:guide orient="horz" pos="216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48164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1FAFD45B-D788-45A7-883C-A128F43A72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8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E4D1831-B1F0-4874-954C-5F33429FB05E}" type="datetimeFigureOut">
              <a:rPr lang="pt-BR"/>
              <a:pPr>
                <a:defRPr/>
              </a:pPr>
              <a:t>06/03/2018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EAA0917-6892-4B89-AC08-AA117B34A1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9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9227A-D61E-4D4B-91F8-9B9FDF66E65B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683DE5-4BC7-4218-806A-68D8AD4A6D1C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683DE5-4BC7-4218-806A-68D8AD4A6D1C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Cada um desses processos define atividades, a ordem de execução e os artefatos consumidos e produzidos.</a:t>
            </a: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2DC467-379A-4F83-B54F-A8E060716A27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CD2263-EC48-4ECA-91D6-B2458828E38F}" type="slidenum">
              <a:rPr lang="pt-BR" smtClean="0"/>
              <a:pPr/>
              <a:t>12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6BB8A-0146-4565-AB3E-87972EC65EB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DCA6C-B788-4862-9C49-9CCAEE9C1B0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56399885-DC54-4EB7-A50F-C3C831CCBD75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B904-DC73-4B58-8920-A6F4636469C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16264-2BC8-4CB9-A2BA-89706B5E4F4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08051-9400-4244-A1C1-218394A38B9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1F4B-A00B-4EF4-86E8-0D7D44733D7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1E8F-963D-475A-984D-BB3B3BD2FCC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73C-820A-40D2-AFEE-AC660BA21B6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2BE6E-86F2-4418-AEB8-2DB60527AAF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5D977A-0AF8-4CE9-98A3-760E11FF632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636838"/>
            <a:ext cx="8458200" cy="2593975"/>
          </a:xfrm>
        </p:spPr>
        <p:txBody>
          <a:bodyPr/>
          <a:lstStyle/>
          <a:p>
            <a:pPr eaLnBrk="1" hangingPunct="1">
              <a:defRPr/>
            </a:pPr>
            <a:r>
              <a:rPr lang="pt-BR" sz="5700" dirty="0" smtClean="0"/>
              <a:t>Processos de Design de IHC</a:t>
            </a:r>
            <a:endParaRPr lang="pt-BR" sz="57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0"/>
            <a:ext cx="5791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Capítulo 4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 smtClean="0"/>
              <a:t>Integração de IHC com Engenharia de Software</a:t>
            </a:r>
            <a:endParaRPr lang="pt-BR" sz="3200" dirty="0"/>
          </a:p>
        </p:txBody>
      </p:sp>
      <p:sp>
        <p:nvSpPr>
          <p:cNvPr id="337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 principais abordagens de integração são:</a:t>
            </a:r>
          </a:p>
          <a:p>
            <a:pPr eaLnBrk="1" hangingPunct="1"/>
            <a:endParaRPr lang="pt-BR" smtClean="0"/>
          </a:p>
          <a:p>
            <a:pPr lvl="1" eaLnBrk="1" hangingPunct="1"/>
            <a:r>
              <a:rPr lang="pt-BR" smtClean="0"/>
              <a:t>deﬁnição de características de um processo de desenvolvimento que se preocupa com a qualidade de uso;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deﬁnição de processos de IHC paralelos que devem ser incorporados aos processos propostos pela ES;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indicação de pontos em processos propostos pela ES em que atividades e métodos de IHC podem ser inseridos.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 smtClean="0"/>
              <a:t>Integração de IHC com Engenharia de Software</a:t>
            </a:r>
            <a:endParaRPr lang="pt-BR" sz="3200" dirty="0"/>
          </a:p>
        </p:txBody>
      </p:sp>
      <p:pic>
        <p:nvPicPr>
          <p:cNvPr id="34818" name="Picture 2" descr="D:\Meus Documentos\Docs\FTP\Livro de IHC\material para o site\figuras\Figura 4.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8775"/>
            <a:ext cx="70088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IHC e Métodos Ágeis</a:t>
            </a:r>
            <a:endParaRPr lang="pt-BR" dirty="0"/>
          </a:p>
        </p:txBody>
      </p:sp>
      <p:sp>
        <p:nvSpPr>
          <p:cNvPr id="3584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txBody>
          <a:bodyPr/>
          <a:lstStyle/>
          <a:p>
            <a:pPr eaLnBrk="1" hangingPunct="1"/>
            <a:r>
              <a:rPr lang="pt-BR" sz="2100" smtClean="0"/>
              <a:t>Sugestões de Blomkvist (2005) para integrar IHC em métodos ágeis:</a:t>
            </a:r>
          </a:p>
          <a:p>
            <a:pPr lvl="1" eaLnBrk="1" hangingPunct="1"/>
            <a:endParaRPr lang="pt-BR" sz="2100" smtClean="0"/>
          </a:p>
          <a:p>
            <a:pPr lvl="1" eaLnBrk="1" hangingPunct="1"/>
            <a:r>
              <a:rPr lang="pt-BR" b="1" smtClean="0"/>
              <a:t>o designer de IHC deve ser responsável pelas decisões relacionadas  com a qualidade de uso</a:t>
            </a:r>
          </a:p>
          <a:p>
            <a:pPr lvl="1" eaLnBrk="1" hangingPunct="1"/>
            <a:r>
              <a:rPr lang="pt-BR" smtClean="0"/>
              <a:t>equilibrar o tempo necessário para entregar um sistema que funcione com a qualidade de uso oferecida</a:t>
            </a:r>
          </a:p>
          <a:p>
            <a:pPr lvl="1" eaLnBrk="1" hangingPunct="1"/>
            <a:r>
              <a:rPr lang="pt-BR" smtClean="0"/>
              <a:t>buscar informações sobre o contexto de uso, e não apenas consultar os usuários e clientes no ambiente de desenvolvimento</a:t>
            </a:r>
          </a:p>
          <a:p>
            <a:pPr lvl="1" eaLnBrk="1" hangingPunct="1"/>
            <a:r>
              <a:rPr lang="pt-BR" smtClean="0"/>
              <a:t>realizar uma análise da situação atual mais abrangente e rica em contexto de uso do que as histórias de uso (</a:t>
            </a:r>
            <a:r>
              <a:rPr lang="pt-BR" i="1" smtClean="0"/>
              <a:t>user stories</a:t>
            </a:r>
            <a:r>
              <a:rPr lang="pt-BR" smtClean="0"/>
              <a:t>) e os casos de uso (</a:t>
            </a:r>
            <a:r>
              <a:rPr lang="pt-BR" i="1" smtClean="0"/>
              <a:t>use cases</a:t>
            </a:r>
            <a:r>
              <a:rPr lang="pt-BR" smtClean="0"/>
              <a:t>) amplamente utilizados em métodos ágeis</a:t>
            </a:r>
          </a:p>
          <a:p>
            <a:pPr lvl="1" eaLnBrk="1" hangingPunct="1"/>
            <a:r>
              <a:rPr lang="pt-BR" smtClean="0"/>
              <a:t>o designer de IHC deve auxiliar os usuários na priorização das funcionalidades que serão desenvolvidas</a:t>
            </a:r>
          </a:p>
          <a:p>
            <a:pPr lvl="1" eaLnBrk="1" hangingPunct="1"/>
            <a:r>
              <a:rPr lang="pt-BR" smtClean="0"/>
              <a:t>realizar avaliações de IHC durante diferentes estágios do ciclo de desenvolvimento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789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do Capítulo 4</a:t>
            </a:r>
          </a:p>
          <a:p>
            <a:pPr eaLnBrk="1" hangingPunct="1"/>
            <a:r>
              <a:rPr lang="pt-BR" smtClean="0"/>
              <a:t>Realização das atividades do Capítulo 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 que é design?</a:t>
            </a:r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Desde sua concepção e durante todo o seu desenvolvimento, um sistema interativo deve ter o propósito de apoiar os usuários  a </a:t>
            </a:r>
            <a:r>
              <a:rPr lang="pt-BR" b="1" dirty="0" smtClean="0"/>
              <a:t>alcançarem seus objetivos </a:t>
            </a:r>
            <a:r>
              <a:rPr lang="pt-BR" dirty="0" smtClean="0"/>
              <a:t>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O projeto de um sistema interativo é um processo iterativo de </a:t>
            </a:r>
            <a:r>
              <a:rPr lang="pt-BR" b="1" dirty="0" smtClean="0"/>
              <a:t>análise, síntese e avaliação</a:t>
            </a:r>
            <a:r>
              <a:rPr lang="pt-BR" dirty="0" smtClean="0"/>
              <a:t>, no qual artefatos são coletados e produzidos visando não apenas à construção do sistema, mas também à promoção de uma </a:t>
            </a:r>
            <a:r>
              <a:rPr lang="pt-BR" b="1" dirty="0" smtClean="0"/>
              <a:t>boa experiência de uso </a:t>
            </a:r>
            <a:r>
              <a:rPr lang="pt-BR" dirty="0" smtClean="0"/>
              <a:t>desse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 que é design?</a:t>
            </a:r>
            <a:endParaRPr lang="pt-BR" dirty="0"/>
          </a:p>
        </p:txBody>
      </p:sp>
      <p:sp>
        <p:nvSpPr>
          <p:cNvPr id="17410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é um processo com três atividades básicas:</a:t>
            </a:r>
          </a:p>
          <a:p>
            <a:pPr lvl="1" eaLnBrk="1" hangingPunct="1"/>
            <a:r>
              <a:rPr lang="pt-BR" b="1" dirty="0" smtClean="0"/>
              <a:t>análise </a:t>
            </a:r>
            <a:r>
              <a:rPr lang="pt-BR" dirty="0" smtClean="0"/>
              <a:t>da situação atual: estudar e interpretar a situação atual;</a:t>
            </a:r>
          </a:p>
          <a:p>
            <a:pPr lvl="1" eaLnBrk="1" hangingPunct="1"/>
            <a:r>
              <a:rPr lang="pt-BR" b="1" dirty="0" smtClean="0"/>
              <a:t>síntese </a:t>
            </a:r>
            <a:r>
              <a:rPr lang="pt-BR" dirty="0" smtClean="0"/>
              <a:t>de uma intervenção: planejar e executar uma intervenção na situação atual;</a:t>
            </a:r>
          </a:p>
          <a:p>
            <a:pPr lvl="1" eaLnBrk="1" hangingPunct="1"/>
            <a:r>
              <a:rPr lang="pt-BR" b="1" dirty="0" smtClean="0"/>
              <a:t>avaliação </a:t>
            </a:r>
            <a:r>
              <a:rPr lang="pt-BR" dirty="0" smtClean="0"/>
              <a:t>da nova situação: </a:t>
            </a:r>
            <a:r>
              <a:rPr lang="pt-BR" dirty="0" err="1" smtClean="0"/>
              <a:t>veriﬁcar</a:t>
            </a:r>
            <a:r>
              <a:rPr lang="pt-BR" dirty="0" smtClean="0"/>
              <a:t> o efeito da intervenção, comparando a situação analisada anteriormente com a nova situação, atingida após a intervenção.</a:t>
            </a:r>
          </a:p>
        </p:txBody>
      </p:sp>
      <p:pic>
        <p:nvPicPr>
          <p:cNvPr id="17411" name="Picture 21" descr="D:\Meus Documentos\Docs\FTP\Livro de IHC\material para o site\figuras\Figura 4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149725"/>
            <a:ext cx="4498975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2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Processos de design de IHC</a:t>
            </a:r>
            <a:endParaRPr lang="pt-BR" dirty="0"/>
          </a:p>
        </p:txBody>
      </p:sp>
      <p:sp>
        <p:nvSpPr>
          <p:cNvPr id="2355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Ciclo de vida simples</a:t>
            </a:r>
          </a:p>
          <a:p>
            <a:pPr eaLnBrk="1" hangingPunct="1"/>
            <a:r>
              <a:rPr lang="pt-BR" smtClean="0"/>
              <a:t>Ciclo de vida em estrela</a:t>
            </a:r>
          </a:p>
          <a:p>
            <a:pPr eaLnBrk="1" hangingPunct="1"/>
            <a:r>
              <a:rPr lang="pt-BR" smtClean="0"/>
              <a:t>Engenharia de Usabilidade de Nielsen</a:t>
            </a:r>
          </a:p>
          <a:p>
            <a:pPr eaLnBrk="1" hangingPunct="1"/>
            <a:r>
              <a:rPr lang="pt-BR" smtClean="0"/>
              <a:t>Engenharia de Usabilidade de Mayhew</a:t>
            </a:r>
          </a:p>
          <a:p>
            <a:pPr eaLnBrk="1" hangingPunct="1"/>
            <a:r>
              <a:rPr lang="pt-BR" smtClean="0"/>
              <a:t>Design Contextual</a:t>
            </a:r>
          </a:p>
          <a:p>
            <a:pPr eaLnBrk="1" hangingPunct="1"/>
            <a:r>
              <a:rPr lang="pt-BR" smtClean="0"/>
              <a:t>Design Baseado em Cenários</a:t>
            </a:r>
          </a:p>
          <a:p>
            <a:pPr eaLnBrk="1" hangingPunct="1"/>
            <a:r>
              <a:rPr lang="pt-BR" smtClean="0"/>
              <a:t>Design Dirigido por Objetivos</a:t>
            </a:r>
          </a:p>
          <a:p>
            <a:pPr eaLnBrk="1" hangingPunct="1"/>
            <a:r>
              <a:rPr lang="pt-BR" smtClean="0"/>
              <a:t>Design Centrado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1186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Ciclo de Vida Simples </a:t>
            </a:r>
            <a:r>
              <a:rPr lang="pt-BR" sz="2400" dirty="0" smtClean="0"/>
              <a:t>(Preece et al., 2002)</a:t>
            </a:r>
            <a:endParaRPr lang="pt-BR" dirty="0"/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3" name="Picture 2" descr="D:\Meus Documentos\Docs\FTP\Livro de IHC\material para o site\figuras\Figura 4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" y="1628775"/>
            <a:ext cx="60325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Ciclo de Vida em Estrela</a:t>
            </a:r>
            <a:r>
              <a:rPr lang="pt-BR" sz="2000" dirty="0" smtClean="0"/>
              <a:t> (Hix &amp; Hartson, 1993)</a:t>
            </a:r>
            <a:endParaRPr lang="pt-BR" dirty="0"/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7" name="Picture 2" descr="D:\Meus Documentos\Docs\FTP\Livro de IHC\material para o site\figuras\Figura 4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1628775"/>
            <a:ext cx="69596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100" dirty="0" smtClean="0"/>
              <a:t>Engenharia de Usabilidade de Nielsen</a:t>
            </a:r>
            <a:endParaRPr lang="pt-BR" sz="4100" dirty="0"/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575"/>
            <a:ext cx="7620000" cy="4340225"/>
          </a:xfrm>
        </p:spPr>
        <p:txBody>
          <a:bodyPr/>
          <a:lstStyle/>
          <a:p>
            <a:pPr eaLnBrk="1" hangingPunct="1"/>
            <a:r>
              <a:rPr lang="pt-BR" dirty="0" smtClean="0"/>
              <a:t>Conheça seu usuário </a:t>
            </a:r>
          </a:p>
          <a:p>
            <a:pPr eaLnBrk="1" hangingPunct="1"/>
            <a:r>
              <a:rPr lang="pt-BR" dirty="0" smtClean="0"/>
              <a:t>Realize uma análise competitiva </a:t>
            </a:r>
          </a:p>
          <a:p>
            <a:pPr eaLnBrk="1" hangingPunct="1"/>
            <a:r>
              <a:rPr lang="pt-BR" dirty="0" err="1" smtClean="0"/>
              <a:t>Deﬁna</a:t>
            </a:r>
            <a:r>
              <a:rPr lang="pt-BR" dirty="0" smtClean="0"/>
              <a:t> as metas de usabilidade </a:t>
            </a:r>
          </a:p>
          <a:p>
            <a:pPr eaLnBrk="1" hangingPunct="1"/>
            <a:r>
              <a:rPr lang="pt-BR" dirty="0" smtClean="0"/>
              <a:t>Faça designs paralelos </a:t>
            </a:r>
          </a:p>
          <a:p>
            <a:pPr eaLnBrk="1" hangingPunct="1"/>
            <a:r>
              <a:rPr lang="pt-BR" dirty="0" smtClean="0"/>
              <a:t>Adote o </a:t>
            </a:r>
            <a:r>
              <a:rPr lang="pt-BR" i="1" dirty="0" smtClean="0"/>
              <a:t>design</a:t>
            </a:r>
            <a:r>
              <a:rPr lang="pt-BR" dirty="0" smtClean="0"/>
              <a:t> participativo </a:t>
            </a:r>
          </a:p>
          <a:p>
            <a:pPr eaLnBrk="1" hangingPunct="1"/>
            <a:r>
              <a:rPr lang="pt-BR" dirty="0" smtClean="0"/>
              <a:t>Faça o design coordenado da interface como um todo</a:t>
            </a:r>
          </a:p>
          <a:p>
            <a:pPr eaLnBrk="1" hangingPunct="1"/>
            <a:r>
              <a:rPr lang="pt-BR" dirty="0" smtClean="0"/>
              <a:t>Aplique diretrizes e análise heurística </a:t>
            </a:r>
          </a:p>
          <a:p>
            <a:pPr eaLnBrk="1" hangingPunct="1"/>
            <a:r>
              <a:rPr lang="pt-BR" dirty="0" smtClean="0"/>
              <a:t>Faça protótipos </a:t>
            </a:r>
          </a:p>
          <a:p>
            <a:pPr eaLnBrk="1" hangingPunct="1"/>
            <a:r>
              <a:rPr lang="pt-BR" dirty="0" smtClean="0"/>
              <a:t>Realize testes empíricos </a:t>
            </a:r>
          </a:p>
          <a:p>
            <a:pPr eaLnBrk="1" hangingPunct="1"/>
            <a:r>
              <a:rPr lang="pt-BR" dirty="0" smtClean="0"/>
              <a:t>Pratique </a:t>
            </a:r>
            <a:r>
              <a:rPr lang="pt-BR" i="1" dirty="0" smtClean="0"/>
              <a:t>design</a:t>
            </a:r>
            <a:r>
              <a:rPr lang="pt-BR" dirty="0" smtClean="0"/>
              <a:t> iterativo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750" y="1527175"/>
            <a:ext cx="30241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Atividades propostas:</a:t>
            </a:r>
            <a:endParaRPr lang="pt-BR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Design Baseado em </a:t>
            </a:r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50825" y="2636838"/>
            <a:ext cx="79930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Um </a:t>
            </a:r>
            <a:r>
              <a:rPr lang="en-US" sz="2500" dirty="0" err="1">
                <a:latin typeface="Calibri" pitchFamily="34" charset="0"/>
              </a:rPr>
              <a:t>cenário</a:t>
            </a:r>
            <a:r>
              <a:rPr lang="en-US" sz="2500" dirty="0">
                <a:latin typeface="Calibri" pitchFamily="34" charset="0"/>
              </a:rPr>
              <a:t> é </a:t>
            </a:r>
            <a:r>
              <a:rPr lang="en-US" sz="2500" dirty="0" smtClean="0">
                <a:latin typeface="Calibri" pitchFamily="34" charset="0"/>
              </a:rPr>
              <a:t>“</a:t>
            </a:r>
            <a:r>
              <a:rPr lang="en-US" sz="2500" dirty="0" err="1" smtClean="0">
                <a:latin typeface="Calibri" pitchFamily="34" charset="0"/>
              </a:rPr>
              <a:t>simplesmente</a:t>
            </a:r>
            <a:r>
              <a:rPr lang="en-US" sz="2500" dirty="0" smtClean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uma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história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sobre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pessoas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executando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>
                <a:latin typeface="Calibri" pitchFamily="34" charset="0"/>
              </a:rPr>
              <a:t>uma</a:t>
            </a:r>
            <a:r>
              <a:rPr lang="en-US" sz="2500" dirty="0">
                <a:latin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</a:rPr>
              <a:t>atividade</a:t>
            </a:r>
            <a:r>
              <a:rPr lang="en-US" sz="2500" dirty="0" smtClean="0">
                <a:latin typeface="Calibri" pitchFamily="34" charset="0"/>
              </a:rPr>
              <a:t>”</a:t>
            </a:r>
            <a:endParaRPr lang="en-US" sz="25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400" dirty="0"/>
              <a:t>Design Centrado na </a:t>
            </a:r>
            <a:r>
              <a:rPr lang="pt-BR" sz="4400" dirty="0" smtClean="0"/>
              <a:t>Comunicação</a:t>
            </a:r>
            <a:endParaRPr lang="pt-BR" sz="4400" dirty="0"/>
          </a:p>
        </p:txBody>
      </p:sp>
      <p:pic>
        <p:nvPicPr>
          <p:cNvPr id="32770" name="Picture 2" descr="D:\Meus Documentos\Docs\FTP\Livro de IHC\material para o site\figuras\Figura 4.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1628775"/>
            <a:ext cx="71913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1671</TotalTime>
  <Words>519</Words>
  <Application>Microsoft Office PowerPoint</Application>
  <PresentationFormat>Apresentação na tela (4:3)</PresentationFormat>
  <Paragraphs>64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Barbosa e Silva 2010 modelo</vt:lpstr>
      <vt:lpstr>Processos de Design de IHC</vt:lpstr>
      <vt:lpstr>O que é design?</vt:lpstr>
      <vt:lpstr>O que é design?</vt:lpstr>
      <vt:lpstr>Processos de design de IHC</vt:lpstr>
      <vt:lpstr>Ciclo de Vida Simples (Preece et al., 2002)</vt:lpstr>
      <vt:lpstr>Ciclo de Vida em Estrela (Hix &amp; Hartson, 1993)</vt:lpstr>
      <vt:lpstr>Engenharia de Usabilidade de Nielsen</vt:lpstr>
      <vt:lpstr>Design Baseado em Cenários</vt:lpstr>
      <vt:lpstr>Design Centrado na Comunicação</vt:lpstr>
      <vt:lpstr>Integração de IHC com Engenharia de Software</vt:lpstr>
      <vt:lpstr>Integração de IHC com Engenharia de Software</vt:lpstr>
      <vt:lpstr>IHC e Métodos Ágeis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Critiane</cp:lastModifiedBy>
  <cp:revision>119</cp:revision>
  <cp:lastPrinted>2011-04-25T02:07:14Z</cp:lastPrinted>
  <dcterms:created xsi:type="dcterms:W3CDTF">2010-10-25T10:54:51Z</dcterms:created>
  <dcterms:modified xsi:type="dcterms:W3CDTF">2018-03-06T20:25:01Z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