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97" r:id="rId2"/>
    <p:sldId id="319" r:id="rId3"/>
    <p:sldId id="298" r:id="rId4"/>
    <p:sldId id="299" r:id="rId5"/>
    <p:sldId id="300" r:id="rId6"/>
    <p:sldId id="301" r:id="rId7"/>
    <p:sldId id="302" r:id="rId8"/>
    <p:sldId id="325" r:id="rId9"/>
    <p:sldId id="326" r:id="rId10"/>
    <p:sldId id="328" r:id="rId11"/>
    <p:sldId id="329" r:id="rId12"/>
    <p:sldId id="303" r:id="rId13"/>
    <p:sldId id="304" r:id="rId14"/>
    <p:sldId id="305" r:id="rId15"/>
    <p:sldId id="306" r:id="rId16"/>
    <p:sldId id="307" r:id="rId17"/>
    <p:sldId id="320" r:id="rId18"/>
    <p:sldId id="321" r:id="rId19"/>
    <p:sldId id="324" r:id="rId20"/>
    <p:sldId id="308" r:id="rId21"/>
    <p:sldId id="332" r:id="rId22"/>
    <p:sldId id="330" r:id="rId23"/>
    <p:sldId id="331" r:id="rId24"/>
    <p:sldId id="309" r:id="rId25"/>
    <p:sldId id="310" r:id="rId26"/>
    <p:sldId id="311" r:id="rId27"/>
    <p:sldId id="312" r:id="rId28"/>
    <p:sldId id="313" r:id="rId29"/>
    <p:sldId id="314" r:id="rId30"/>
    <p:sldId id="315" r:id="rId31"/>
    <p:sldId id="316" r:id="rId32"/>
    <p:sldId id="317" r:id="rId3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5D9DD-7588-4B1F-B8D8-780FDDEA7BE9}" type="datetimeFigureOut">
              <a:rPr lang="pt-BR" smtClean="0"/>
              <a:t>10/04/2018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FB0E55-4F6F-4E11-9C9F-974E5DB5492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7453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/>
          </a:p>
        </p:txBody>
      </p:sp>
      <p:sp>
        <p:nvSpPr>
          <p:cNvPr id="2355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192EE0C-B2F7-4DF3-9D50-B1A7DC96E8AA}" type="slidenum">
              <a:rPr lang="en-GB" altLang="pt-BR" smtClean="0">
                <a:solidFill>
                  <a:srgbClr val="000000"/>
                </a:solidFill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30</a:t>
            </a:fld>
            <a:endParaRPr lang="en-GB" altLang="pt-BR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56FE-4C9F-41FD-A0A3-A4794BB32213}" type="datetimeFigureOut">
              <a:rPr lang="pt-BR" smtClean="0"/>
              <a:t>10/04/2018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320BB-2176-418A-AB14-13DC8B64109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3227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56FE-4C9F-41FD-A0A3-A4794BB32213}" type="datetimeFigureOut">
              <a:rPr lang="pt-BR" smtClean="0"/>
              <a:t>10/04/2018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320BB-2176-418A-AB14-13DC8B64109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3475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56FE-4C9F-41FD-A0A3-A4794BB32213}" type="datetimeFigureOut">
              <a:rPr lang="pt-BR" smtClean="0"/>
              <a:t>10/04/2018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320BB-2176-418A-AB14-13DC8B64109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926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56FE-4C9F-41FD-A0A3-A4794BB32213}" type="datetimeFigureOut">
              <a:rPr lang="pt-BR" smtClean="0"/>
              <a:t>10/04/2018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320BB-2176-418A-AB14-13DC8B64109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5196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56FE-4C9F-41FD-A0A3-A4794BB32213}" type="datetimeFigureOut">
              <a:rPr lang="pt-BR" smtClean="0"/>
              <a:t>10/04/2018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320BB-2176-418A-AB14-13DC8B64109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0745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56FE-4C9F-41FD-A0A3-A4794BB32213}" type="datetimeFigureOut">
              <a:rPr lang="pt-BR" smtClean="0"/>
              <a:t>10/04/2018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320BB-2176-418A-AB14-13DC8B64109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222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56FE-4C9F-41FD-A0A3-A4794BB32213}" type="datetimeFigureOut">
              <a:rPr lang="pt-BR" smtClean="0"/>
              <a:t>10/04/2018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320BB-2176-418A-AB14-13DC8B64109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6135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56FE-4C9F-41FD-A0A3-A4794BB32213}" type="datetimeFigureOut">
              <a:rPr lang="pt-BR" smtClean="0"/>
              <a:t>10/04/2018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320BB-2176-418A-AB14-13DC8B64109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6759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56FE-4C9F-41FD-A0A3-A4794BB32213}" type="datetimeFigureOut">
              <a:rPr lang="pt-BR" smtClean="0"/>
              <a:t>10/04/2018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320BB-2176-418A-AB14-13DC8B64109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1863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56FE-4C9F-41FD-A0A3-A4794BB32213}" type="datetimeFigureOut">
              <a:rPr lang="pt-BR" smtClean="0"/>
              <a:t>10/04/2018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320BB-2176-418A-AB14-13DC8B64109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3754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56FE-4C9F-41FD-A0A3-A4794BB32213}" type="datetimeFigureOut">
              <a:rPr lang="pt-BR" smtClean="0"/>
              <a:t>10/04/2018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320BB-2176-418A-AB14-13DC8B64109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495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656FE-4C9F-41FD-A0A3-A4794BB32213}" type="datetimeFigureOut">
              <a:rPr lang="pt-BR" smtClean="0"/>
              <a:t>10/04/2018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320BB-2176-418A-AB14-13DC8B64109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8183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epositorio.ufrn.br/jspui/bitstream/123456789/21765/1/EduardoHenriqueOlimpioDeGusmao_DISSERT.pdf" TargetMode="External"/><Relationship Id="rId2" Type="http://schemas.openxmlformats.org/officeDocument/2006/relationships/hyperlink" Target="http://www.bdtd.ndc.uff.br/tde_arquivos/29/TDE-2006-10-11T133011Z-483/Publico/UFF-EngProd-Dissert-Douglas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sumi.uxp.ie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erfocus.co.uk/articles/measuring-usability-with-the-SUS.html" TargetMode="External"/><Relationship Id="rId2" Type="http://schemas.openxmlformats.org/officeDocument/2006/relationships/hyperlink" Target="http://www.measuringux.com/SUS.pdf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edutechwiki.unige.ch/en/Usability_and_user_experience_survey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aryperlman.com/quest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asuringu.com/blog/single-question.php" TargetMode="External"/><Relationship Id="rId2" Type="http://schemas.openxmlformats.org/officeDocument/2006/relationships/hyperlink" Target="http://www.measuringu.com/blog/seq10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usablesurveys.com/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ammi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ammi.com/samples/index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2015.hci.international/t19" TargetMode="External"/><Relationship Id="rId2" Type="http://schemas.openxmlformats.org/officeDocument/2006/relationships/hyperlink" Target="http://www.measuringux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llaboutux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md.edu/hcil/quis/" TargetMode="External"/><Relationship Id="rId2" Type="http://schemas.openxmlformats.org/officeDocument/2006/relationships/hyperlink" Target="http://garyperlman.com/quest/quest.cgi?form=QUI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tângulo 1"/>
          <p:cNvSpPr>
            <a:spLocks noChangeArrowheads="1"/>
          </p:cNvSpPr>
          <p:nvPr/>
        </p:nvSpPr>
        <p:spPr bwMode="auto">
          <a:xfrm>
            <a:off x="323850" y="1916113"/>
            <a:ext cx="8424863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algn="just">
              <a:buFont typeface="Arial" charset="0"/>
              <a:buChar char="•"/>
              <a:defRPr/>
            </a:pPr>
            <a:endParaRPr lang="pt-BR" sz="23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81996" y="2492896"/>
            <a:ext cx="9062004" cy="1944687"/>
          </a:xfrm>
        </p:spPr>
        <p:txBody>
          <a:bodyPr>
            <a:normAutofit fontScale="90000"/>
          </a:bodyPr>
          <a:lstStyle/>
          <a:p>
            <a:pPr lvl="0"/>
            <a:r>
              <a:rPr lang="pt-BR" altLang="pt-BR" sz="3800" b="1" dirty="0" smtClean="0">
                <a:cs typeface="Times" panose="02020603050405020304" pitchFamily="18" charset="0"/>
              </a:rPr>
              <a:t>Projeto de Questionários</a:t>
            </a:r>
            <a:r>
              <a:rPr lang="pt-BR" altLang="pt-BR" sz="3800" dirty="0" smtClean="0">
                <a:cs typeface="Times" panose="02020603050405020304" pitchFamily="18" charset="0"/>
              </a:rPr>
              <a:t/>
            </a:r>
            <a:br>
              <a:rPr lang="pt-BR" altLang="pt-BR" sz="3800" dirty="0" smtClean="0">
                <a:cs typeface="Times" panose="02020603050405020304" pitchFamily="18" charset="0"/>
              </a:rPr>
            </a:br>
            <a:r>
              <a:rPr lang="pt-BR" altLang="pt-BR" sz="3100" dirty="0" smtClean="0">
                <a:cs typeface="Times" panose="02020603050405020304" pitchFamily="18" charset="0"/>
              </a:rPr>
              <a:t/>
            </a:r>
            <a:br>
              <a:rPr lang="pt-BR" altLang="pt-BR" sz="3100" dirty="0" smtClean="0">
                <a:cs typeface="Times" panose="02020603050405020304" pitchFamily="18" charset="0"/>
              </a:rPr>
            </a:br>
            <a:r>
              <a:rPr lang="pt-BR" altLang="pt-BR" sz="3100" dirty="0" smtClean="0">
                <a:cs typeface="Times" panose="02020603050405020304" pitchFamily="18" charset="0"/>
              </a:rPr>
              <a:t>Cristiane Neri Nobre</a:t>
            </a:r>
            <a:r>
              <a:rPr lang="pt-BR" altLang="pt-BR" sz="3300" b="1" dirty="0">
                <a:latin typeface="Trebuchet MS" pitchFamily="34" charset="0"/>
              </a:rPr>
              <a:t/>
            </a:r>
            <a:br>
              <a:rPr lang="pt-BR" altLang="pt-BR" sz="3300" b="1" dirty="0">
                <a:latin typeface="Trebuchet MS" pitchFamily="34" charset="0"/>
              </a:rPr>
            </a:br>
            <a:r>
              <a:rPr lang="pt-BR" altLang="pt-BR" sz="3300" b="1" dirty="0" smtClean="0">
                <a:latin typeface="Trebuchet MS" pitchFamily="34" charset="0"/>
              </a:rPr>
              <a:t/>
            </a:r>
            <a:br>
              <a:rPr lang="pt-BR" altLang="pt-BR" sz="3300" b="1" dirty="0" smtClean="0">
                <a:latin typeface="Trebuchet MS" pitchFamily="34" charset="0"/>
              </a:rPr>
            </a:br>
            <a:endParaRPr lang="pt-BR" altLang="pt-BR" sz="2400" b="1" dirty="0" smtClean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38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21455" y="0"/>
            <a:ext cx="82296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pt-BR" sz="27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Questionários de Satisfação</a:t>
            </a:r>
            <a:endParaRPr lang="pt-BR" sz="2700" b="1" dirty="0">
              <a:solidFill>
                <a:schemeClr val="accent1">
                  <a:lumMod val="40000"/>
                  <a:lumOff val="6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195" name="Retângulo 1"/>
          <p:cNvSpPr>
            <a:spLocks noChangeArrowheads="1"/>
          </p:cNvSpPr>
          <p:nvPr/>
        </p:nvSpPr>
        <p:spPr bwMode="auto">
          <a:xfrm>
            <a:off x="157166" y="1331162"/>
            <a:ext cx="8424863" cy="5586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pt-BR" sz="15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</a:t>
            </a:r>
            <a:r>
              <a:rPr lang="pt-BR" sz="15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layout da tela ajuda? </a:t>
            </a:r>
          </a:p>
          <a:p>
            <a:pPr>
              <a:buNone/>
            </a:pPr>
            <a:r>
              <a:rPr lang="pt-BR" sz="15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nunca - sempre</a:t>
            </a:r>
          </a:p>
          <a:p>
            <a:pPr>
              <a:buNone/>
            </a:pPr>
            <a:endParaRPr lang="pt-BR" sz="15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None/>
            </a:pPr>
            <a:r>
              <a:rPr lang="pt-BR" sz="15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Quantidade </a:t>
            </a:r>
            <a:r>
              <a:rPr lang="pt-BR" sz="15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informação mostrada na tela </a:t>
            </a:r>
          </a:p>
          <a:p>
            <a:pPr>
              <a:buNone/>
            </a:pPr>
            <a:r>
              <a:rPr lang="pt-BR" sz="1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Inadequada - adequada</a:t>
            </a:r>
            <a:endParaRPr lang="pt-BR" sz="1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pt-BR" sz="15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None/>
            </a:pPr>
            <a:r>
              <a:rPr lang="pt-BR" sz="15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Posicionamento </a:t>
            </a:r>
            <a:r>
              <a:rPr lang="pt-BR" sz="15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 informação na tela </a:t>
            </a:r>
          </a:p>
          <a:p>
            <a:pPr>
              <a:buNone/>
            </a:pPr>
            <a:r>
              <a:rPr lang="pt-B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não </a:t>
            </a:r>
            <a:r>
              <a:rPr lang="pt-BR" sz="1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lógico - lógico</a:t>
            </a:r>
            <a:endParaRPr lang="pt-BR" sz="1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pt-BR" sz="15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None/>
            </a:pPr>
            <a:r>
              <a:rPr lang="pt-BR" sz="15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Sequência </a:t>
            </a:r>
            <a:r>
              <a:rPr lang="pt-BR" sz="15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telas </a:t>
            </a:r>
          </a:p>
          <a:p>
            <a:pPr>
              <a:buNone/>
            </a:pPr>
            <a:r>
              <a:rPr lang="pt-BR" sz="1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Confusa - clara</a:t>
            </a:r>
            <a:endParaRPr lang="pt-BR" sz="1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pt-BR" sz="15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None/>
            </a:pPr>
            <a:r>
              <a:rPr lang="pt-BR" sz="15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Próxima </a:t>
            </a:r>
            <a:r>
              <a:rPr lang="pt-BR" sz="15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tela em sequência </a:t>
            </a:r>
          </a:p>
          <a:p>
            <a:pPr>
              <a:buNone/>
            </a:pPr>
            <a:r>
              <a:rPr lang="pt-BR" sz="1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Imprevisível - previsível</a:t>
            </a:r>
            <a:endParaRPr lang="pt-BR" sz="1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pt-BR" sz="15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None/>
            </a:pPr>
            <a:r>
              <a:rPr lang="pt-BR" sz="15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Retorno </a:t>
            </a:r>
            <a:r>
              <a:rPr lang="pt-BR" sz="15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 a tela anterior </a:t>
            </a:r>
          </a:p>
          <a:p>
            <a:pPr>
              <a:buNone/>
            </a:pPr>
            <a:r>
              <a:rPr lang="pt-B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Impossível </a:t>
            </a:r>
            <a:r>
              <a:rPr lang="pt-BR" sz="1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–fácil</a:t>
            </a:r>
            <a:endParaRPr lang="pt-BR" sz="1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None/>
            </a:pPr>
            <a:endParaRPr lang="pt-BR" sz="1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None/>
            </a:pPr>
            <a:r>
              <a:rPr lang="pt-BR" sz="15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Progressão na realização de tarefas relacionadas </a:t>
            </a:r>
          </a:p>
          <a:p>
            <a:pPr>
              <a:buNone/>
            </a:pPr>
            <a:r>
              <a:rPr lang="pt-BR" sz="1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Confuso - claramente marcado</a:t>
            </a:r>
            <a:endParaRPr lang="pt-BR" sz="1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35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21455" y="0"/>
            <a:ext cx="82296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pt-BR" sz="27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Questionários de Satisfação</a:t>
            </a:r>
            <a:endParaRPr lang="pt-BR" sz="2700" b="1" dirty="0">
              <a:solidFill>
                <a:schemeClr val="accent1">
                  <a:lumMod val="40000"/>
                  <a:lumOff val="6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195" name="Retângulo 1"/>
          <p:cNvSpPr>
            <a:spLocks noChangeArrowheads="1"/>
          </p:cNvSpPr>
          <p:nvPr/>
        </p:nvSpPr>
        <p:spPr bwMode="auto">
          <a:xfrm>
            <a:off x="157166" y="1331162"/>
            <a:ext cx="8424863" cy="2603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pt-BR" sz="1600" dirty="0" smtClean="0"/>
              <a:t>Veja </a:t>
            </a:r>
            <a:r>
              <a:rPr lang="pt-BR" sz="1600" dirty="0"/>
              <a:t>o restante </a:t>
            </a:r>
            <a:r>
              <a:rPr lang="pt-BR" sz="1600" dirty="0" smtClean="0"/>
              <a:t>em (página 233):</a:t>
            </a:r>
          </a:p>
          <a:p>
            <a:pPr>
              <a:buNone/>
            </a:pPr>
            <a:endParaRPr lang="pt-BR" sz="1600" dirty="0"/>
          </a:p>
          <a:p>
            <a:pPr>
              <a:buNone/>
            </a:pPr>
            <a:r>
              <a:rPr lang="pt-BR" sz="1600" dirty="0" smtClean="0">
                <a:hlinkClick r:id="rId2"/>
              </a:rPr>
              <a:t>http</a:t>
            </a:r>
            <a:r>
              <a:rPr lang="pt-BR" sz="1600" dirty="0">
                <a:hlinkClick r:id="rId2"/>
              </a:rPr>
              <a:t>://</a:t>
            </a:r>
            <a:r>
              <a:rPr lang="pt-BR" sz="1600" dirty="0" smtClean="0">
                <a:hlinkClick r:id="rId2"/>
              </a:rPr>
              <a:t>www.bdtd.ndc.uff.br/tde_arquivos/29/TDE-2006-10-11T133011Z-483/Publico/UFF-EngProd-Dissert-Douglas.pdf</a:t>
            </a:r>
            <a:r>
              <a:rPr lang="pt-BR" sz="1600" dirty="0" smtClean="0"/>
              <a:t> </a:t>
            </a:r>
          </a:p>
          <a:p>
            <a:pPr>
              <a:buNone/>
            </a:pPr>
            <a:endParaRPr lang="pt-BR" sz="1600" dirty="0"/>
          </a:p>
          <a:p>
            <a:pPr>
              <a:buNone/>
            </a:pPr>
            <a:endParaRPr lang="pt-BR" sz="1600" dirty="0" smtClean="0"/>
          </a:p>
          <a:p>
            <a:pPr>
              <a:buNone/>
            </a:pPr>
            <a:r>
              <a:rPr lang="pt-BR" sz="1600" dirty="0" smtClean="0"/>
              <a:t>Veja outra opção em (página 108):</a:t>
            </a:r>
          </a:p>
          <a:p>
            <a:pPr>
              <a:buNone/>
            </a:pPr>
            <a:r>
              <a:rPr lang="pt-BR" sz="1600" dirty="0">
                <a:hlinkClick r:id="rId3"/>
              </a:rPr>
              <a:t>https://</a:t>
            </a:r>
            <a:r>
              <a:rPr lang="pt-BR" sz="1600" dirty="0" smtClean="0">
                <a:hlinkClick r:id="rId3"/>
              </a:rPr>
              <a:t>repositorio.ufrn.br/jspui/bitstream/123456789/21765/1/EduardoHenriqueOlimpioDeGusmao_DISSERT.pdf</a:t>
            </a:r>
            <a:r>
              <a:rPr lang="pt-BR" sz="1600" dirty="0" smtClean="0"/>
              <a:t> 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60151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457200" y="504825"/>
            <a:ext cx="82296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pt-BR" sz="27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Questionários de Satisfação</a:t>
            </a:r>
            <a:endParaRPr lang="pt-BR" sz="2700" b="1" dirty="0">
              <a:solidFill>
                <a:schemeClr val="accent1">
                  <a:lumMod val="40000"/>
                  <a:lumOff val="6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147" name="Retângulo 1"/>
          <p:cNvSpPr>
            <a:spLocks noChangeArrowheads="1"/>
          </p:cNvSpPr>
          <p:nvPr/>
        </p:nvSpPr>
        <p:spPr bwMode="auto">
          <a:xfrm>
            <a:off x="179512" y="1357027"/>
            <a:ext cx="8784976" cy="550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pt-BR" sz="2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SUMI - </a:t>
            </a:r>
            <a:r>
              <a:rPr lang="pt-BR" sz="2400" b="1" dirty="0"/>
              <a:t>Software </a:t>
            </a:r>
            <a:r>
              <a:rPr lang="pt-BR" sz="2400" b="1" dirty="0" err="1"/>
              <a:t>Usability</a:t>
            </a:r>
            <a:r>
              <a:rPr lang="pt-BR" sz="2400" b="1" dirty="0"/>
              <a:t> </a:t>
            </a:r>
            <a:r>
              <a:rPr lang="pt-BR" sz="2400" b="1" dirty="0" err="1"/>
              <a:t>Measurement</a:t>
            </a:r>
            <a:r>
              <a:rPr lang="pt-BR" sz="2400" b="1" dirty="0"/>
              <a:t> </a:t>
            </a:r>
            <a:r>
              <a:rPr lang="pt-BR" sz="2400" b="1" dirty="0" err="1"/>
              <a:t>Inventory</a:t>
            </a:r>
            <a:endParaRPr lang="pt-BR" sz="22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defRPr/>
            </a:pPr>
            <a:endParaRPr lang="pt-BR" sz="22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pt-PT" dirty="0">
                <a:latin typeface="Verdana" pitchFamily="34" charset="0"/>
                <a:ea typeface="Verdana" pitchFamily="34" charset="0"/>
                <a:cs typeface="Verdana" pitchFamily="34" charset="0"/>
              </a:rPr>
              <a:t>O SUMI é um produto do grupo de Pesquisa em Fatores Humanos da University College Cork, na</a:t>
            </a:r>
            <a:br>
              <a:rPr lang="pt-PT" dirty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pt-PT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Irlanda (</a:t>
            </a:r>
            <a:r>
              <a:rPr lang="pt-B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HFRG - </a:t>
            </a:r>
            <a:r>
              <a:rPr lang="pt-B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Human</a:t>
            </a:r>
            <a:r>
              <a:rPr lang="pt-B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Factors</a:t>
            </a:r>
            <a:r>
              <a:rPr lang="pt-BR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Research</a:t>
            </a:r>
            <a:r>
              <a:rPr lang="pt-BR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Group</a:t>
            </a:r>
            <a:r>
              <a:rPr lang="pt-BR" dirty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endParaRPr lang="pt-PT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endParaRPr lang="pt-PT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pt-PT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Substitui </a:t>
            </a:r>
            <a:r>
              <a:rPr lang="pt-PT" dirty="0">
                <a:latin typeface="Verdana" pitchFamily="34" charset="0"/>
                <a:ea typeface="Verdana" pitchFamily="34" charset="0"/>
                <a:cs typeface="Verdana" pitchFamily="34" charset="0"/>
              </a:rPr>
              <a:t>o </a:t>
            </a:r>
            <a:r>
              <a:rPr lang="pt-PT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CUSI - </a:t>
            </a:r>
            <a:r>
              <a:rPr lang="pt-B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Computer </a:t>
            </a:r>
            <a:r>
              <a:rPr lang="pt-B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Usability</a:t>
            </a:r>
            <a:r>
              <a:rPr lang="pt-B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Satisfaction</a:t>
            </a:r>
            <a:r>
              <a:rPr lang="pt-B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Inventory</a:t>
            </a:r>
            <a:r>
              <a:rPr lang="pt-B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pt-PT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 algn="just">
              <a:buFont typeface="Arial" pitchFamily="34" charset="0"/>
              <a:buChar char="•"/>
              <a:defRPr/>
            </a:pPr>
            <a:endParaRPr lang="pt-PT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pt-PT" dirty="0">
                <a:latin typeface="Verdana" pitchFamily="34" charset="0"/>
                <a:ea typeface="Verdana" pitchFamily="34" charset="0"/>
                <a:cs typeface="Verdana" pitchFamily="34" charset="0"/>
              </a:rPr>
              <a:t>Liderado por Jurek Kirakowski. 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endParaRPr lang="pt-PT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pt-BR" dirty="0">
                <a:latin typeface="Verdana" pitchFamily="34" charset="0"/>
                <a:ea typeface="Verdana" pitchFamily="34" charset="0"/>
                <a:cs typeface="Verdana" pitchFamily="34" charset="0"/>
              </a:rPr>
              <a:t>Possui  </a:t>
            </a:r>
            <a:r>
              <a:rPr lang="pt-B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50 declarações</a:t>
            </a:r>
            <a:r>
              <a:rPr lang="pt-BR" dirty="0">
                <a:latin typeface="Verdana" pitchFamily="34" charset="0"/>
                <a:ea typeface="Verdana" pitchFamily="34" charset="0"/>
                <a:cs typeface="Verdana" pitchFamily="34" charset="0"/>
              </a:rPr>
              <a:t>, a cada uma das quais é associada uma escala semântica de três pontos, com as opções </a:t>
            </a:r>
            <a:r>
              <a:rPr lang="pt-BR" i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agree</a:t>
            </a:r>
            <a:r>
              <a:rPr lang="pt-BR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dirty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pt-BR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concordo</a:t>
            </a:r>
            <a:r>
              <a:rPr lang="pt-BR" dirty="0">
                <a:latin typeface="Verdana" pitchFamily="34" charset="0"/>
                <a:ea typeface="Verdana" pitchFamily="34" charset="0"/>
                <a:cs typeface="Verdana" pitchFamily="34" charset="0"/>
              </a:rPr>
              <a:t>), </a:t>
            </a:r>
            <a:r>
              <a:rPr lang="pt-BR" i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don't</a:t>
            </a:r>
            <a:r>
              <a:rPr lang="pt-BR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i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know</a:t>
            </a:r>
            <a:r>
              <a:rPr lang="pt-BR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dirty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pt-BR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não sei</a:t>
            </a:r>
            <a:r>
              <a:rPr lang="pt-BR" dirty="0">
                <a:latin typeface="Verdana" pitchFamily="34" charset="0"/>
                <a:ea typeface="Verdana" pitchFamily="34" charset="0"/>
                <a:cs typeface="Verdana" pitchFamily="34" charset="0"/>
              </a:rPr>
              <a:t>) e </a:t>
            </a:r>
            <a:r>
              <a:rPr lang="pt-BR" i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disagree</a:t>
            </a:r>
            <a:r>
              <a:rPr lang="pt-BR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dirty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pt-BR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discordo</a:t>
            </a:r>
            <a:r>
              <a:rPr lang="pt-BR" dirty="0">
                <a:latin typeface="Verdana" pitchFamily="34" charset="0"/>
                <a:ea typeface="Verdana" pitchFamily="34" charset="0"/>
                <a:cs typeface="Verdana" pitchFamily="34" charset="0"/>
              </a:rPr>
              <a:t>). 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endParaRPr lang="pt-B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pt-BR" dirty="0">
                <a:latin typeface="Verdana" pitchFamily="34" charset="0"/>
                <a:ea typeface="Verdana" pitchFamily="34" charset="0"/>
                <a:cs typeface="Verdana" pitchFamily="34" charset="0"/>
              </a:rPr>
              <a:t>Segundo </a:t>
            </a:r>
            <a:r>
              <a:rPr lang="pt-B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Kirakowski</a:t>
            </a:r>
            <a:r>
              <a:rPr lang="pt-BR" dirty="0">
                <a:latin typeface="Verdana" pitchFamily="34" charset="0"/>
                <a:ea typeface="Verdana" pitchFamily="34" charset="0"/>
                <a:cs typeface="Verdana" pitchFamily="34" charset="0"/>
              </a:rPr>
              <a:t>, esta escala foi adotada na versão atual do</a:t>
            </a:r>
          </a:p>
          <a:p>
            <a:pPr algn="just">
              <a:defRPr/>
            </a:pPr>
            <a:r>
              <a:rPr lang="pt-BR" dirty="0">
                <a:latin typeface="Verdana" pitchFamily="34" charset="0"/>
                <a:ea typeface="Verdana" pitchFamily="34" charset="0"/>
                <a:cs typeface="Verdana" pitchFamily="34" charset="0"/>
              </a:rPr>
              <a:t>questionário porque nas versões anteriores muitos respondentes tiveram dificuldade para discriminar uma opção em gradações de cinco ou mais opções</a:t>
            </a:r>
          </a:p>
        </p:txBody>
      </p:sp>
    </p:spTree>
    <p:extLst>
      <p:ext uri="{BB962C8B-B14F-4D97-AF65-F5344CB8AC3E}">
        <p14:creationId xmlns:p14="http://schemas.microsoft.com/office/powerpoint/2010/main" val="191252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457200" y="588963"/>
            <a:ext cx="82296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pt-BR" sz="27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Questionários de Satisfação</a:t>
            </a:r>
            <a:endParaRPr lang="pt-BR" sz="2700" b="1" dirty="0">
              <a:solidFill>
                <a:schemeClr val="accent1">
                  <a:lumMod val="40000"/>
                  <a:lumOff val="6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147" name="Retângulo 1"/>
          <p:cNvSpPr>
            <a:spLocks noChangeArrowheads="1"/>
          </p:cNvSpPr>
          <p:nvPr/>
        </p:nvSpPr>
        <p:spPr bwMode="auto">
          <a:xfrm>
            <a:off x="468313" y="1727200"/>
            <a:ext cx="8351837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defRPr/>
            </a:pPr>
            <a:r>
              <a:rPr lang="pt-B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SUMI</a:t>
            </a:r>
          </a:p>
          <a:p>
            <a:pPr algn="just">
              <a:defRPr/>
            </a:pPr>
            <a:endParaRPr lang="pt-BR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defRPr/>
            </a:pPr>
            <a:r>
              <a:rPr lang="pt-BR" dirty="0">
                <a:latin typeface="Verdana" pitchFamily="34" charset="0"/>
                <a:ea typeface="Verdana" pitchFamily="34" charset="0"/>
                <a:cs typeface="Verdana" pitchFamily="34" charset="0"/>
              </a:rPr>
              <a:t>O SUMI oferece resultados em dois níveis de análise: </a:t>
            </a:r>
          </a:p>
          <a:p>
            <a:pPr algn="just">
              <a:defRPr/>
            </a:pPr>
            <a:endParaRPr lang="pt-B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514350" algn="just">
              <a:buFont typeface="Times New Roman" pitchFamily="18" charset="0"/>
              <a:buAutoNum type="romanLcParenBoth"/>
              <a:defRPr/>
            </a:pPr>
            <a:r>
              <a:rPr lang="pt-BR" dirty="0">
                <a:latin typeface="Verdana" pitchFamily="34" charset="0"/>
                <a:ea typeface="Verdana" pitchFamily="34" charset="0"/>
                <a:cs typeface="Verdana" pitchFamily="34" charset="0"/>
              </a:rPr>
              <a:t>o escore Global, que traduz a usabilidade subjetiva global do produto;</a:t>
            </a:r>
          </a:p>
          <a:p>
            <a:pPr algn="just">
              <a:defRPr/>
            </a:pPr>
            <a:endParaRPr lang="pt-B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514350" algn="just">
              <a:buFont typeface="Times New Roman" pitchFamily="18" charset="0"/>
              <a:buAutoNum type="romanLcParenBoth"/>
              <a:defRPr/>
            </a:pPr>
            <a:r>
              <a:rPr lang="pt-BR" dirty="0">
                <a:latin typeface="Verdana" pitchFamily="34" charset="0"/>
                <a:ea typeface="Verdana" pitchFamily="34" charset="0"/>
                <a:cs typeface="Verdana" pitchFamily="34" charset="0"/>
              </a:rPr>
              <a:t>os escores das </a:t>
            </a:r>
            <a:r>
              <a:rPr lang="pt-B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sub-escalas</a:t>
            </a:r>
            <a:r>
              <a:rPr lang="pt-BR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Affect</a:t>
            </a:r>
            <a:r>
              <a:rPr lang="pt-BR" dirty="0">
                <a:latin typeface="Verdana" pitchFamily="34" charset="0"/>
                <a:ea typeface="Verdana" pitchFamily="34" charset="0"/>
                <a:cs typeface="Verdana" pitchFamily="34" charset="0"/>
              </a:rPr>
              <a:t> (</a:t>
            </a:r>
            <a:r>
              <a:rPr lang="pt-B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Sentimento</a:t>
            </a:r>
            <a:r>
              <a:rPr lang="pt-BR" dirty="0">
                <a:latin typeface="Verdana" pitchFamily="34" charset="0"/>
                <a:ea typeface="Verdana" pitchFamily="34" charset="0"/>
                <a:cs typeface="Verdana" pitchFamily="34" charset="0"/>
              </a:rPr>
              <a:t>), </a:t>
            </a:r>
            <a:r>
              <a:rPr lang="pt-B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Efficiency</a:t>
            </a:r>
            <a:r>
              <a:rPr lang="pt-BR" dirty="0">
                <a:latin typeface="Verdana" pitchFamily="34" charset="0"/>
                <a:ea typeface="Verdana" pitchFamily="34" charset="0"/>
                <a:cs typeface="Verdana" pitchFamily="34" charset="0"/>
              </a:rPr>
              <a:t> (</a:t>
            </a:r>
            <a:r>
              <a:rPr lang="pt-B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Eficiência</a:t>
            </a:r>
            <a:r>
              <a:rPr lang="pt-BR" dirty="0">
                <a:latin typeface="Verdana" pitchFamily="34" charset="0"/>
                <a:ea typeface="Verdana" pitchFamily="34" charset="0"/>
                <a:cs typeface="Verdana" pitchFamily="34" charset="0"/>
              </a:rPr>
              <a:t>), </a:t>
            </a:r>
            <a:r>
              <a:rPr lang="pt-B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Helpfulness</a:t>
            </a:r>
            <a:r>
              <a:rPr lang="pt-BR" dirty="0">
                <a:latin typeface="Verdana" pitchFamily="34" charset="0"/>
                <a:ea typeface="Verdana" pitchFamily="34" charset="0"/>
                <a:cs typeface="Verdana" pitchFamily="34" charset="0"/>
              </a:rPr>
              <a:t> (</a:t>
            </a:r>
            <a:r>
              <a:rPr lang="pt-B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Utilidade</a:t>
            </a:r>
            <a:r>
              <a:rPr lang="pt-BR" dirty="0">
                <a:latin typeface="Verdana" pitchFamily="34" charset="0"/>
                <a:ea typeface="Verdana" pitchFamily="34" charset="0"/>
                <a:cs typeface="Verdana" pitchFamily="34" charset="0"/>
              </a:rPr>
              <a:t>), </a:t>
            </a:r>
            <a:r>
              <a:rPr lang="pt-B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Control</a:t>
            </a:r>
            <a:r>
              <a:rPr lang="pt-BR" dirty="0">
                <a:latin typeface="Verdana" pitchFamily="34" charset="0"/>
                <a:ea typeface="Verdana" pitchFamily="34" charset="0"/>
                <a:cs typeface="Verdana" pitchFamily="34" charset="0"/>
              </a:rPr>
              <a:t> (</a:t>
            </a:r>
            <a:r>
              <a:rPr lang="pt-B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Controle</a:t>
            </a:r>
            <a:r>
              <a:rPr lang="pt-BR" dirty="0">
                <a:latin typeface="Verdana" pitchFamily="34" charset="0"/>
                <a:ea typeface="Verdana" pitchFamily="34" charset="0"/>
                <a:cs typeface="Verdana" pitchFamily="34" charset="0"/>
              </a:rPr>
              <a:t>) e </a:t>
            </a:r>
            <a:r>
              <a:rPr lang="pt-B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Learnability</a:t>
            </a:r>
            <a:r>
              <a:rPr lang="pt-BR" dirty="0">
                <a:latin typeface="Verdana" pitchFamily="34" charset="0"/>
                <a:ea typeface="Verdana" pitchFamily="34" charset="0"/>
                <a:cs typeface="Verdana" pitchFamily="34" charset="0"/>
              </a:rPr>
              <a:t> (</a:t>
            </a:r>
            <a:r>
              <a:rPr lang="pt-B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Facilidade de Aprendizado</a:t>
            </a:r>
            <a:r>
              <a:rPr lang="pt-B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endParaRPr lang="pt-B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514350" algn="just">
              <a:buFont typeface="Times New Roman" pitchFamily="18" charset="0"/>
              <a:buAutoNum type="romanLcParenBoth"/>
              <a:defRPr/>
            </a:pPr>
            <a:endParaRPr lang="pt-B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514350" algn="just">
              <a:buFont typeface="Times New Roman" pitchFamily="18" charset="0"/>
              <a:buAutoNum type="romanLcParenBoth"/>
              <a:defRPr/>
            </a:pPr>
            <a:endParaRPr lang="pt-B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78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457200" y="547688"/>
            <a:ext cx="82296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pt-BR" sz="27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Questionários de Satisfação</a:t>
            </a:r>
            <a:endParaRPr lang="pt-BR" sz="2700" b="1" dirty="0">
              <a:solidFill>
                <a:schemeClr val="accent1">
                  <a:lumMod val="40000"/>
                  <a:lumOff val="6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147" name="Retângulo 1"/>
          <p:cNvSpPr>
            <a:spLocks noChangeArrowheads="1"/>
          </p:cNvSpPr>
          <p:nvPr/>
        </p:nvSpPr>
        <p:spPr bwMode="auto">
          <a:xfrm>
            <a:off x="468313" y="1684338"/>
            <a:ext cx="8351837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defRPr/>
            </a:pPr>
            <a:r>
              <a:rPr lang="pt-BR" sz="21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SUMI</a:t>
            </a:r>
          </a:p>
          <a:p>
            <a:pPr algn="just">
              <a:defRPr/>
            </a:pPr>
            <a:endParaRPr lang="pt-BR" sz="21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 algn="just">
              <a:buFont typeface="Arial" pitchFamily="34" charset="0"/>
              <a:buChar char="•"/>
              <a:defRPr/>
            </a:pPr>
            <a:endParaRPr lang="pt-BR" sz="21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 algn="just">
              <a:buFont typeface="Arial" pitchFamily="34" charset="0"/>
              <a:buChar char="•"/>
              <a:defRPr/>
            </a:pPr>
            <a:endParaRPr lang="pt-BR" sz="21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pt-BR" sz="2100" dirty="0">
                <a:latin typeface="Verdana" pitchFamily="34" charset="0"/>
                <a:ea typeface="Verdana" pitchFamily="34" charset="0"/>
                <a:cs typeface="Verdana" pitchFamily="34" charset="0"/>
              </a:rPr>
              <a:t>Atualmente está disponível em mais de 17 idiomas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endParaRPr lang="pt-BR" sz="21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 algn="just">
              <a:buFont typeface="Arial" pitchFamily="34" charset="0"/>
              <a:buChar char="•"/>
              <a:defRPr/>
            </a:pPr>
            <a:endParaRPr lang="pt-BR" sz="21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 algn="just">
              <a:buFont typeface="Arial" pitchFamily="34" charset="0"/>
              <a:buChar char="•"/>
              <a:defRPr/>
            </a:pPr>
            <a:endParaRPr lang="pt-BR" sz="21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defRPr/>
            </a:pPr>
            <a:r>
              <a:rPr lang="pt-BR" sz="2100" dirty="0">
                <a:latin typeface="Verdana" pitchFamily="34" charset="0"/>
                <a:ea typeface="Verdana" pitchFamily="34" charset="0"/>
                <a:cs typeface="Verdana" pitchFamily="34" charset="0"/>
              </a:rPr>
              <a:t>Veja </a:t>
            </a:r>
            <a:r>
              <a:rPr lang="pt-BR" sz="21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 SUMI em</a:t>
            </a:r>
            <a:r>
              <a:rPr lang="pt-BR" sz="2100" dirty="0"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pt-BR" sz="2100" dirty="0">
                <a:latin typeface="Verdana" pitchFamily="34" charset="0"/>
                <a:ea typeface="Verdana" pitchFamily="34" charset="0"/>
                <a:cs typeface="Verdana" pitchFamily="34" charset="0"/>
                <a:hlinkClick r:id="rId2"/>
              </a:rPr>
              <a:t>http://sumi.uxp.ie</a:t>
            </a:r>
            <a:r>
              <a:rPr lang="pt-BR" sz="2100" dirty="0" smtClean="0">
                <a:latin typeface="Verdana" pitchFamily="34" charset="0"/>
                <a:ea typeface="Verdana" pitchFamily="34" charset="0"/>
                <a:cs typeface="Verdana" pitchFamily="34" charset="0"/>
                <a:hlinkClick r:id="rId2"/>
              </a:rPr>
              <a:t>/</a:t>
            </a:r>
            <a:r>
              <a:rPr lang="pt-BR" sz="21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pt-BR" sz="21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6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457200" y="561975"/>
            <a:ext cx="82296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pt-BR" sz="27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Questionários de Satisfação</a:t>
            </a:r>
            <a:endParaRPr lang="pt-BR" sz="2700" b="1" dirty="0">
              <a:solidFill>
                <a:schemeClr val="accent1">
                  <a:lumMod val="40000"/>
                  <a:lumOff val="6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291" name="Retângulo 1"/>
          <p:cNvSpPr>
            <a:spLocks noChangeArrowheads="1"/>
          </p:cNvSpPr>
          <p:nvPr/>
        </p:nvSpPr>
        <p:spPr bwMode="auto">
          <a:xfrm>
            <a:off x="468313" y="1700213"/>
            <a:ext cx="835183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BR" altLang="pt-BR" sz="21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SUS (Software </a:t>
            </a:r>
            <a:r>
              <a:rPr lang="pt-BR" altLang="pt-BR" sz="21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Usability</a:t>
            </a:r>
            <a:r>
              <a:rPr lang="pt-BR" altLang="pt-BR" sz="21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altLang="pt-BR" sz="21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Scale</a:t>
            </a:r>
            <a:r>
              <a:rPr lang="pt-BR" altLang="pt-BR" sz="21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</p:txBody>
      </p:sp>
      <p:sp>
        <p:nvSpPr>
          <p:cNvPr id="12292" name="Retângulo 1"/>
          <p:cNvSpPr>
            <a:spLocks noChangeArrowheads="1"/>
          </p:cNvSpPr>
          <p:nvPr/>
        </p:nvSpPr>
        <p:spPr bwMode="auto">
          <a:xfrm>
            <a:off x="323528" y="2363703"/>
            <a:ext cx="864096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pt-BR" sz="2400" dirty="0" smtClean="0"/>
              <a:t>Criado </a:t>
            </a:r>
            <a:r>
              <a:rPr lang="pt-BR" sz="2400" dirty="0"/>
              <a:t>por John Brooke em 1986</a:t>
            </a:r>
            <a:r>
              <a:rPr lang="pt-PT" sz="21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o SUS tornou-se </a:t>
            </a:r>
            <a:r>
              <a:rPr lang="pt-PT" sz="2100" dirty="0">
                <a:latin typeface="Verdana" pitchFamily="34" charset="0"/>
                <a:ea typeface="Verdana" pitchFamily="34" charset="0"/>
                <a:cs typeface="Verdana" pitchFamily="34" charset="0"/>
              </a:rPr>
              <a:t>um questionário popular para avaliações subjetivas </a:t>
            </a:r>
            <a:r>
              <a:rPr lang="pt-PT" sz="21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em teste </a:t>
            </a:r>
            <a:r>
              <a:rPr lang="pt-PT" sz="2100" dirty="0">
                <a:latin typeface="Verdana" pitchFamily="34" charset="0"/>
                <a:ea typeface="Verdana" pitchFamily="34" charset="0"/>
                <a:cs typeface="Verdana" pitchFamily="34" charset="0"/>
              </a:rPr>
              <a:t>de </a:t>
            </a:r>
            <a:r>
              <a:rPr lang="pt-PT" sz="21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usabilidade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pt-PT" sz="21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pt-PT" sz="21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É um </a:t>
            </a:r>
            <a:r>
              <a:rPr lang="pt-PT" sz="2100" dirty="0">
                <a:latin typeface="Verdana" pitchFamily="34" charset="0"/>
                <a:ea typeface="Verdana" pitchFamily="34" charset="0"/>
                <a:cs typeface="Verdana" pitchFamily="34" charset="0"/>
              </a:rPr>
              <a:t>questionário com 10 itens, </a:t>
            </a:r>
            <a:r>
              <a:rPr lang="pt-PT" sz="21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com 5 escalas. Os </a:t>
            </a:r>
            <a:r>
              <a:rPr lang="pt-PT" sz="2100" dirty="0">
                <a:latin typeface="Verdana" pitchFamily="34" charset="0"/>
                <a:ea typeface="Verdana" pitchFamily="34" charset="0"/>
                <a:cs typeface="Verdana" pitchFamily="34" charset="0"/>
              </a:rPr>
              <a:t>itens ímpares têm um tom positivo; </a:t>
            </a:r>
            <a:r>
              <a:rPr lang="pt-PT" sz="21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 </a:t>
            </a:r>
            <a:r>
              <a:rPr lang="pt-PT" sz="2100" dirty="0">
                <a:latin typeface="Verdana" pitchFamily="34" charset="0"/>
                <a:ea typeface="Verdana" pitchFamily="34" charset="0"/>
                <a:cs typeface="Verdana" pitchFamily="34" charset="0"/>
              </a:rPr>
              <a:t>tom dos itens pares é negativo</a:t>
            </a:r>
            <a:r>
              <a:rPr lang="pt-PT" sz="21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pt-PT" sz="21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pt-BR" sz="2400" dirty="0" smtClean="0"/>
              <a:t>Apurado </a:t>
            </a:r>
            <a:r>
              <a:rPr lang="pt-BR" sz="2400" dirty="0"/>
              <a:t>e ao mesmo tempo não </a:t>
            </a:r>
            <a:r>
              <a:rPr lang="pt-BR" sz="2400" dirty="0" smtClean="0"/>
              <a:t>é </a:t>
            </a:r>
            <a:r>
              <a:rPr lang="pt-BR" sz="2400" dirty="0"/>
              <a:t>extremamente longo para o usuário nem para o pesquisador.</a:t>
            </a:r>
            <a:r>
              <a:rPr lang="pt-PT" sz="2100" dirty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pt-PT" sz="2100" dirty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pt-BR" altLang="pt-BR" sz="21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35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457200" y="561975"/>
            <a:ext cx="82296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pt-BR" sz="27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Questionários de Satisfação</a:t>
            </a:r>
            <a:endParaRPr lang="pt-BR" sz="2700" b="1" dirty="0">
              <a:solidFill>
                <a:schemeClr val="accent1">
                  <a:lumMod val="40000"/>
                  <a:lumOff val="6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291" name="Retângulo 1"/>
          <p:cNvSpPr>
            <a:spLocks noChangeArrowheads="1"/>
          </p:cNvSpPr>
          <p:nvPr/>
        </p:nvSpPr>
        <p:spPr bwMode="auto">
          <a:xfrm>
            <a:off x="468313" y="1700213"/>
            <a:ext cx="835183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BR" altLang="pt-BR" sz="21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SUS (Software </a:t>
            </a:r>
            <a:r>
              <a:rPr lang="pt-BR" altLang="pt-BR" sz="21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Usability</a:t>
            </a:r>
            <a:r>
              <a:rPr lang="pt-BR" altLang="pt-BR" sz="21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altLang="pt-BR" sz="21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Scale</a:t>
            </a:r>
            <a:r>
              <a:rPr lang="pt-BR" altLang="pt-BR" sz="21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</p:txBody>
      </p:sp>
      <p:sp>
        <p:nvSpPr>
          <p:cNvPr id="12292" name="Retângulo 1"/>
          <p:cNvSpPr>
            <a:spLocks noChangeArrowheads="1"/>
          </p:cNvSpPr>
          <p:nvPr/>
        </p:nvSpPr>
        <p:spPr bwMode="auto">
          <a:xfrm>
            <a:off x="755650" y="2565400"/>
            <a:ext cx="770478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dirty="0">
                <a:hlinkClick r:id="rId2"/>
              </a:rPr>
              <a:t>http://www.measuringux.com/SUS.pdf</a:t>
            </a:r>
            <a:r>
              <a:rPr lang="pt-BR" altLang="pt-BR" dirty="0"/>
              <a:t> </a:t>
            </a:r>
          </a:p>
          <a:p>
            <a:pPr eaLnBrk="1" hangingPunct="1"/>
            <a:endParaRPr lang="pt-BR" altLang="pt-BR" dirty="0"/>
          </a:p>
          <a:p>
            <a:pPr eaLnBrk="1" hangingPunct="1"/>
            <a:r>
              <a:rPr lang="pt-BR" altLang="pt-BR" dirty="0">
                <a:hlinkClick r:id="rId3"/>
              </a:rPr>
              <a:t>http://</a:t>
            </a:r>
            <a:r>
              <a:rPr lang="pt-BR" altLang="pt-BR" dirty="0" smtClean="0">
                <a:hlinkClick r:id="rId3"/>
              </a:rPr>
              <a:t>www.userfocus.co.uk/articles/measuring-usability-with-the-SUS.html</a:t>
            </a:r>
            <a:r>
              <a:rPr lang="pt-BR" altLang="pt-BR" dirty="0" smtClean="0"/>
              <a:t> </a:t>
            </a:r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10173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457200" y="561975"/>
            <a:ext cx="82296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pt-BR" sz="27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Questionários de Satisfação</a:t>
            </a:r>
            <a:endParaRPr lang="pt-BR" sz="2700" b="1" dirty="0">
              <a:solidFill>
                <a:schemeClr val="accent1">
                  <a:lumMod val="40000"/>
                  <a:lumOff val="6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291" name="Retângulo 1"/>
          <p:cNvSpPr>
            <a:spLocks noChangeArrowheads="1"/>
          </p:cNvSpPr>
          <p:nvPr/>
        </p:nvSpPr>
        <p:spPr bwMode="auto">
          <a:xfrm>
            <a:off x="468313" y="1700213"/>
            <a:ext cx="835183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BR" altLang="pt-BR" sz="21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SUS </a:t>
            </a:r>
            <a:r>
              <a:rPr lang="pt-BR" altLang="pt-BR" sz="21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(Traduzido para o Português)</a:t>
            </a:r>
            <a:endParaRPr lang="pt-BR" altLang="pt-BR" sz="21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292" name="Retângulo 1"/>
          <p:cNvSpPr>
            <a:spLocks noChangeArrowheads="1"/>
          </p:cNvSpPr>
          <p:nvPr/>
        </p:nvSpPr>
        <p:spPr bwMode="auto">
          <a:xfrm>
            <a:off x="179512" y="2363703"/>
            <a:ext cx="8784976" cy="4185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pt-BR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Eu acho que gostaria de usar esse </a:t>
            </a:r>
            <a:r>
              <a:rPr lang="pt-BR" sz="1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sistema com </a:t>
            </a:r>
            <a:r>
              <a:rPr lang="pt-BR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frequência.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Eu acho o sistema desnecessariamente complexo.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Eu achei o sistema fácil de usar.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Eu acho que precisaria de ajuda de uma pessoa com conhecimentos técnicos para usar o sistema.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Eu acho que as várias funções do sistema estão muito bem integradas.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Eu acho que o sistema apresenta muita inconsistência.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Eu imagino que as pessoas aprenderão como usar esse sistema rapidamente.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Eu achei o sistema atrapalhado de usar.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Eu me senti confiante ao usar o sistema.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Eu precisei aprender várias coisas novas antes de conseguir usar o </a:t>
            </a:r>
            <a:r>
              <a:rPr lang="pt-BR" sz="1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sistema</a:t>
            </a:r>
            <a:endParaRPr lang="pt-BR" altLang="pt-BR" sz="19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24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457200" y="561975"/>
            <a:ext cx="82296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pt-BR" sz="27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Questionários de Satisfação</a:t>
            </a:r>
            <a:endParaRPr lang="pt-BR" sz="2700" b="1" dirty="0">
              <a:solidFill>
                <a:schemeClr val="accent1">
                  <a:lumMod val="40000"/>
                  <a:lumOff val="6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291" name="Retângulo 1"/>
          <p:cNvSpPr>
            <a:spLocks noChangeArrowheads="1"/>
          </p:cNvSpPr>
          <p:nvPr/>
        </p:nvSpPr>
        <p:spPr bwMode="auto">
          <a:xfrm>
            <a:off x="468313" y="1700213"/>
            <a:ext cx="835183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BR" altLang="pt-BR" sz="21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SUS </a:t>
            </a:r>
            <a:r>
              <a:rPr lang="pt-BR" altLang="pt-BR" sz="21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– Como analisar a pontuação?</a:t>
            </a:r>
            <a:endParaRPr lang="pt-BR" altLang="pt-BR" sz="21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292" name="Retângulo 1"/>
          <p:cNvSpPr>
            <a:spLocks noChangeArrowheads="1"/>
          </p:cNvSpPr>
          <p:nvPr/>
        </p:nvSpPr>
        <p:spPr bwMode="auto">
          <a:xfrm>
            <a:off x="179512" y="2708920"/>
            <a:ext cx="8784976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 itens ímpares: subtraia </a:t>
            </a:r>
            <a:r>
              <a:rPr lang="pt-PT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da </a:t>
            </a:r>
            <a:r>
              <a:rPr lang="pt-P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resposta do usuário.</a:t>
            </a:r>
            <a:br>
              <a:rPr lang="pt-P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pt-PT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 </a:t>
            </a:r>
            <a:r>
              <a:rPr lang="pt-P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itens pares: subtraia as respostas do usuário de 5</a:t>
            </a:r>
            <a:br>
              <a:rPr lang="pt-P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pt-PT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r>
              <a:rPr lang="pt-PT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Este procedimento deixa todos os valores entre 0 e 4, sendo 0 4 a resposta mais positiva.</a:t>
            </a:r>
          </a:p>
          <a:p>
            <a:endParaRPr lang="pt-PT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Some os resultados obtidos e multiplique por 2,5.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r>
              <a:rPr lang="pt-PT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Isso converte o intervalo de valores possíveis de 0 a 100 em vez de 0 a 40.</a:t>
            </a:r>
          </a:p>
          <a:p>
            <a:endParaRPr lang="pt-PT" altLang="pt-BR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pt-PT" altLang="pt-BR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45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457200" y="561975"/>
            <a:ext cx="82296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pt-BR" sz="27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Questionários de Satisfação</a:t>
            </a:r>
            <a:endParaRPr lang="pt-BR" sz="2700" b="1" dirty="0">
              <a:solidFill>
                <a:schemeClr val="accent1">
                  <a:lumMod val="40000"/>
                  <a:lumOff val="6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291" name="Retângulo 1"/>
          <p:cNvSpPr>
            <a:spLocks noChangeArrowheads="1"/>
          </p:cNvSpPr>
          <p:nvPr/>
        </p:nvSpPr>
        <p:spPr bwMode="auto">
          <a:xfrm>
            <a:off x="468313" y="1700213"/>
            <a:ext cx="835183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BR" altLang="pt-BR" sz="21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SUS </a:t>
            </a:r>
            <a:r>
              <a:rPr lang="pt-BR" altLang="pt-BR" sz="21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– Como interpretar a pontuação?</a:t>
            </a:r>
            <a:endParaRPr lang="pt-BR" altLang="pt-BR" sz="21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292" name="Retângulo 1"/>
          <p:cNvSpPr>
            <a:spLocks noChangeArrowheads="1"/>
          </p:cNvSpPr>
          <p:nvPr/>
        </p:nvSpPr>
        <p:spPr bwMode="auto">
          <a:xfrm>
            <a:off x="-20026" y="2505556"/>
            <a:ext cx="4952066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PT" sz="2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Score médio é de 68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Score de 80,3 </a:t>
            </a:r>
            <a:r>
              <a:rPr lang="pt-P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 Avaliação </a:t>
            </a:r>
            <a:r>
              <a:rPr lang="pt-P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</a:p>
          <a:p>
            <a:r>
              <a:rPr lang="pt-PT" sz="1600" dirty="0" smtClean="0"/>
              <a:t>      Este </a:t>
            </a:r>
            <a:r>
              <a:rPr lang="pt-PT" sz="1600" dirty="0"/>
              <a:t>é </a:t>
            </a:r>
            <a:r>
              <a:rPr lang="pt-PT" sz="1600" dirty="0" smtClean="0"/>
              <a:t>o </a:t>
            </a:r>
            <a:r>
              <a:rPr lang="pt-PT" sz="1600" dirty="0"/>
              <a:t>ponto onde os usuários são mais propensos a recomendar o produto a um amigo. </a:t>
            </a:r>
            <a:endParaRPr lang="pt-PT" sz="1600" dirty="0" smtClean="0"/>
          </a:p>
          <a:p>
            <a:endParaRPr lang="pt-PT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Score de 68 </a:t>
            </a:r>
            <a:r>
              <a:rPr lang="pt-P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 Avaliação C</a:t>
            </a:r>
            <a:endParaRPr lang="pt-PT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pt-PT" sz="1600" dirty="0" smtClean="0"/>
          </a:p>
          <a:p>
            <a:endParaRPr lang="pt-PT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Score abaixo de </a:t>
            </a:r>
            <a:r>
              <a:rPr lang="pt-PT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50 </a:t>
            </a:r>
            <a:r>
              <a:rPr lang="pt-P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 Avaliação F</a:t>
            </a:r>
            <a:endParaRPr lang="pt-PT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pt-PT" altLang="pt-BR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pt-PT" altLang="pt-BR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231" y="2505556"/>
            <a:ext cx="4438365" cy="2414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963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11576" y="14595"/>
            <a:ext cx="82296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pt-BR" sz="27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Questionários</a:t>
            </a:r>
            <a:endParaRPr lang="pt-BR" sz="2700" b="1" dirty="0">
              <a:solidFill>
                <a:schemeClr val="accent1">
                  <a:lumMod val="40000"/>
                  <a:lumOff val="6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075" name="Retângulo 1"/>
          <p:cNvSpPr>
            <a:spLocks noChangeArrowheads="1"/>
          </p:cNvSpPr>
          <p:nvPr/>
        </p:nvSpPr>
        <p:spPr bwMode="auto">
          <a:xfrm>
            <a:off x="323850" y="1916113"/>
            <a:ext cx="8424863" cy="449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algn="just">
              <a:buFont typeface="Arial" charset="0"/>
              <a:buChar char="•"/>
              <a:defRPr/>
            </a:pPr>
            <a:r>
              <a:rPr lang="pt-PT" sz="2400" dirty="0"/>
              <a:t>Os primeiros questionários de usabilidade padronizados apropriados para testes de usabilidade apareceram no final dos anos </a:t>
            </a:r>
            <a:r>
              <a:rPr lang="pt-PT" sz="2400" dirty="0" smtClean="0"/>
              <a:t>80</a:t>
            </a:r>
          </a:p>
          <a:p>
            <a:pPr marL="342900" indent="-342900" algn="just">
              <a:buFont typeface="Arial" charset="0"/>
              <a:buChar char="•"/>
              <a:defRPr/>
            </a:pPr>
            <a:endParaRPr lang="pt-PT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 algn="just">
              <a:buFont typeface="Arial" charset="0"/>
              <a:buChar char="•"/>
              <a:defRPr/>
            </a:pPr>
            <a:endParaRPr lang="pt-PT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 algn="just">
              <a:buFont typeface="Arial" charset="0"/>
              <a:buChar char="•"/>
              <a:defRPr/>
            </a:pPr>
            <a:r>
              <a:rPr lang="pt-PT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Existem dois grupos de questionários:</a:t>
            </a:r>
          </a:p>
          <a:p>
            <a:pPr marL="800100" lvl="1" indent="-342900" algn="just">
              <a:buFont typeface="Arial" charset="0"/>
              <a:buChar char="•"/>
              <a:defRPr/>
            </a:pPr>
            <a:r>
              <a:rPr lang="pt-B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Questionários </a:t>
            </a:r>
            <a:r>
              <a:rPr lang="pt-BR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para </a:t>
            </a:r>
            <a:r>
              <a:rPr lang="pt-BR" sz="1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avaliação geral </a:t>
            </a:r>
            <a:r>
              <a:rPr lang="pt-BR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de um sistema (Questionário </a:t>
            </a:r>
            <a:r>
              <a:rPr lang="pt-BR" sz="1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Pós </a:t>
            </a:r>
            <a:r>
              <a:rPr lang="pt-B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Estudo</a:t>
            </a:r>
            <a:endParaRPr lang="pt-BR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800100" lvl="1" indent="-342900" algn="just">
              <a:buFont typeface="Arial" charset="0"/>
              <a:buChar char="•"/>
              <a:defRPr/>
            </a:pPr>
            <a:r>
              <a:rPr lang="pt-B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Questionários </a:t>
            </a:r>
            <a:r>
              <a:rPr lang="pt-BR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aplicados </a:t>
            </a:r>
            <a:r>
              <a:rPr lang="pt-BR" sz="1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após teste </a:t>
            </a:r>
            <a:r>
              <a:rPr lang="pt-BR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com usuário (Questionário </a:t>
            </a:r>
            <a:r>
              <a:rPr lang="pt-BR" sz="1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Pós </a:t>
            </a:r>
            <a:r>
              <a:rPr lang="pt-B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Tarefa</a:t>
            </a:r>
            <a:r>
              <a:rPr lang="pt-B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 - </a:t>
            </a:r>
            <a:r>
              <a:rPr lang="pt-PT" sz="1600" dirty="0"/>
              <a:t>avaliação rápida, mais contextual no final de cada tarefa ou </a:t>
            </a:r>
            <a:r>
              <a:rPr lang="pt-PT" sz="1600" dirty="0" smtClean="0"/>
              <a:t>cenário</a:t>
            </a:r>
            <a:endParaRPr lang="pt-BR" sz="23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800100" lvl="1" indent="-342900" algn="just">
              <a:buFont typeface="Arial" pitchFamily="34" charset="0"/>
              <a:buChar char="•"/>
              <a:defRPr/>
            </a:pPr>
            <a:r>
              <a:rPr lang="pt-BR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Questionário destinado à aquisição de informações </a:t>
            </a:r>
            <a:r>
              <a:rPr lang="pt-B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sobre </a:t>
            </a:r>
            <a:r>
              <a:rPr lang="pt-BR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a usabilidade subjetiva de sites da Web e sobre a satisfação do visitante</a:t>
            </a:r>
          </a:p>
          <a:p>
            <a:pPr marL="342900" indent="-342900" algn="just">
              <a:buFont typeface="Arial" charset="0"/>
              <a:buChar char="•"/>
              <a:defRPr/>
            </a:pPr>
            <a:endParaRPr lang="pt-BR" sz="23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 algn="just">
              <a:buFont typeface="Arial" charset="0"/>
              <a:buChar char="•"/>
              <a:defRPr/>
            </a:pPr>
            <a:endParaRPr lang="pt-BR" sz="23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39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457200" y="561975"/>
            <a:ext cx="82296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pt-BR" sz="27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Questionários de Satisfação</a:t>
            </a:r>
            <a:endParaRPr lang="pt-BR" sz="2700" b="1" dirty="0">
              <a:solidFill>
                <a:schemeClr val="accent1">
                  <a:lumMod val="40000"/>
                  <a:lumOff val="6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291" name="Retângulo 1"/>
          <p:cNvSpPr>
            <a:spLocks noChangeArrowheads="1"/>
          </p:cNvSpPr>
          <p:nvPr/>
        </p:nvSpPr>
        <p:spPr bwMode="auto">
          <a:xfrm>
            <a:off x="468313" y="1700213"/>
            <a:ext cx="835183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BR" altLang="pt-BR" sz="21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SUS </a:t>
            </a:r>
            <a:r>
              <a:rPr lang="pt-BR" altLang="pt-BR" sz="21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Positivo</a:t>
            </a:r>
            <a:endParaRPr lang="pt-BR" altLang="pt-BR" sz="21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085" y="2348880"/>
            <a:ext cx="6716291" cy="4366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299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457200" y="561975"/>
            <a:ext cx="82296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pt-BR" sz="27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Questionários de Satisfação</a:t>
            </a:r>
            <a:endParaRPr lang="pt-BR" sz="2700" b="1" dirty="0">
              <a:solidFill>
                <a:schemeClr val="accent1">
                  <a:lumMod val="40000"/>
                  <a:lumOff val="6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291" name="Retângulo 1"/>
          <p:cNvSpPr>
            <a:spLocks noChangeArrowheads="1"/>
          </p:cNvSpPr>
          <p:nvPr/>
        </p:nvSpPr>
        <p:spPr bwMode="auto">
          <a:xfrm>
            <a:off x="468313" y="1700213"/>
            <a:ext cx="835183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BR" altLang="pt-BR" sz="21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SUS </a:t>
            </a:r>
            <a:r>
              <a:rPr lang="pt-BR" altLang="pt-BR" sz="21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Positivo</a:t>
            </a:r>
            <a:endParaRPr lang="pt-BR" altLang="pt-BR" sz="21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Retângulo 1"/>
          <p:cNvSpPr>
            <a:spLocks noChangeArrowheads="1"/>
          </p:cNvSpPr>
          <p:nvPr/>
        </p:nvSpPr>
        <p:spPr bwMode="auto">
          <a:xfrm>
            <a:off x="1259632" y="2780928"/>
            <a:ext cx="691276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PT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Como avaliar o score neste caso???</a:t>
            </a:r>
          </a:p>
          <a:p>
            <a:pPr algn="ctr"/>
            <a:endParaRPr lang="pt-PT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pt-PT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pt-PT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pt-PT" altLang="pt-BR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pt-PT" altLang="pt-BR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54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457200" y="561975"/>
            <a:ext cx="82296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pt-BR" sz="27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Questionários de Satisfação</a:t>
            </a:r>
            <a:endParaRPr lang="pt-BR" sz="2700" b="1" dirty="0">
              <a:solidFill>
                <a:schemeClr val="accent1">
                  <a:lumMod val="40000"/>
                  <a:lumOff val="6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291" name="Retângulo 1"/>
          <p:cNvSpPr>
            <a:spLocks noChangeArrowheads="1"/>
          </p:cNvSpPr>
          <p:nvPr/>
        </p:nvSpPr>
        <p:spPr bwMode="auto">
          <a:xfrm>
            <a:off x="251520" y="2204864"/>
            <a:ext cx="8351837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algn="just" eaLnBrk="1" hangingPunct="1">
              <a:spcBef>
                <a:spcPct val="0"/>
              </a:spcBef>
            </a:pPr>
            <a:r>
              <a:rPr lang="pt-BR" altLang="pt-B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hipótese principal é que questionário que alternam questões positivas e negativas são mais difíceis de serem respondidos</a:t>
            </a:r>
            <a:r>
              <a:rPr lang="pt-BR" altLang="pt-BR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pt-BR" altLang="pt-BR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pt-BR" altLang="pt-BR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Um questionamento aos questionários somente positivos é o usuário marcar, de forma aleatória, as opções de resposta</a:t>
            </a:r>
            <a:endParaRPr lang="pt-BR" altLang="pt-BR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13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457200" y="561975"/>
            <a:ext cx="82296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pt-BR" sz="27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Questionários de Satisfação</a:t>
            </a:r>
            <a:endParaRPr lang="pt-BR" sz="2700" b="1" dirty="0">
              <a:solidFill>
                <a:schemeClr val="accent1">
                  <a:lumMod val="40000"/>
                  <a:lumOff val="6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291" name="Retângulo 1"/>
          <p:cNvSpPr>
            <a:spLocks noChangeArrowheads="1"/>
          </p:cNvSpPr>
          <p:nvPr/>
        </p:nvSpPr>
        <p:spPr bwMode="auto">
          <a:xfrm>
            <a:off x="251519" y="1988840"/>
            <a:ext cx="8351837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pt-BR" altLang="pt-BR" sz="2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Fato é:</a:t>
            </a:r>
          </a:p>
          <a:p>
            <a:pPr marL="342900" indent="-342900" algn="just" eaLnBrk="1" hangingPunct="1">
              <a:spcBef>
                <a:spcPct val="0"/>
              </a:spcBef>
            </a:pPr>
            <a:endParaRPr lang="pt-BR" altLang="pt-BR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pt-PT" sz="2000" dirty="0" smtClean="0"/>
              <a:t>Há </a:t>
            </a:r>
            <a:r>
              <a:rPr lang="pt-PT" sz="2000" dirty="0"/>
              <a:t>poucas evidências de que as supostas vantagens de incluir itens negativos e positivos em questionários de usabilidade superem as desvantagens</a:t>
            </a:r>
            <a:r>
              <a:rPr lang="pt-PT" sz="2000" dirty="0" smtClean="0"/>
              <a:t>.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pt-PT" sz="2000" dirty="0"/>
          </a:p>
          <a:p>
            <a:pPr algn="just" eaLnBrk="1" hangingPunct="1">
              <a:spcBef>
                <a:spcPct val="0"/>
              </a:spcBef>
              <a:buNone/>
            </a:pPr>
            <a:r>
              <a:rPr lang="pt-PT" sz="2000" dirty="0"/>
              <a:t/>
            </a:r>
            <a:br>
              <a:rPr lang="pt-PT" sz="2000" dirty="0"/>
            </a:br>
            <a:r>
              <a:rPr lang="pt-PT" sz="2000" dirty="0" smtClean="0"/>
              <a:t>Os </a:t>
            </a:r>
            <a:r>
              <a:rPr lang="pt-PT" sz="2000" dirty="0"/>
              <a:t>pesquisadores interessados em criar novos questionários para uso em avaliações de usabilidade devem evitar a inclusão de itens negativos.</a:t>
            </a:r>
            <a:endParaRPr lang="pt-BR" altLang="pt-BR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41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457200" y="844550"/>
            <a:ext cx="82296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pt-BR" sz="27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Questionários de avaliação de usabilidade</a:t>
            </a:r>
            <a:endParaRPr lang="pt-BR" sz="2700" b="1" dirty="0">
              <a:solidFill>
                <a:schemeClr val="accent1">
                  <a:lumMod val="40000"/>
                  <a:lumOff val="6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315" name="Retângulo 1"/>
          <p:cNvSpPr>
            <a:spLocks noChangeArrowheads="1"/>
          </p:cNvSpPr>
          <p:nvPr/>
        </p:nvSpPr>
        <p:spPr bwMode="auto">
          <a:xfrm>
            <a:off x="468313" y="1982788"/>
            <a:ext cx="8351837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BR" altLang="pt-BR" sz="17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Outros exemplos de questionário para avaliação de usabilidade: </a:t>
            </a:r>
            <a:endParaRPr lang="pt-BR" altLang="pt-BR" sz="17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BR" altLang="pt-BR" sz="1700" dirty="0" smtClean="0">
                <a:hlinkClick r:id="rId2"/>
              </a:rPr>
              <a:t>http</a:t>
            </a:r>
            <a:r>
              <a:rPr lang="pt-BR" altLang="pt-BR" sz="1700" dirty="0">
                <a:hlinkClick r:id="rId2"/>
              </a:rPr>
              <a:t>://edutechwiki.unige.ch/en/Usability_and_user_experience_surveys</a:t>
            </a:r>
            <a:endParaRPr lang="pt-BR" altLang="pt-BR" sz="17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781300"/>
            <a:ext cx="8002587" cy="331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Retângulo 1"/>
          <p:cNvSpPr>
            <a:spLocks noChangeArrowheads="1"/>
          </p:cNvSpPr>
          <p:nvPr/>
        </p:nvSpPr>
        <p:spPr bwMode="auto">
          <a:xfrm>
            <a:off x="395288" y="6269038"/>
            <a:ext cx="8424862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pt-BR" altLang="pt-BR" sz="17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Disponível em </a:t>
            </a:r>
            <a:r>
              <a:rPr lang="pt-BR" altLang="pt-BR" sz="1700" dirty="0" smtClean="0">
                <a:latin typeface="Verdana" pitchFamily="34" charset="0"/>
                <a:ea typeface="Verdana" pitchFamily="34" charset="0"/>
                <a:cs typeface="Verdana" pitchFamily="34" charset="0"/>
                <a:hlinkClick r:id="rId4"/>
              </a:rPr>
              <a:t>http://garyperlman.com/quest/</a:t>
            </a:r>
            <a:r>
              <a:rPr lang="pt-BR" altLang="pt-BR" sz="17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5122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460375"/>
            <a:ext cx="82296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pt-BR" sz="27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Questionários de Satisfação “Pós-tarefa”</a:t>
            </a:r>
            <a:endParaRPr lang="pt-BR" sz="2700" b="1" dirty="0">
              <a:solidFill>
                <a:schemeClr val="accent1">
                  <a:lumMod val="40000"/>
                  <a:lumOff val="6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Retângulo 1"/>
          <p:cNvSpPr>
            <a:spLocks noChangeArrowheads="1"/>
          </p:cNvSpPr>
          <p:nvPr/>
        </p:nvSpPr>
        <p:spPr bwMode="auto">
          <a:xfrm>
            <a:off x="323850" y="1527175"/>
            <a:ext cx="8424863" cy="334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defRPr/>
            </a:pPr>
            <a:r>
              <a:rPr lang="pt-BR" sz="2300" dirty="0">
                <a:latin typeface="Verdana" pitchFamily="34" charset="0"/>
                <a:ea typeface="Verdana" pitchFamily="34" charset="0"/>
                <a:cs typeface="Verdana" pitchFamily="34" charset="0"/>
              </a:rPr>
              <a:t>Existem vários questionários disponíveis especificamente para avaliar satisfação do usuário após a realização de uma tarefa (Pós Tarefa ou </a:t>
            </a:r>
            <a:r>
              <a:rPr lang="pt-BR" sz="2300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Pós-</a:t>
            </a:r>
            <a:r>
              <a:rPr lang="pt-BR" sz="2300" i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Task</a:t>
            </a:r>
            <a:r>
              <a:rPr lang="pt-BR" sz="2300" dirty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r>
              <a:rPr lang="pt-BR" sz="2300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</a:p>
          <a:p>
            <a:pPr algn="just">
              <a:defRPr/>
            </a:pPr>
            <a:endParaRPr lang="pt-BR" sz="23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defRPr/>
            </a:pPr>
            <a:endParaRPr lang="pt-BR" sz="23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pt-B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ASQ (</a:t>
            </a:r>
            <a:r>
              <a:rPr lang="pt-BR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After-scenario</a:t>
            </a:r>
            <a:r>
              <a:rPr lang="pt-B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Questionnaire</a:t>
            </a:r>
            <a:r>
              <a:rPr lang="pt-B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pt-B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SEQ (Single </a:t>
            </a:r>
            <a:r>
              <a:rPr lang="pt-BR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Ease</a:t>
            </a:r>
            <a:r>
              <a:rPr lang="pt-B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Question</a:t>
            </a:r>
            <a:r>
              <a:rPr lang="pt-B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fr-F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SMEQ (Subjective Mental Effort Question)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pt-B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UME (</a:t>
            </a:r>
            <a:r>
              <a:rPr lang="pt-BR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Usability</a:t>
            </a:r>
            <a:r>
              <a:rPr lang="pt-B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Magnitude </a:t>
            </a:r>
            <a:r>
              <a:rPr lang="pt-BR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Estimation</a:t>
            </a:r>
            <a:r>
              <a:rPr lang="pt-B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  <a:p>
            <a:pPr marL="800100" lvl="1" indent="-342900" algn="just">
              <a:buFont typeface="Arial" pitchFamily="34" charset="0"/>
              <a:buChar char="•"/>
              <a:defRPr/>
            </a:pPr>
            <a:endParaRPr lang="pt-BR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99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612775"/>
            <a:ext cx="82296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pt-BR" sz="27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Questionários de Satisfação “Pós-tarefa”</a:t>
            </a:r>
            <a:endParaRPr lang="pt-BR" sz="2700" b="1" dirty="0">
              <a:solidFill>
                <a:schemeClr val="accent1">
                  <a:lumMod val="40000"/>
                  <a:lumOff val="6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Retângulo 1"/>
          <p:cNvSpPr>
            <a:spLocks noChangeArrowheads="1"/>
          </p:cNvSpPr>
          <p:nvPr/>
        </p:nvSpPr>
        <p:spPr bwMode="auto">
          <a:xfrm>
            <a:off x="323850" y="1679575"/>
            <a:ext cx="8424863" cy="498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pt-B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ASQ (</a:t>
            </a:r>
            <a:r>
              <a:rPr lang="pt-BR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After-scenario</a:t>
            </a:r>
            <a:r>
              <a:rPr lang="pt-B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Questionnaire</a:t>
            </a:r>
            <a:r>
              <a:rPr lang="pt-B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endParaRPr lang="pt-BR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 algn="just">
              <a:buFont typeface="Arial" pitchFamily="34" charset="0"/>
              <a:buChar char="•"/>
              <a:defRPr/>
            </a:pPr>
            <a:endParaRPr lang="pt-BR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>
              <a:defRPr/>
            </a:pPr>
            <a:r>
              <a:rPr lang="pt-BR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- O ASQ é um questionário de </a:t>
            </a:r>
            <a:r>
              <a:rPr lang="pt-BR" sz="1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três itens </a:t>
            </a:r>
            <a:r>
              <a:rPr lang="pt-BR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que os avaliadores de usabilidade da IBM têm usado para sondar a satisfação do usuário de teste após a conclusão de cada tarefa de um roteiro de teste. Os itens são relativos a três componentes importantes de satisfação do usuário com a usabilidade do sistema: facilidade de conclusão da tarefa,  tempo de execução da tarefa e adequação das informações de suporte (ajuda </a:t>
            </a:r>
            <a:r>
              <a:rPr lang="pt-BR" sz="1600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online</a:t>
            </a:r>
            <a:r>
              <a:rPr lang="pt-BR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, mensagens e documentação)</a:t>
            </a:r>
          </a:p>
          <a:p>
            <a:pPr marL="800100" lvl="1" indent="-342900" algn="just">
              <a:buFont typeface="Arial" pitchFamily="34" charset="0"/>
              <a:buChar char="•"/>
              <a:defRPr/>
            </a:pPr>
            <a:endParaRPr lang="pt-BR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800100" lvl="1" indent="-342900" algn="just">
              <a:buFont typeface="Arial" pitchFamily="34" charset="0"/>
              <a:buChar char="•"/>
              <a:defRPr/>
            </a:pPr>
            <a:endParaRPr lang="pt-BR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>
              <a:defRPr/>
            </a:pPr>
            <a:r>
              <a:rPr lang="pt-BR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- O ASQ apresenta a vantagem de ser curto, o que implica uma grande redução no tempo de preenchimento, uma consideração prática importante em estudos de usabilidade. Cada item do ASQ é associado a uma escala </a:t>
            </a:r>
            <a:r>
              <a:rPr lang="pt-BR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somativa</a:t>
            </a:r>
            <a:r>
              <a:rPr lang="pt-BR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ou de </a:t>
            </a:r>
            <a:r>
              <a:rPr lang="pt-BR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Likert</a:t>
            </a:r>
            <a:r>
              <a:rPr lang="pt-BR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de 7 pontos, delimitada à esquerda pelo adjetivo </a:t>
            </a:r>
            <a:r>
              <a:rPr lang="pt-BR" sz="1600" i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strongly</a:t>
            </a:r>
            <a:r>
              <a:rPr lang="pt-BR" sz="1600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sz="1600" i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agree</a:t>
            </a:r>
            <a:r>
              <a:rPr lang="pt-BR" sz="1600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(concordo totalmente) e à direita pelo adjetivo </a:t>
            </a:r>
            <a:r>
              <a:rPr lang="pt-BR" sz="1600" i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strongly</a:t>
            </a:r>
            <a:r>
              <a:rPr lang="pt-BR" sz="1600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sz="1600" i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disagree</a:t>
            </a:r>
            <a:r>
              <a:rPr lang="pt-BR" sz="1600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(discordo totalmente)</a:t>
            </a:r>
          </a:p>
          <a:p>
            <a:pPr marL="800100" lvl="1" indent="-342900" algn="just">
              <a:buFont typeface="Arial" pitchFamily="34" charset="0"/>
              <a:buChar char="•"/>
              <a:defRPr/>
            </a:pPr>
            <a:endParaRPr lang="pt-BR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2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635000"/>
            <a:ext cx="82296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pt-BR" sz="27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Questionários de Satisfação “Pós-tarefa”</a:t>
            </a:r>
            <a:endParaRPr lang="pt-BR" sz="2700" b="1" dirty="0">
              <a:solidFill>
                <a:schemeClr val="accent1">
                  <a:lumMod val="40000"/>
                  <a:lumOff val="6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387" name="Retângulo 1"/>
          <p:cNvSpPr>
            <a:spLocks noChangeArrowheads="1"/>
          </p:cNvSpPr>
          <p:nvPr/>
        </p:nvSpPr>
        <p:spPr bwMode="auto">
          <a:xfrm>
            <a:off x="323850" y="1701800"/>
            <a:ext cx="8424863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BR" altLang="pt-BR" sz="2300">
                <a:latin typeface="Verdana" pitchFamily="34" charset="0"/>
                <a:ea typeface="Verdana" pitchFamily="34" charset="0"/>
                <a:cs typeface="Verdana" pitchFamily="34" charset="0"/>
              </a:rPr>
              <a:t>Exemplo do ASQ</a:t>
            </a:r>
            <a:endParaRPr lang="pt-BR" altLang="pt-BR" sz="2300" i="1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3" y="2781300"/>
            <a:ext cx="8521700" cy="251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1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574675"/>
            <a:ext cx="82296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pt-BR" sz="27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Questionários de Satisfação “Pós-tarefa”</a:t>
            </a:r>
            <a:endParaRPr lang="pt-BR" sz="2700" b="1" dirty="0">
              <a:solidFill>
                <a:schemeClr val="accent1">
                  <a:lumMod val="40000"/>
                  <a:lumOff val="6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Retângulo 1"/>
          <p:cNvSpPr>
            <a:spLocks noChangeArrowheads="1"/>
          </p:cNvSpPr>
          <p:nvPr/>
        </p:nvSpPr>
        <p:spPr bwMode="auto">
          <a:xfrm>
            <a:off x="323850" y="1641475"/>
            <a:ext cx="8424863" cy="414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defRPr/>
            </a:pPr>
            <a:r>
              <a:rPr lang="pt-BR" sz="2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Pesquisar a respeito dos métodos abaixo nos livros indicados nas referências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endParaRPr lang="pt-BR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 algn="just">
              <a:buFont typeface="Arial" pitchFamily="34" charset="0"/>
              <a:buChar char="•"/>
              <a:defRPr/>
            </a:pPr>
            <a:endParaRPr lang="pt-BR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pt-B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SEQ (Single </a:t>
            </a:r>
            <a:r>
              <a:rPr lang="pt-BR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Ease</a:t>
            </a:r>
            <a:r>
              <a:rPr lang="pt-B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Question</a:t>
            </a:r>
            <a:r>
              <a:rPr lang="pt-B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) - </a:t>
            </a:r>
            <a:r>
              <a:rPr lang="pt-BR" sz="2000" dirty="0">
                <a:latin typeface="Verdana" pitchFamily="34" charset="0"/>
                <a:ea typeface="Verdana" pitchFamily="34" charset="0"/>
                <a:cs typeface="Verdana" pitchFamily="34" charset="0"/>
                <a:hlinkClick r:id="rId2"/>
              </a:rPr>
              <a:t>http://www.measuringu.com/blog/seq10.php</a:t>
            </a:r>
            <a:r>
              <a:rPr lang="pt-B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endParaRPr lang="pt-BR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fr-F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SMEQ (Subjective Mental Effort Question)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fr-FR" sz="2000" dirty="0">
                <a:latin typeface="Verdana" pitchFamily="34" charset="0"/>
                <a:ea typeface="Verdana" pitchFamily="34" charset="0"/>
                <a:cs typeface="Verdana" pitchFamily="34" charset="0"/>
                <a:hlinkClick r:id="rId3"/>
              </a:rPr>
              <a:t>http://www.measuringu.com/blog/single-question.php</a:t>
            </a:r>
            <a:r>
              <a:rPr lang="fr-F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fr-FR" sz="2000" dirty="0">
                <a:latin typeface="Verdana" pitchFamily="34" charset="0"/>
                <a:ea typeface="Verdana" pitchFamily="34" charset="0"/>
                <a:cs typeface="Verdana" pitchFamily="34" charset="0"/>
                <a:hlinkClick r:id="rId4"/>
              </a:rPr>
              <a:t>http://www.usablesurveys.com/</a:t>
            </a:r>
            <a:r>
              <a:rPr lang="fr-F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endParaRPr lang="fr-FR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pt-B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UME (</a:t>
            </a:r>
            <a:r>
              <a:rPr lang="pt-BR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Usability</a:t>
            </a:r>
            <a:r>
              <a:rPr lang="pt-B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Magnitude </a:t>
            </a:r>
            <a:r>
              <a:rPr lang="pt-BR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Estimation</a:t>
            </a:r>
            <a:r>
              <a:rPr lang="pt-B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endParaRPr lang="pt-BR" sz="23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46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536575"/>
            <a:ext cx="82296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Questionários de Satisfação de sistemas Web</a:t>
            </a:r>
            <a:endParaRPr lang="pt-BR" sz="2400" b="1" dirty="0">
              <a:solidFill>
                <a:schemeClr val="accent1">
                  <a:lumMod val="40000"/>
                  <a:lumOff val="6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435" name="Retângulo 1"/>
          <p:cNvSpPr>
            <a:spLocks noChangeArrowheads="1"/>
          </p:cNvSpPr>
          <p:nvPr/>
        </p:nvSpPr>
        <p:spPr bwMode="auto">
          <a:xfrm>
            <a:off x="323850" y="1603375"/>
            <a:ext cx="8424863" cy="185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BR" altLang="pt-BR" sz="2300" dirty="0">
                <a:latin typeface="Verdana" pitchFamily="34" charset="0"/>
                <a:ea typeface="Verdana" pitchFamily="34" charset="0"/>
                <a:cs typeface="Verdana" pitchFamily="34" charset="0"/>
              </a:rPr>
              <a:t>E ainda existem questionário específico para avaliação de sistemas Web: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23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23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pt-BR" sz="2000" dirty="0">
                <a:latin typeface="Verdana" pitchFamily="34" charset="0"/>
                <a:ea typeface="Verdana" pitchFamily="34" charset="0"/>
                <a:cs typeface="Verdana" pitchFamily="34" charset="0"/>
                <a:hlinkClick r:id="rId2"/>
              </a:rPr>
              <a:t>WAMMI (Website Analysis and Measurement Inventory)</a:t>
            </a:r>
            <a:endParaRPr lang="pt-BR" altLang="pt-BR" sz="23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388" name="Retângulo 2"/>
          <p:cNvSpPr>
            <a:spLocks noChangeArrowheads="1"/>
          </p:cNvSpPr>
          <p:nvPr/>
        </p:nvSpPr>
        <p:spPr bwMode="auto">
          <a:xfrm>
            <a:off x="323850" y="4005064"/>
            <a:ext cx="8569325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algn="just">
              <a:buFont typeface="Arial" pitchFamily="34" charset="0"/>
              <a:buChar char="•"/>
              <a:defRPr/>
            </a:pPr>
            <a:endParaRPr lang="pt-BR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pt-B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O WAMMI avalia a usabilidade subjetiva de sites da Web e sobre a satisfação do visitante</a:t>
            </a:r>
          </a:p>
          <a:p>
            <a:pPr algn="just">
              <a:defRPr/>
            </a:pP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77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-14290" y="0"/>
            <a:ext cx="82296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pt-BR" sz="27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Questionários Pós Estudo</a:t>
            </a:r>
            <a:endParaRPr lang="pt-BR" sz="2700" b="1" dirty="0">
              <a:solidFill>
                <a:schemeClr val="accent1">
                  <a:lumMod val="40000"/>
                  <a:lumOff val="6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075" name="Retângulo 1"/>
          <p:cNvSpPr>
            <a:spLocks noChangeArrowheads="1"/>
          </p:cNvSpPr>
          <p:nvPr/>
        </p:nvSpPr>
        <p:spPr bwMode="auto">
          <a:xfrm>
            <a:off x="323850" y="1916113"/>
            <a:ext cx="8424863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defRPr/>
            </a:pPr>
            <a:r>
              <a:rPr lang="pt-BR" sz="2300" dirty="0">
                <a:latin typeface="Verdana" pitchFamily="34" charset="0"/>
                <a:ea typeface="Verdana" pitchFamily="34" charset="0"/>
                <a:cs typeface="Verdana" pitchFamily="34" charset="0"/>
              </a:rPr>
              <a:t>Existem vários questionários de satisfação disponíveis para avaliar satisfação geral do usuário (</a:t>
            </a:r>
            <a:r>
              <a:rPr lang="pt-BR" sz="23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Pós Estudo</a:t>
            </a:r>
            <a:r>
              <a:rPr lang="pt-BR" sz="2300" dirty="0">
                <a:latin typeface="Verdana" pitchFamily="34" charset="0"/>
                <a:ea typeface="Verdana" pitchFamily="34" charset="0"/>
                <a:cs typeface="Verdana" pitchFamily="34" charset="0"/>
              </a:rPr>
              <a:t>):</a:t>
            </a:r>
          </a:p>
          <a:p>
            <a:pPr algn="just">
              <a:defRPr/>
            </a:pPr>
            <a:endParaRPr lang="pt-BR" sz="23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pt-BR" sz="2300" dirty="0">
                <a:latin typeface="Verdana" pitchFamily="34" charset="0"/>
                <a:ea typeface="Verdana" pitchFamily="34" charset="0"/>
                <a:cs typeface="Verdana" pitchFamily="34" charset="0"/>
              </a:rPr>
              <a:t>QUIS - </a:t>
            </a:r>
            <a:r>
              <a:rPr lang="pt-BR" sz="2000" dirty="0" err="1"/>
              <a:t>Questionnaire</a:t>
            </a:r>
            <a:r>
              <a:rPr lang="pt-BR" sz="2000" dirty="0"/>
              <a:t> for </a:t>
            </a:r>
            <a:r>
              <a:rPr lang="pt-BR" sz="2000" dirty="0" err="1"/>
              <a:t>User</a:t>
            </a:r>
            <a:r>
              <a:rPr lang="pt-BR" sz="2000" dirty="0"/>
              <a:t> </a:t>
            </a:r>
            <a:r>
              <a:rPr lang="pt-BR" sz="2000" dirty="0" err="1"/>
              <a:t>Interaction</a:t>
            </a:r>
            <a:r>
              <a:rPr lang="pt-BR" sz="2000" dirty="0"/>
              <a:t> </a:t>
            </a:r>
            <a:r>
              <a:rPr lang="pt-BR" sz="2000" dirty="0" err="1"/>
              <a:t>Satisfaction</a:t>
            </a:r>
            <a:endParaRPr lang="pt-BR" sz="23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n-US" sz="2300" dirty="0">
                <a:latin typeface="Verdana" pitchFamily="34" charset="0"/>
                <a:ea typeface="Verdana" pitchFamily="34" charset="0"/>
                <a:cs typeface="Verdana" pitchFamily="34" charset="0"/>
              </a:rPr>
              <a:t>SUMI - </a:t>
            </a:r>
            <a:r>
              <a:rPr lang="pt-BR" sz="2000" dirty="0"/>
              <a:t>Software </a:t>
            </a:r>
            <a:r>
              <a:rPr lang="pt-BR" sz="2000" dirty="0" err="1"/>
              <a:t>Usability</a:t>
            </a:r>
            <a:r>
              <a:rPr lang="pt-BR" sz="2000" dirty="0"/>
              <a:t> </a:t>
            </a:r>
            <a:r>
              <a:rPr lang="pt-BR" sz="2000" dirty="0" err="1"/>
              <a:t>Measurement</a:t>
            </a:r>
            <a:r>
              <a:rPr lang="pt-BR" sz="2000" dirty="0"/>
              <a:t> </a:t>
            </a:r>
            <a:r>
              <a:rPr lang="pt-BR" sz="2000" dirty="0" err="1"/>
              <a:t>Inventory</a:t>
            </a:r>
            <a:endParaRPr lang="en-US" sz="2000" dirty="0"/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pt-BR" sz="2300" dirty="0">
                <a:latin typeface="Verdana" pitchFamily="34" charset="0"/>
                <a:ea typeface="Verdana" pitchFamily="34" charset="0"/>
                <a:cs typeface="Verdana" pitchFamily="34" charset="0"/>
              </a:rPr>
              <a:t>SUS - </a:t>
            </a:r>
            <a:r>
              <a:rPr lang="pt-BR" sz="2000" dirty="0"/>
              <a:t>Software </a:t>
            </a:r>
            <a:r>
              <a:rPr lang="pt-BR" sz="2000" dirty="0" err="1"/>
              <a:t>Usability</a:t>
            </a:r>
            <a:r>
              <a:rPr lang="pt-BR" sz="2000" dirty="0"/>
              <a:t> </a:t>
            </a:r>
            <a:r>
              <a:rPr lang="pt-BR" sz="2000" dirty="0" err="1"/>
              <a:t>Scale</a:t>
            </a:r>
            <a:endParaRPr lang="pt-BR" sz="2000" dirty="0"/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pt-BR" sz="2300" dirty="0">
                <a:latin typeface="Verdana" pitchFamily="34" charset="0"/>
                <a:ea typeface="Verdana" pitchFamily="34" charset="0"/>
                <a:cs typeface="Verdana" pitchFamily="34" charset="0"/>
              </a:rPr>
              <a:t>PSSUQ - </a:t>
            </a:r>
            <a:r>
              <a:rPr lang="pt-BR" sz="2000" dirty="0"/>
              <a:t>Post-</a:t>
            </a:r>
            <a:r>
              <a:rPr lang="pt-BR" sz="2000" dirty="0" err="1"/>
              <a:t>study</a:t>
            </a:r>
            <a:r>
              <a:rPr lang="pt-BR" sz="2000" dirty="0"/>
              <a:t> System </a:t>
            </a:r>
            <a:r>
              <a:rPr lang="pt-BR" sz="2000" dirty="0" err="1"/>
              <a:t>Usability</a:t>
            </a:r>
            <a:r>
              <a:rPr lang="pt-BR" sz="2000" dirty="0"/>
              <a:t> </a:t>
            </a:r>
            <a:r>
              <a:rPr lang="pt-BR" sz="2000" dirty="0" err="1"/>
              <a:t>Questionnaire</a:t>
            </a:r>
            <a:endParaRPr lang="pt-BR" sz="2000" dirty="0"/>
          </a:p>
          <a:p>
            <a:pPr algn="just">
              <a:defRPr/>
            </a:pPr>
            <a:endParaRPr lang="pt-BR" sz="23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33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603250"/>
            <a:ext cx="82296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pt-BR" sz="23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Questionários de Satisfação de sistemas Web</a:t>
            </a:r>
            <a:endParaRPr lang="pt-BR" sz="2300" b="1" dirty="0">
              <a:solidFill>
                <a:schemeClr val="accent1">
                  <a:lumMod val="40000"/>
                  <a:lumOff val="6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388" name="Retângulo 2"/>
          <p:cNvSpPr>
            <a:spLocks noChangeArrowheads="1"/>
          </p:cNvSpPr>
          <p:nvPr/>
        </p:nvSpPr>
        <p:spPr bwMode="auto">
          <a:xfrm>
            <a:off x="322263" y="1885950"/>
            <a:ext cx="8569325" cy="197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defRPr/>
            </a:pP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A </a:t>
            </a:r>
            <a:r>
              <a:rPr lang="en-U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versão</a:t>
            </a: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atual</a:t>
            </a: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do WAMMI é </a:t>
            </a:r>
            <a:r>
              <a:rPr lang="en-U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composta</a:t>
            </a: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de 20 </a:t>
            </a:r>
            <a:r>
              <a:rPr lang="en-U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questões</a:t>
            </a: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(com </a:t>
            </a:r>
            <a:r>
              <a:rPr lang="en-U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escala</a:t>
            </a: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de 5) </a:t>
            </a:r>
            <a:r>
              <a:rPr lang="en-U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cobrindo</a:t>
            </a: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as </a:t>
            </a:r>
            <a:r>
              <a:rPr lang="en-U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avaliações</a:t>
            </a: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de </a:t>
            </a:r>
            <a:r>
              <a:rPr lang="pt-PT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Atratividade(</a:t>
            </a:r>
            <a:r>
              <a:rPr lang="en-US" sz="2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Attractiveness</a:t>
            </a:r>
            <a:r>
              <a:rPr lang="pt-PT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), Controlabilidade(</a:t>
            </a:r>
            <a:r>
              <a:rPr lang="en-US" sz="2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Controllability</a:t>
            </a:r>
            <a:r>
              <a:rPr lang="pt-PT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), Eficiência (</a:t>
            </a:r>
            <a:r>
              <a:rPr lang="en-US" sz="2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Efficiency</a:t>
            </a:r>
            <a:r>
              <a:rPr lang="pt-PT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), utilidade (</a:t>
            </a:r>
            <a:r>
              <a:rPr lang="en-US" sz="2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Helpfulness</a:t>
            </a:r>
            <a:r>
              <a:rPr lang="pt-PT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) e taxa de aprendizado</a:t>
            </a: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(</a:t>
            </a:r>
            <a:r>
              <a:rPr lang="en-US" sz="2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Learnability</a:t>
            </a:r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endParaRPr lang="pt-BR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460" name="Retângulo 7"/>
          <p:cNvSpPr>
            <a:spLocks noChangeArrowheads="1"/>
          </p:cNvSpPr>
          <p:nvPr/>
        </p:nvSpPr>
        <p:spPr bwMode="auto">
          <a:xfrm>
            <a:off x="1116013" y="4262438"/>
            <a:ext cx="6432550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100">
                <a:latin typeface="Verdana" pitchFamily="34" charset="0"/>
                <a:ea typeface="Verdana" pitchFamily="34" charset="0"/>
                <a:cs typeface="Verdana" pitchFamily="34" charset="0"/>
              </a:rPr>
              <a:t>Exemplo com o WAMMI: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10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altLang="pt-BR" sz="2100">
                <a:latin typeface="Verdana" pitchFamily="34" charset="0"/>
                <a:ea typeface="Verdana" pitchFamily="34" charset="0"/>
                <a:cs typeface="Verdana" pitchFamily="34" charset="0"/>
                <a:hlinkClick r:id="rId3"/>
              </a:rPr>
              <a:t>http://www.wammi.com/samples/index.html</a:t>
            </a:r>
            <a:r>
              <a:rPr lang="pt-BR" altLang="pt-BR" sz="210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8364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tângulo 2"/>
          <p:cNvSpPr>
            <a:spLocks noChangeArrowheads="1"/>
          </p:cNvSpPr>
          <p:nvPr/>
        </p:nvSpPr>
        <p:spPr bwMode="auto">
          <a:xfrm>
            <a:off x="322263" y="1557338"/>
            <a:ext cx="8569325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defRPr/>
            </a:pP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defRPr/>
            </a:pPr>
            <a:r>
              <a:rPr lang="pt-BR" dirty="0">
                <a:latin typeface="Verdana" pitchFamily="34" charset="0"/>
                <a:ea typeface="Verdana" pitchFamily="34" charset="0"/>
                <a:cs typeface="Verdana" pitchFamily="34" charset="0"/>
              </a:rPr>
              <a:t>Existem outros questionários para avaliar outros sistemas/produtos?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endParaRPr lang="pt-B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 algn="just">
              <a:buFont typeface="Arial" pitchFamily="34" charset="0"/>
              <a:buChar char="•"/>
              <a:defRPr/>
            </a:pPr>
            <a:endParaRPr lang="pt-B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>
              <a:defRPr/>
            </a:pPr>
            <a:r>
              <a:rPr lang="pt-BR" dirty="0">
                <a:latin typeface="Verdana" pitchFamily="34" charset="0"/>
                <a:ea typeface="Verdana" pitchFamily="34" charset="0"/>
                <a:cs typeface="Verdana" pitchFamily="34" charset="0"/>
              </a:rPr>
              <a:t>Pesquisem! </a:t>
            </a:r>
            <a:r>
              <a:rPr lang="pt-BR" dirty="0"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</a:t>
            </a:r>
            <a:endParaRPr lang="pt-B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77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457200" y="592138"/>
            <a:ext cx="82296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pt-BR" sz="27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Referências</a:t>
            </a:r>
            <a:endParaRPr lang="pt-BR" sz="2700" b="1" dirty="0">
              <a:solidFill>
                <a:schemeClr val="accent1">
                  <a:lumMod val="40000"/>
                  <a:lumOff val="6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507" name="Retângulo 1"/>
          <p:cNvSpPr>
            <a:spLocks noChangeArrowheads="1"/>
          </p:cNvSpPr>
          <p:nvPr/>
        </p:nvSpPr>
        <p:spPr bwMode="auto">
          <a:xfrm>
            <a:off x="323850" y="1946275"/>
            <a:ext cx="8424863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pt-BR" sz="1800">
                <a:latin typeface="Verdana" pitchFamily="34" charset="0"/>
                <a:ea typeface="Verdana" pitchFamily="34" charset="0"/>
                <a:cs typeface="Verdana" pitchFamily="34" charset="0"/>
              </a:rPr>
              <a:t>Tom Tullis and Bill Albert. </a:t>
            </a:r>
            <a:r>
              <a:rPr lang="en-US" altLang="pt-BR" sz="1800" b="1">
                <a:latin typeface="Verdana" pitchFamily="34" charset="0"/>
                <a:ea typeface="Verdana" pitchFamily="34" charset="0"/>
                <a:cs typeface="Verdana" pitchFamily="34" charset="0"/>
              </a:rPr>
              <a:t>Measuring the User Experience: Collecting, Analyzing, and Presenting Usability Metrics</a:t>
            </a:r>
            <a:r>
              <a:rPr lang="en-US" altLang="pt-BR" sz="1800">
                <a:latin typeface="Verdana" pitchFamily="34" charset="0"/>
                <a:ea typeface="Verdana" pitchFamily="34" charset="0"/>
                <a:cs typeface="Verdana" pitchFamily="34" charset="0"/>
              </a:rPr>
              <a:t>. 2008</a:t>
            </a:r>
            <a:r>
              <a:rPr lang="en-US" altLang="pt-BR" sz="1800" b="1" i="1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pt-BR" sz="1800">
                <a:latin typeface="Verdana" pitchFamily="34" charset="0"/>
                <a:ea typeface="Verdana" pitchFamily="34" charset="0"/>
                <a:cs typeface="Verdana" pitchFamily="34" charset="0"/>
              </a:rPr>
              <a:t>Disponível em site do livro: </a:t>
            </a:r>
            <a:r>
              <a:rPr lang="en-US" altLang="pt-BR" sz="1800">
                <a:latin typeface="Verdana" pitchFamily="34" charset="0"/>
                <a:ea typeface="Verdana" pitchFamily="34" charset="0"/>
                <a:cs typeface="Verdana" pitchFamily="34" charset="0"/>
                <a:hlinkClick r:id="rId2"/>
              </a:rPr>
              <a:t>http://www.measuringux.com/</a:t>
            </a:r>
            <a:r>
              <a:rPr lang="en-US" altLang="pt-BR" sz="180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pt-BR" sz="1800" b="1" i="1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pt-BR" sz="1800" b="1" i="1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pt-BR" sz="1800">
                <a:latin typeface="Verdana" pitchFamily="34" charset="0"/>
                <a:ea typeface="Verdana" pitchFamily="34" charset="0"/>
                <a:cs typeface="Verdana" pitchFamily="34" charset="0"/>
              </a:rPr>
              <a:t>Sauro, J; Lewis, J. </a:t>
            </a:r>
            <a:r>
              <a:rPr lang="en-US" altLang="pt-BR" sz="1800" b="1">
                <a:latin typeface="Verdana" pitchFamily="34" charset="0"/>
                <a:ea typeface="Verdana" pitchFamily="34" charset="0"/>
                <a:cs typeface="Verdana" pitchFamily="34" charset="0"/>
              </a:rPr>
              <a:t>Quantifying the User Experience</a:t>
            </a:r>
            <a:r>
              <a:rPr lang="en-US" altLang="pt-BR" sz="1800">
                <a:latin typeface="Verdana" pitchFamily="34" charset="0"/>
                <a:ea typeface="Verdana" pitchFamily="34" charset="0"/>
                <a:cs typeface="Verdana" pitchFamily="34" charset="0"/>
              </a:rPr>
              <a:t>, 1st Edition Practical Statistics for User Research. </a:t>
            </a:r>
            <a:r>
              <a:rPr lang="pt-BR" altLang="pt-BR" sz="1800">
                <a:latin typeface="Verdana" pitchFamily="34" charset="0"/>
                <a:ea typeface="Verdana" pitchFamily="34" charset="0"/>
                <a:cs typeface="Verdana" pitchFamily="34" charset="0"/>
              </a:rPr>
              <a:t>Morgan Kaufmann. </a:t>
            </a:r>
            <a:r>
              <a:rPr lang="en-US" altLang="pt-BR" sz="1800">
                <a:latin typeface="Verdana" pitchFamily="34" charset="0"/>
                <a:ea typeface="Verdana" pitchFamily="34" charset="0"/>
                <a:cs typeface="Verdana" pitchFamily="34" charset="0"/>
              </a:rPr>
              <a:t>2012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pt-BR" sz="180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pt-BR" sz="180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pt-BR" sz="1800">
                <a:latin typeface="Verdana" pitchFamily="34" charset="0"/>
                <a:ea typeface="Verdana" pitchFamily="34" charset="0"/>
                <a:cs typeface="Verdana" pitchFamily="34" charset="0"/>
              </a:rPr>
              <a:t>Veja: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pt-BR" sz="1800">
                <a:latin typeface="Verdana" pitchFamily="34" charset="0"/>
                <a:ea typeface="Verdana" pitchFamily="34" charset="0"/>
                <a:cs typeface="Verdana" pitchFamily="34" charset="0"/>
                <a:hlinkClick r:id="rId3"/>
              </a:rPr>
              <a:t>http://2015.hci.international/t19</a:t>
            </a:r>
            <a:r>
              <a:rPr lang="en-US" altLang="pt-BR" sz="180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pt-BR" sz="180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pt-BR" sz="1800">
                <a:latin typeface="Verdana" pitchFamily="34" charset="0"/>
                <a:ea typeface="Verdana" pitchFamily="34" charset="0"/>
                <a:cs typeface="Verdana" pitchFamily="34" charset="0"/>
              </a:rPr>
              <a:t>Veja também: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pt-BR" sz="1800">
                <a:latin typeface="Verdana" pitchFamily="34" charset="0"/>
                <a:ea typeface="Verdana" pitchFamily="34" charset="0"/>
                <a:cs typeface="Verdana" pitchFamily="34" charset="0"/>
                <a:hlinkClick r:id="rId4"/>
              </a:rPr>
              <a:t>http://www.allaboutux.org/</a:t>
            </a:r>
            <a:r>
              <a:rPr lang="en-US" altLang="pt-BR" sz="180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95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21973" y="17391"/>
            <a:ext cx="82296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pt-BR" sz="27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Questionários de Satisfação</a:t>
            </a:r>
            <a:endParaRPr lang="pt-BR" sz="2700" b="1" dirty="0">
              <a:solidFill>
                <a:schemeClr val="accent1">
                  <a:lumMod val="40000"/>
                  <a:lumOff val="6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123" name="Retângulo 1"/>
          <p:cNvSpPr>
            <a:spLocks noChangeArrowheads="1"/>
          </p:cNvSpPr>
          <p:nvPr/>
        </p:nvSpPr>
        <p:spPr bwMode="auto">
          <a:xfrm>
            <a:off x="323850" y="1641475"/>
            <a:ext cx="8424863" cy="524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fr-FR" altLang="pt-BR" sz="22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QUIS </a:t>
            </a:r>
            <a:r>
              <a:rPr lang="fr-FR" altLang="pt-BR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fr-FR" altLang="pt-BR" sz="2200" b="1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Q</a:t>
            </a:r>
            <a:r>
              <a:rPr lang="fr-FR" altLang="pt-BR" sz="2200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uestionnaire for </a:t>
            </a:r>
            <a:r>
              <a:rPr lang="fr-FR" altLang="pt-BR" sz="2200" b="1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U</a:t>
            </a:r>
            <a:r>
              <a:rPr lang="fr-FR" altLang="pt-BR" sz="2200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ser </a:t>
            </a:r>
            <a:r>
              <a:rPr lang="fr-FR" altLang="pt-BR" sz="2200" b="1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fr-FR" altLang="pt-BR" sz="2200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nteraction </a:t>
            </a:r>
            <a:r>
              <a:rPr lang="fr-FR" altLang="pt-BR" sz="2200" b="1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S</a:t>
            </a:r>
            <a:r>
              <a:rPr lang="fr-FR" altLang="pt-BR" sz="2200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atisfaction</a:t>
            </a:r>
            <a:r>
              <a:rPr lang="fr-FR" altLang="pt-BR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fr-FR" altLang="pt-BR" sz="2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BR" altLang="pt-BR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O </a:t>
            </a:r>
            <a:r>
              <a:rPr lang="pt-BR" altLang="pt-BR" sz="2200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QUIS </a:t>
            </a:r>
            <a:r>
              <a:rPr lang="pt-BR" altLang="pt-BR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é um instrumento de sondagem </a:t>
            </a:r>
            <a:r>
              <a:rPr lang="pt-BR" altLang="pt-BR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desenvolvido </a:t>
            </a:r>
            <a:r>
              <a:rPr lang="pt-BR" altLang="pt-BR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por uma equipe multidisciplinar de pesquisadores do </a:t>
            </a:r>
            <a:r>
              <a:rPr lang="pt-BR" altLang="pt-BR" sz="2200" i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Human</a:t>
            </a:r>
            <a:r>
              <a:rPr lang="pt-BR" altLang="pt-BR" sz="2200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-Computer </a:t>
            </a:r>
            <a:r>
              <a:rPr lang="pt-BR" altLang="pt-BR" sz="2200" i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Interaction</a:t>
            </a:r>
            <a:r>
              <a:rPr lang="pt-BR" altLang="pt-BR" sz="2200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altLang="pt-BR" sz="2200" i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Lab</a:t>
            </a:r>
            <a:r>
              <a:rPr lang="pt-BR" altLang="pt-BR" sz="2200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altLang="pt-BR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pt-BR" altLang="pt-BR" sz="2200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HCIL</a:t>
            </a:r>
            <a:r>
              <a:rPr lang="pt-BR" altLang="pt-BR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) da </a:t>
            </a:r>
            <a:r>
              <a:rPr lang="pt-BR" altLang="pt-BR" sz="2200" i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University</a:t>
            </a:r>
            <a:r>
              <a:rPr lang="pt-BR" altLang="pt-BR" sz="2200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altLang="pt-BR" sz="2200" i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of</a:t>
            </a:r>
            <a:r>
              <a:rPr lang="pt-BR" altLang="pt-BR" sz="2200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 Maryland</a:t>
            </a:r>
            <a:r>
              <a:rPr lang="pt-BR" altLang="pt-BR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2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2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BR" altLang="pt-BR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O Questionário original (</a:t>
            </a:r>
            <a:r>
              <a:rPr lang="pt-BR" altLang="pt-BR" sz="22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version</a:t>
            </a:r>
            <a:r>
              <a:rPr lang="pt-BR" altLang="pt-BR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 2.0, </a:t>
            </a:r>
            <a:r>
              <a:rPr lang="pt-BR" altLang="pt-BR" sz="22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Shneiderman</a:t>
            </a:r>
            <a:r>
              <a:rPr lang="pt-BR" altLang="pt-BR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, 1987), consistia de 90 perguntas.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2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BR" altLang="pt-BR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Na versão 2 foram inseridas mais 13 perguntas e modificaram a escala que era de  1 a 10 para , 1 a 9, pois neste caso poderia incluir o 0 como não aplicável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2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97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pt-BR" sz="27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Questionários de Satisfação</a:t>
            </a:r>
            <a:endParaRPr lang="pt-BR" sz="2700" b="1" dirty="0">
              <a:solidFill>
                <a:schemeClr val="accent1">
                  <a:lumMod val="40000"/>
                  <a:lumOff val="6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147" name="Retângulo 1"/>
          <p:cNvSpPr>
            <a:spLocks noChangeArrowheads="1"/>
          </p:cNvSpPr>
          <p:nvPr/>
        </p:nvSpPr>
        <p:spPr bwMode="auto">
          <a:xfrm>
            <a:off x="323850" y="1682750"/>
            <a:ext cx="8424863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algn="just" eaLnBrk="1" hangingPunct="1">
              <a:spcBef>
                <a:spcPct val="0"/>
              </a:spcBef>
            </a:pPr>
            <a:r>
              <a:rPr lang="pt-BR" altLang="pt-BR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O QUIS continuamente está sendo atualizado e refinado para vários ambientes acadêmicos e industriais, hoje sua versão atual é a 7.0.</a:t>
            </a:r>
          </a:p>
          <a:p>
            <a:pPr marL="342900" indent="-342900" algn="just" eaLnBrk="1" hangingPunct="1">
              <a:spcBef>
                <a:spcPct val="0"/>
              </a:spcBef>
            </a:pPr>
            <a:endParaRPr lang="pt-BR" altLang="pt-BR" sz="2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 algn="just" eaLnBrk="1" hangingPunct="1">
              <a:spcBef>
                <a:spcPct val="0"/>
              </a:spcBef>
            </a:pPr>
            <a:endParaRPr lang="pt-BR" altLang="pt-BR" sz="2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 algn="just" eaLnBrk="1" hangingPunct="1">
              <a:spcBef>
                <a:spcPct val="0"/>
              </a:spcBef>
            </a:pPr>
            <a:endParaRPr lang="pt-BR" altLang="pt-BR" sz="2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pt-BR" altLang="pt-BR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Está </a:t>
            </a:r>
            <a:r>
              <a:rPr lang="pt-BR" altLang="pt-BR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traduzido em 4 idiomas, inclusive o Português do Brasil.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2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2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22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2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03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0" y="8486"/>
            <a:ext cx="82296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pt-BR" sz="27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Questionários de Satisfação</a:t>
            </a:r>
            <a:endParaRPr lang="pt-BR" sz="2700" b="1" dirty="0">
              <a:solidFill>
                <a:schemeClr val="accent1">
                  <a:lumMod val="40000"/>
                  <a:lumOff val="6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171" name="Retângulo 1"/>
          <p:cNvSpPr>
            <a:spLocks noChangeArrowheads="1"/>
          </p:cNvSpPr>
          <p:nvPr/>
        </p:nvSpPr>
        <p:spPr bwMode="auto">
          <a:xfrm>
            <a:off x="323850" y="1898650"/>
            <a:ext cx="8424863" cy="449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BR" altLang="pt-BR" sz="2200">
                <a:latin typeface="Verdana" pitchFamily="34" charset="0"/>
                <a:ea typeface="Verdana" pitchFamily="34" charset="0"/>
                <a:cs typeface="Verdana" pitchFamily="34" charset="0"/>
              </a:rPr>
              <a:t>Hierarquicamente organizado em 9 fatores referentes a interface: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220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BR" altLang="pt-BR" sz="2200">
                <a:latin typeface="Verdana" pitchFamily="34" charset="0"/>
                <a:ea typeface="Verdana" pitchFamily="34" charset="0"/>
                <a:cs typeface="Verdana" pitchFamily="34" charset="0"/>
              </a:rPr>
              <a:t>– Fatores relacionados às telas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BR" altLang="pt-BR" sz="2200">
                <a:latin typeface="Verdana" pitchFamily="34" charset="0"/>
                <a:ea typeface="Verdana" pitchFamily="34" charset="0"/>
                <a:cs typeface="Verdana" pitchFamily="34" charset="0"/>
              </a:rPr>
              <a:t>– Terminologia e retorno do sistema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BR" altLang="pt-BR" sz="2200">
                <a:latin typeface="Verdana" pitchFamily="34" charset="0"/>
                <a:ea typeface="Verdana" pitchFamily="34" charset="0"/>
                <a:cs typeface="Verdana" pitchFamily="34" charset="0"/>
              </a:rPr>
              <a:t>– Fatores relacionados ao aprendizado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BR" altLang="pt-BR" sz="2200">
                <a:latin typeface="Verdana" pitchFamily="34" charset="0"/>
                <a:ea typeface="Verdana" pitchFamily="34" charset="0"/>
                <a:cs typeface="Verdana" pitchFamily="34" charset="0"/>
              </a:rPr>
              <a:t>– Capacidade do sistema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BR" altLang="pt-BR" sz="2200">
                <a:latin typeface="Verdana" pitchFamily="34" charset="0"/>
                <a:ea typeface="Verdana" pitchFamily="34" charset="0"/>
                <a:cs typeface="Verdana" pitchFamily="34" charset="0"/>
              </a:rPr>
              <a:t>– Manuais técnicos e ajuda online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BR" altLang="pt-BR" sz="2200">
                <a:latin typeface="Verdana" pitchFamily="34" charset="0"/>
                <a:ea typeface="Verdana" pitchFamily="34" charset="0"/>
                <a:cs typeface="Verdana" pitchFamily="34" charset="0"/>
              </a:rPr>
              <a:t>– Tutoriais online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BR" altLang="pt-BR" sz="2200">
                <a:latin typeface="Verdana" pitchFamily="34" charset="0"/>
                <a:ea typeface="Verdana" pitchFamily="34" charset="0"/>
                <a:cs typeface="Verdana" pitchFamily="34" charset="0"/>
              </a:rPr>
              <a:t>– Multimídia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BR" altLang="pt-BR" sz="2200">
                <a:latin typeface="Verdana" pitchFamily="34" charset="0"/>
                <a:ea typeface="Verdana" pitchFamily="34" charset="0"/>
                <a:cs typeface="Verdana" pitchFamily="34" charset="0"/>
              </a:rPr>
              <a:t>– Teleconferência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BR" altLang="pt-BR" sz="2200">
                <a:latin typeface="Verdana" pitchFamily="34" charset="0"/>
                <a:ea typeface="Verdana" pitchFamily="34" charset="0"/>
                <a:cs typeface="Verdana" pitchFamily="34" charset="0"/>
              </a:rPr>
              <a:t>– Instalação de software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220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07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pt-BR" sz="27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Questionários de Satisfação</a:t>
            </a:r>
            <a:endParaRPr lang="pt-BR" sz="2700" b="1" dirty="0">
              <a:solidFill>
                <a:schemeClr val="accent1">
                  <a:lumMod val="40000"/>
                  <a:lumOff val="6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195" name="Retângulo 1"/>
          <p:cNvSpPr>
            <a:spLocks noChangeArrowheads="1"/>
          </p:cNvSpPr>
          <p:nvPr/>
        </p:nvSpPr>
        <p:spPr bwMode="auto">
          <a:xfrm>
            <a:off x="323850" y="1865313"/>
            <a:ext cx="8424863" cy="4308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BR" altLang="pt-BR" sz="2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Exemplo do QUIS</a:t>
            </a:r>
            <a:r>
              <a:rPr lang="pt-BR" altLang="pt-BR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  <a:endParaRPr lang="pt-BR" altLang="pt-BR" sz="2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2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BR" altLang="pt-BR" sz="2200" dirty="0">
                <a:latin typeface="Verdana" pitchFamily="34" charset="0"/>
                <a:ea typeface="Verdana" pitchFamily="34" charset="0"/>
                <a:cs typeface="Verdana" pitchFamily="34" charset="0"/>
                <a:hlinkClick r:id="rId2"/>
              </a:rPr>
              <a:t>http://garyperlman.com/quest/quest.cgi?form=QUIS</a:t>
            </a:r>
            <a:r>
              <a:rPr lang="pt-BR" altLang="pt-BR" sz="22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pt-BR" altLang="pt-BR" sz="2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2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2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BR" altLang="pt-BR" sz="22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Outros links sobre o QUIS: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BR" altLang="pt-BR" sz="2200" dirty="0" smtClean="0">
                <a:latin typeface="Verdana" pitchFamily="34" charset="0"/>
                <a:ea typeface="Verdana" pitchFamily="34" charset="0"/>
                <a:cs typeface="Verdana" pitchFamily="34" charset="0"/>
                <a:hlinkClick r:id="rId3"/>
              </a:rPr>
              <a:t>http://lap.umd.edu/quis/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BR" altLang="pt-BR" sz="2200" dirty="0" smtClean="0">
                <a:latin typeface="Verdana" pitchFamily="34" charset="0"/>
                <a:ea typeface="Verdana" pitchFamily="34" charset="0"/>
                <a:cs typeface="Verdana" pitchFamily="34" charset="0"/>
                <a:hlinkClick r:id="rId3"/>
              </a:rPr>
              <a:t>http://www.cs.umd.edu/hcil/quis/</a:t>
            </a:r>
            <a:r>
              <a:rPr lang="pt-BR" altLang="pt-BR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2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2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2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2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88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10272" y="4716"/>
            <a:ext cx="82296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pt-BR" sz="27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Questionários de Satisfação</a:t>
            </a:r>
            <a:endParaRPr lang="pt-BR" sz="2700" b="1" dirty="0">
              <a:solidFill>
                <a:schemeClr val="accent1">
                  <a:lumMod val="40000"/>
                  <a:lumOff val="6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195" name="Retângulo 1"/>
          <p:cNvSpPr>
            <a:spLocks noChangeArrowheads="1"/>
          </p:cNvSpPr>
          <p:nvPr/>
        </p:nvSpPr>
        <p:spPr bwMode="auto">
          <a:xfrm>
            <a:off x="323850" y="1865313"/>
            <a:ext cx="8424863" cy="33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BR" altLang="pt-BR" sz="2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QUIS (em português)</a:t>
            </a:r>
            <a:r>
              <a:rPr lang="pt-BR" altLang="pt-BR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  <a:endParaRPr lang="pt-BR" altLang="pt-BR" sz="2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2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pt-BR" sz="2000" b="1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Reações ao sistema:</a:t>
            </a:r>
          </a:p>
          <a:p>
            <a:pPr>
              <a:buNone/>
            </a:pPr>
            <a:r>
              <a:rPr lang="pt-BR" sz="2400" b="1" dirty="0" smtClean="0"/>
              <a:t> </a:t>
            </a:r>
            <a:endParaRPr lang="pt-BR" sz="2400" b="1" dirty="0"/>
          </a:p>
          <a:p>
            <a:pPr>
              <a:buNone/>
            </a:pPr>
            <a:r>
              <a:rPr lang="pt-BR" sz="1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Terrível - maravilhoso</a:t>
            </a:r>
            <a:endParaRPr lang="pt-BR" sz="1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None/>
            </a:pPr>
            <a:r>
              <a:rPr lang="pt-BR" sz="1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Frustrante - satisfatório</a:t>
            </a:r>
            <a:endParaRPr lang="pt-BR" sz="1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None/>
            </a:pPr>
            <a:r>
              <a:rPr lang="pt-BR" sz="1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Maçante -  estimulante</a:t>
            </a:r>
            <a:endParaRPr lang="pt-BR" sz="1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None/>
            </a:pPr>
            <a:r>
              <a:rPr lang="pt-BR" sz="1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Difícil - fácil</a:t>
            </a:r>
            <a:endParaRPr lang="pt-BR" sz="1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None/>
            </a:pPr>
            <a:r>
              <a:rPr lang="pt-BR" sz="1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Inflexível - flexível</a:t>
            </a:r>
            <a:endParaRPr lang="pt-BR" sz="1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2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36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10272" y="0"/>
            <a:ext cx="82296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pt-BR" sz="27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Questionários de Satisfação</a:t>
            </a:r>
            <a:endParaRPr lang="pt-BR" sz="2700" b="1" dirty="0">
              <a:solidFill>
                <a:schemeClr val="accent1">
                  <a:lumMod val="40000"/>
                  <a:lumOff val="6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195" name="Retângulo 1"/>
          <p:cNvSpPr>
            <a:spLocks noChangeArrowheads="1"/>
          </p:cNvSpPr>
          <p:nvPr/>
        </p:nvSpPr>
        <p:spPr bwMode="auto">
          <a:xfrm>
            <a:off x="173154" y="1268760"/>
            <a:ext cx="8424863" cy="588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BR" altLang="pt-BR" sz="2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QUIS (em português - adaptado)</a:t>
            </a:r>
            <a:r>
              <a:rPr lang="pt-BR" altLang="pt-BR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  <a:endParaRPr lang="pt-BR" altLang="pt-BR" sz="2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2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pt-BR" sz="2000" b="1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Tela</a:t>
            </a:r>
            <a:r>
              <a:rPr lang="pt-BR" sz="2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pt-BR" sz="2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None/>
            </a:pPr>
            <a:r>
              <a:rPr lang="pt-BR" sz="15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Caracteres </a:t>
            </a:r>
            <a:r>
              <a:rPr lang="pt-BR" sz="15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 tela do computador </a:t>
            </a:r>
          </a:p>
          <a:p>
            <a:pPr>
              <a:buNone/>
            </a:pPr>
            <a:r>
              <a:rPr lang="pt-BR" sz="1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difíceis </a:t>
            </a:r>
            <a:r>
              <a:rPr lang="pt-B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</a:t>
            </a:r>
            <a:r>
              <a:rPr lang="pt-BR" sz="1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ler - fáceis </a:t>
            </a:r>
            <a:r>
              <a:rPr lang="pt-B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ler</a:t>
            </a:r>
          </a:p>
          <a:p>
            <a:pPr>
              <a:buNone/>
            </a:pPr>
            <a:endParaRPr lang="pt-BR" sz="15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None/>
            </a:pPr>
            <a:r>
              <a:rPr lang="pt-BR" sz="15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Imagem </a:t>
            </a:r>
            <a:r>
              <a:rPr lang="pt-BR" sz="15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dos caracteres </a:t>
            </a:r>
          </a:p>
          <a:p>
            <a:pPr>
              <a:buNone/>
            </a:pPr>
            <a:r>
              <a:rPr lang="pt-BR" sz="1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Confusa - nítida</a:t>
            </a:r>
            <a:endParaRPr lang="pt-BR" sz="1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pt-BR" sz="15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None/>
            </a:pPr>
            <a:r>
              <a:rPr lang="pt-BR" sz="15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Formato dos caracteres (fontes) </a:t>
            </a:r>
          </a:p>
          <a:p>
            <a:pPr>
              <a:buNone/>
            </a:pPr>
            <a:r>
              <a:rPr lang="pt-BR" sz="1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Ilegíveis - bem legíveis</a:t>
            </a:r>
          </a:p>
          <a:p>
            <a:pPr>
              <a:buNone/>
            </a:pPr>
            <a:endParaRPr lang="pt-BR" sz="15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None/>
            </a:pPr>
            <a:r>
              <a:rPr lang="pt-BR" sz="15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Itens em destaque na tela </a:t>
            </a:r>
          </a:p>
          <a:p>
            <a:pPr>
              <a:buNone/>
            </a:pPr>
            <a:r>
              <a:rPr lang="pt-B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Não ajudam - Bem úteis</a:t>
            </a:r>
          </a:p>
          <a:p>
            <a:pPr>
              <a:buNone/>
            </a:pPr>
            <a:endParaRPr lang="pt-BR" sz="1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None/>
            </a:pPr>
            <a:r>
              <a:rPr lang="pt-BR" sz="15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Uso do negrito </a:t>
            </a:r>
          </a:p>
          <a:p>
            <a:pPr>
              <a:buNone/>
            </a:pPr>
            <a:r>
              <a:rPr lang="pt-BR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não ajuda - bem útil</a:t>
            </a:r>
          </a:p>
          <a:p>
            <a:pPr>
              <a:buNone/>
            </a:pPr>
            <a:endParaRPr lang="pt-BR" sz="1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None/>
            </a:pP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411249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2594</TotalTime>
  <Words>1434</Words>
  <Application>Microsoft Office PowerPoint</Application>
  <PresentationFormat>Apresentação na tela (4:3)</PresentationFormat>
  <Paragraphs>272</Paragraphs>
  <Slides>32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3" baseType="lpstr">
      <vt:lpstr>Tema do Office</vt:lpstr>
      <vt:lpstr>Projeto de Questionários  Cristiane Neri Nobre  </vt:lpstr>
      <vt:lpstr>Questionários</vt:lpstr>
      <vt:lpstr>Questionários Pós Estudo</vt:lpstr>
      <vt:lpstr>Questionários de Satisfação</vt:lpstr>
      <vt:lpstr>Questionários de Satisfação</vt:lpstr>
      <vt:lpstr>Questionários de Satisfação</vt:lpstr>
      <vt:lpstr>Questionários de Satisfação</vt:lpstr>
      <vt:lpstr>Questionários de Satisfação</vt:lpstr>
      <vt:lpstr>Questionários de Satisfação</vt:lpstr>
      <vt:lpstr>Questionários de Satisfação</vt:lpstr>
      <vt:lpstr>Questionários de Satisfação</vt:lpstr>
      <vt:lpstr>Questionários de Satisfação</vt:lpstr>
      <vt:lpstr>Questionários de Satisfação</vt:lpstr>
      <vt:lpstr>Questionários de Satisfação</vt:lpstr>
      <vt:lpstr>Questionários de Satisfação</vt:lpstr>
      <vt:lpstr>Questionários de Satisfação</vt:lpstr>
      <vt:lpstr>Questionários de Satisfação</vt:lpstr>
      <vt:lpstr>Questionários de Satisfação</vt:lpstr>
      <vt:lpstr>Questionários de Satisfação</vt:lpstr>
      <vt:lpstr>Questionários de Satisfação</vt:lpstr>
      <vt:lpstr>Questionários de Satisfação</vt:lpstr>
      <vt:lpstr>Questionários de Satisfação</vt:lpstr>
      <vt:lpstr>Questionários de Satisfação</vt:lpstr>
      <vt:lpstr>Questionários de avaliação de usabilidade</vt:lpstr>
      <vt:lpstr>Questionários de Satisfação “Pós-tarefa”</vt:lpstr>
      <vt:lpstr>Questionários de Satisfação “Pós-tarefa”</vt:lpstr>
      <vt:lpstr>Questionários de Satisfação “Pós-tarefa”</vt:lpstr>
      <vt:lpstr>Questionários de Satisfação “Pós-tarefa”</vt:lpstr>
      <vt:lpstr>Questionários de Satisfação de sistemas Web</vt:lpstr>
      <vt:lpstr>Questionários de Satisfação de sistemas Web</vt:lpstr>
      <vt:lpstr>Apresentação do PowerPoint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Mineração de Dados da Experiência do Usuário na WEB  Programa de Pós-Graduação em Informática – PUC Minas       Profa. Cristiane Neri Nobre</dc:title>
  <dc:creator>Critiane</dc:creator>
  <cp:lastModifiedBy>Critiane</cp:lastModifiedBy>
  <cp:revision>114</cp:revision>
  <dcterms:created xsi:type="dcterms:W3CDTF">2017-03-11T21:46:37Z</dcterms:created>
  <dcterms:modified xsi:type="dcterms:W3CDTF">2018-04-10T21:42:42Z</dcterms:modified>
</cp:coreProperties>
</file>