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handoutMasterIdLst>
    <p:handoutMasterId r:id="rId45"/>
  </p:handoutMasterIdLst>
  <p:sldIdLst>
    <p:sldId id="280" r:id="rId2"/>
    <p:sldId id="303" r:id="rId3"/>
    <p:sldId id="341" r:id="rId4"/>
    <p:sldId id="340" r:id="rId5"/>
    <p:sldId id="342" r:id="rId6"/>
    <p:sldId id="309" r:id="rId7"/>
    <p:sldId id="304" r:id="rId8"/>
    <p:sldId id="339" r:id="rId9"/>
    <p:sldId id="343" r:id="rId10"/>
    <p:sldId id="305" r:id="rId11"/>
    <p:sldId id="312" r:id="rId12"/>
    <p:sldId id="344" r:id="rId13"/>
    <p:sldId id="313" r:id="rId14"/>
    <p:sldId id="345" r:id="rId15"/>
    <p:sldId id="346" r:id="rId16"/>
    <p:sldId id="365" r:id="rId17"/>
    <p:sldId id="359" r:id="rId18"/>
    <p:sldId id="360" r:id="rId19"/>
    <p:sldId id="362" r:id="rId20"/>
    <p:sldId id="363" r:id="rId21"/>
    <p:sldId id="364" r:id="rId22"/>
    <p:sldId id="366" r:id="rId23"/>
    <p:sldId id="348" r:id="rId24"/>
    <p:sldId id="307" r:id="rId25"/>
    <p:sldId id="314" r:id="rId26"/>
    <p:sldId id="315" r:id="rId27"/>
    <p:sldId id="316" r:id="rId28"/>
    <p:sldId id="317" r:id="rId29"/>
    <p:sldId id="318" r:id="rId30"/>
    <p:sldId id="319" r:id="rId31"/>
    <p:sldId id="321" r:id="rId32"/>
    <p:sldId id="320" r:id="rId33"/>
    <p:sldId id="322" r:id="rId34"/>
    <p:sldId id="323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00" r:id="rId4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AEAEA"/>
    <a:srgbClr val="AD9F73"/>
    <a:srgbClr val="C0B592"/>
    <a:srgbClr val="0066FF"/>
    <a:srgbClr val="99CC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96" autoAdjust="0"/>
    <p:restoredTop sz="67673" autoAdjust="0"/>
  </p:normalViewPr>
  <p:slideViewPr>
    <p:cSldViewPr>
      <p:cViewPr>
        <p:scale>
          <a:sx n="50" d="100"/>
          <a:sy n="50" d="100"/>
        </p:scale>
        <p:origin x="-1722" y="-54"/>
      </p:cViewPr>
      <p:guideLst>
        <p:guide orient="horz" pos="1117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4667250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F6E1E734-CEBA-4122-92E1-C897083786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2329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691417EE-0483-45DD-A44E-F9D8C7165C1F}" type="datetimeFigureOut">
              <a:rPr lang="pt-BR"/>
              <a:pPr>
                <a:defRPr/>
              </a:pPr>
              <a:t>27/02/2018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CE51F6C5-C652-49D2-81DE-84263B4265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66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Os slides desse capítulo apenas apresentam uma breve noção básica das abordagens teóricas discutidas no livro.</a:t>
            </a:r>
          </a:p>
          <a:p>
            <a:r>
              <a:rPr lang="pt-BR" smtClean="0"/>
              <a:t>Se o professor desejar se aprofundar em alguma abordagem específica, recomendamos elaborar mais alguns slides.</a:t>
            </a:r>
          </a:p>
          <a:p>
            <a:r>
              <a:rPr lang="pt-BR" smtClean="0"/>
              <a:t>O próprio livro fornece mais conteúdo do que foi apresentado nesses slides.</a:t>
            </a:r>
          </a:p>
          <a:p>
            <a:r>
              <a:rPr lang="pt-BR" smtClean="0"/>
              <a:t>Além disso, as bibliografias citadas podem enriquecer ainda mais uma apresentação que discute alguma abordagem teórica mais profundamente.</a:t>
            </a:r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81B28E-66FC-47D3-BA09-9A7F3A84657A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o golfo de </a:t>
            </a:r>
            <a:r>
              <a:rPr lang="pt-BR" b="1" smtClean="0"/>
              <a:t>execução</a:t>
            </a:r>
            <a:r>
              <a:rPr lang="pt-BR" smtClean="0"/>
              <a:t> distancia variáveis </a:t>
            </a:r>
            <a:r>
              <a:rPr lang="pt-BR" sz="3000" b="1" smtClean="0"/>
              <a:t>psicológicas</a:t>
            </a:r>
            <a:r>
              <a:rPr lang="pt-BR" smtClean="0"/>
              <a:t> das </a:t>
            </a:r>
            <a:r>
              <a:rPr lang="pt-BR" b="1" smtClean="0"/>
              <a:t>físicas</a:t>
            </a:r>
          </a:p>
          <a:p>
            <a:r>
              <a:rPr lang="pt-BR" smtClean="0"/>
              <a:t>o golfo de </a:t>
            </a:r>
            <a:r>
              <a:rPr lang="pt-BR" b="1" smtClean="0"/>
              <a:t>avaliação</a:t>
            </a:r>
            <a:r>
              <a:rPr lang="pt-BR" smtClean="0"/>
              <a:t> distancia variáveis </a:t>
            </a:r>
            <a:r>
              <a:rPr lang="pt-BR" sz="3000" b="1" smtClean="0"/>
              <a:t>físicas</a:t>
            </a:r>
            <a:r>
              <a:rPr lang="pt-BR" sz="2800" smtClean="0"/>
              <a:t> </a:t>
            </a:r>
            <a:r>
              <a:rPr lang="pt-BR" smtClean="0"/>
              <a:t>das </a:t>
            </a:r>
            <a:r>
              <a:rPr lang="pt-BR" b="1" smtClean="0"/>
              <a:t>psicológicas</a:t>
            </a:r>
          </a:p>
          <a:p>
            <a:endParaRPr lang="pt-BR" smtClean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28F611-295F-44C5-9BB5-651D7B9D0C43}" type="slidenum">
              <a:rPr lang="pt-BR" smtClean="0"/>
              <a:pPr/>
              <a:t>29</a:t>
            </a:fld>
            <a:endParaRPr lang="pt-BR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51F6C5-C652-49D2-81DE-84263B42655A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72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51F6C5-C652-49D2-81DE-84263B42655A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2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Existem várias abordagens teóricas em IHC. Conhecer profundamente todas elas costuma requerer muito tempo.</a:t>
            </a:r>
          </a:p>
          <a:p>
            <a:r>
              <a:rPr lang="pt-BR" smtClean="0"/>
              <a:t>Então, é importante ter uma visão geral delas, para depois aprofundar o estudo em algumas abordagens escolhidas.</a:t>
            </a:r>
          </a:p>
          <a:p>
            <a:r>
              <a:rPr lang="pt-BR" smtClean="0"/>
              <a:t>O Capítulo 3 fornece uma introdução a algumas abordagens importantes.</a:t>
            </a:r>
          </a:p>
          <a:p>
            <a:r>
              <a:rPr lang="pt-BR" smtClean="0"/>
              <a:t>Se o leitor quiser aprofundar seu estudo, deve consultar as referências citadas no livro.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9EB903-5EAC-4448-9484-6BEE379E8AB9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Existem várias abordagens teóricas em IHC. Conhecer profundamente todas elas costuma requerer muito tempo.</a:t>
            </a:r>
          </a:p>
          <a:p>
            <a:r>
              <a:rPr lang="pt-BR" smtClean="0"/>
              <a:t>Então, é importante ter uma visão geral delas, para depois aprofundar o estudo em algumas abordagens escolhidas.</a:t>
            </a:r>
          </a:p>
          <a:p>
            <a:r>
              <a:rPr lang="pt-BR" smtClean="0"/>
              <a:t>O Capítulo 3 fornece uma introdução a algumas abordagens importantes.</a:t>
            </a:r>
          </a:p>
          <a:p>
            <a:r>
              <a:rPr lang="pt-BR" smtClean="0"/>
              <a:t>Se o leitor quiser aprofundar seu estudo, deve consultar as referências citadas no livro.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64516" name="Espaço Reservado para Número de Slide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EFCD5F3E-C4ED-44C0-AF92-C01AC42A13E7}" type="slidenum">
              <a:rPr lang="pt-BR" sz="1300"/>
              <a:pPr algn="r"/>
              <a:t>3</a:t>
            </a:fld>
            <a:endParaRPr lang="pt-BR" sz="1300"/>
          </a:p>
        </p:txBody>
      </p:sp>
      <p:sp>
        <p:nvSpPr>
          <p:cNvPr id="64517" name="Footer Placeholder 4"/>
          <p:cNvSpPr txBox="1">
            <a:spLocks noGrp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r>
              <a:rPr lang="pt-BR" sz="130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Existem várias abordagens teóricas em IHC. Conhecer profundamente todas elas costuma requerer muito tempo.</a:t>
            </a:r>
          </a:p>
          <a:p>
            <a:r>
              <a:rPr lang="pt-BR" smtClean="0"/>
              <a:t>Então, é importante ter uma visão geral delas, para depois aprofundar o estudo em algumas abordagens escolhidas.</a:t>
            </a:r>
          </a:p>
          <a:p>
            <a:r>
              <a:rPr lang="pt-BR" smtClean="0"/>
              <a:t>O Capítulo 3 fornece uma introdução a algumas abordagens importantes.</a:t>
            </a:r>
          </a:p>
          <a:p>
            <a:r>
              <a:rPr lang="pt-BR" smtClean="0"/>
              <a:t>Se o leitor quiser aprofundar seu estudo, deve consultar as referências citadas no livro.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62468" name="Espaço Reservado para Número de Slide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F0E00F35-5577-413E-893F-C156F26EC638}" type="slidenum">
              <a:rPr lang="pt-BR" sz="1300"/>
              <a:pPr algn="r"/>
              <a:t>4</a:t>
            </a:fld>
            <a:endParaRPr lang="pt-BR" sz="1300"/>
          </a:p>
        </p:txBody>
      </p:sp>
      <p:sp>
        <p:nvSpPr>
          <p:cNvPr id="62469" name="Footer Placeholder 4"/>
          <p:cNvSpPr txBox="1">
            <a:spLocks noGrp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r>
              <a:rPr lang="pt-BR" sz="130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Espaço Reservado para Número de Slide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979D0021-2E3E-488E-932A-228CC8BDF5A6}" type="slidenum">
              <a:rPr lang="pt-BR" sz="1300"/>
              <a:pPr algn="r"/>
              <a:t>5</a:t>
            </a:fld>
            <a:endParaRPr lang="pt-BR" sz="1300"/>
          </a:p>
        </p:txBody>
      </p:sp>
      <p:sp>
        <p:nvSpPr>
          <p:cNvPr id="66565" name="Footer Placeholder 4"/>
          <p:cNvSpPr txBox="1">
            <a:spLocks noGrp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r>
              <a:rPr lang="pt-BR" sz="130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Se a pessoa não conhece um estado, ela pode não saber a que região do país ele pertence ou mesmo nem perceber que a lista está ordenada dessa forma.</a:t>
            </a:r>
          </a:p>
          <a:p>
            <a:r>
              <a:rPr lang="pt-BR" smtClean="0"/>
              <a:t>A ordem alfabética é mais fácil e rápida de ser percebida e os usuários podem localizar um elemento em uma busca (próxima da) binária.</a:t>
            </a: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0CDFD4-4496-455E-8961-5DAB5A6BA706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808914-E812-4608-A0E8-5267B5CFB2DC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E59010-9453-460A-924F-C3B3375535C5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48499C-E76D-4026-9EE0-F4C0A4DD5710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Barbosa e Silva 2010 • Interação Humano-Computador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750" y="234950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513" y="715963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163" y="476250"/>
            <a:ext cx="1004887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0588" y="2371725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913" y="1201738"/>
            <a:ext cx="1004887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688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1813" y="2501900"/>
            <a:ext cx="717550" cy="728663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4AB6F-F4D7-4EE2-B82B-DF6B710CF8A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AC88A-AE8B-4927-8A72-5533892EB7A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06CEEB18-CA0E-43E7-9B9A-9995F0195212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C28CA-381A-4477-9CDE-94DAF4A5F0E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9337-44C5-468B-9942-098743A930D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5DB2-3C72-4148-A0FB-724ECBBCF53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22315-9856-49F1-90F0-B82074C1A6B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44950-08AB-45EE-A2AB-46737BD67C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AB557-B2B3-42AD-A9C5-179B0372E56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700C-8D59-4EBB-898C-9600E984500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6C0A58-6D83-4801-BF49-4CE4EBC42F2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3" r:id="rId3"/>
    <p:sldLayoutId id="2147483862" r:id="rId4"/>
    <p:sldLayoutId id="2147483861" r:id="rId5"/>
    <p:sldLayoutId id="2147483860" r:id="rId6"/>
    <p:sldLayoutId id="2147483859" r:id="rId7"/>
    <p:sldLayoutId id="2147483858" r:id="rId8"/>
    <p:sldLayoutId id="2147483857" r:id="rId9"/>
    <p:sldLayoutId id="2147483856" r:id="rId10"/>
    <p:sldLayoutId id="21474838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gz.org.br/out07/Art_02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senvolvimentoparaweb.com/design/gestalt-aplicado-ao-design-web-parte-5-exemplos-web-do-principio-do-alinhamento/" TargetMode="External"/><Relationship Id="rId2" Type="http://schemas.openxmlformats.org/officeDocument/2006/relationships/hyperlink" Target="https://mcdigital.net.br/gestalt-principios-no-desig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ipermidiapedrobenites.wordpress.com/page/2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n.com/fitts'_la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488" y="4076700"/>
            <a:ext cx="7772400" cy="1231900"/>
          </a:xfrm>
        </p:spPr>
        <p:txBody>
          <a:bodyPr/>
          <a:lstStyle/>
          <a:p>
            <a:pPr eaLnBrk="1" hangingPunct="1">
              <a:defRPr/>
            </a:pPr>
            <a:r>
              <a:rPr lang="pt-BR" sz="5400" dirty="0" smtClean="0"/>
              <a:t>Abordagens Teóricas de IHC</a:t>
            </a:r>
            <a:endParaRPr lang="pt-BR" sz="5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5341938"/>
            <a:ext cx="5791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Capítulo 3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300" dirty="0" smtClean="0"/>
              <a:t>Processador Humano de Informação</a:t>
            </a:r>
            <a:endParaRPr lang="pt-BR" sz="4300" dirty="0"/>
          </a:p>
        </p:txBody>
      </p:sp>
      <p:pic>
        <p:nvPicPr>
          <p:cNvPr id="26626" name="Picture 2" descr="D:\Meus Documentos\Docs\FTP\Livro de IHC\material para o site\figuras\Figura 3.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628775"/>
            <a:ext cx="53625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3850" y="6491288"/>
            <a:ext cx="422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http://www.dgz.org.br/out07/Art_02.htm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/>
              <a:t>Princípios de </a:t>
            </a:r>
            <a:r>
              <a:rPr lang="pt-BR" dirty="0" smtClean="0"/>
              <a:t>Gestalt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6CB1FE7-C67F-433A-9378-98F8E9F0584D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11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84213" y="1773238"/>
            <a:ext cx="72009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500" b="1">
                <a:latin typeface="Calibri" pitchFamily="34" charset="0"/>
              </a:rPr>
              <a:t>Gestalt</a:t>
            </a:r>
            <a:r>
              <a:rPr lang="en-US" sz="2500">
                <a:latin typeface="Calibri" pitchFamily="34" charset="0"/>
              </a:rPr>
              <a:t> é um conjunto de leis/fatores que nos leva</a:t>
            </a:r>
          </a:p>
          <a:p>
            <a:r>
              <a:rPr lang="en-US" sz="2500">
                <a:latin typeface="Calibri" pitchFamily="34" charset="0"/>
              </a:rPr>
              <a:t>a perceber (ou deixar de perceber) determinada</a:t>
            </a:r>
          </a:p>
          <a:p>
            <a:r>
              <a:rPr lang="en-US" sz="2500">
                <a:latin typeface="Calibri" pitchFamily="34" charset="0"/>
              </a:rPr>
              <a:t>informação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/>
              <a:t>Princípios de </a:t>
            </a:r>
            <a:r>
              <a:rPr lang="pt-BR" dirty="0" smtClean="0"/>
              <a:t>Gestalt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611188" y="1557338"/>
            <a:ext cx="5759450" cy="5068887"/>
          </a:xfrm>
        </p:spPr>
        <p:txBody>
          <a:bodyPr>
            <a:normAutofit/>
          </a:bodyPr>
          <a:lstStyle/>
          <a:p>
            <a:pPr eaLnBrk="1" hangingPunct="1"/>
            <a:r>
              <a:rPr lang="pt-BR" b="1" dirty="0" smtClean="0"/>
              <a:t>proximidade</a:t>
            </a:r>
            <a:r>
              <a:rPr lang="pt-BR" dirty="0" smtClean="0"/>
              <a:t>: as </a:t>
            </a:r>
            <a:r>
              <a:rPr lang="pt-BR" b="1" dirty="0" smtClean="0">
                <a:solidFill>
                  <a:srgbClr val="0066FF"/>
                </a:solidFill>
              </a:rPr>
              <a:t>entidades visuais</a:t>
            </a:r>
            <a:r>
              <a:rPr lang="pt-BR" dirty="0" smtClean="0"/>
              <a:t> que estão </a:t>
            </a:r>
            <a:r>
              <a:rPr lang="pt-BR" b="1" dirty="0" smtClean="0">
                <a:solidFill>
                  <a:srgbClr val="0066FF"/>
                </a:solidFill>
              </a:rPr>
              <a:t>próximas</a:t>
            </a:r>
            <a:r>
              <a:rPr lang="pt-BR" dirty="0" smtClean="0"/>
              <a:t> umas das outras são percebidas como um grupo ou unidade;</a:t>
            </a:r>
          </a:p>
          <a:p>
            <a:pPr eaLnBrk="1" hangingPunct="1">
              <a:buFont typeface="Arial" charset="0"/>
              <a:buNone/>
            </a:pPr>
            <a:endParaRPr lang="pt-BR" dirty="0" smtClean="0"/>
          </a:p>
          <a:p>
            <a:pPr eaLnBrk="1" hangingPunct="1"/>
            <a:r>
              <a:rPr lang="pt-BR" b="1" dirty="0" smtClean="0"/>
              <a:t>boa continuidade (alinhamento)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rgbClr val="0066FF"/>
                </a:solidFill>
              </a:rPr>
              <a:t>traços contínuos</a:t>
            </a:r>
            <a:r>
              <a:rPr lang="pt-BR" dirty="0" smtClean="0"/>
              <a:t> são percebidos mais prontamente do que contornos que mudem de direção rapidamente;</a:t>
            </a:r>
          </a:p>
          <a:p>
            <a:pPr eaLnBrk="1" hangingPunct="1">
              <a:buFont typeface="Arial" charset="0"/>
              <a:buNone/>
            </a:pPr>
            <a:endParaRPr lang="pt-BR" dirty="0" smtClean="0"/>
          </a:p>
          <a:p>
            <a:pPr eaLnBrk="1" hangingPunct="1"/>
            <a:r>
              <a:rPr lang="pt-BR" b="1" dirty="0" smtClean="0"/>
              <a:t>simetria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rgbClr val="0066FF"/>
                </a:solidFill>
              </a:rPr>
              <a:t>objetos simétricos</a:t>
            </a:r>
            <a:r>
              <a:rPr lang="pt-BR" dirty="0" smtClean="0"/>
              <a:t> são mais prontamente percebidos do que objetos assimétricos;</a:t>
            </a:r>
          </a:p>
        </p:txBody>
      </p:sp>
      <p:pic>
        <p:nvPicPr>
          <p:cNvPr id="69636" name="Picture 2" descr="C:\Users\Bruno\Documents\FTP\Livro de IHC\material para o site\figuras\Figura 3.7 continuida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3213100"/>
            <a:ext cx="1555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 descr="C:\Users\Bruno\Documents\FTP\Livro de IHC\material para o site\figuras\Figura 3.7 proximida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4475" y="1530350"/>
            <a:ext cx="140017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7" descr="C:\Users\Bruno\Documents\FTP\Livro de IHC\material para o site\figuras\Figura 3.7 simetri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6675" y="4941888"/>
            <a:ext cx="1755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46DFC63F-1AF2-4CFE-91EE-14C0DC562D85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12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/>
              <a:t>Princípios de </a:t>
            </a:r>
            <a:r>
              <a:rPr lang="pt-BR" dirty="0" smtClean="0"/>
              <a:t>Gestalt</a:t>
            </a:r>
            <a:endParaRPr lang="pt-BR" dirty="0" smtClean="0"/>
          </a:p>
        </p:txBody>
      </p:sp>
      <p:sp>
        <p:nvSpPr>
          <p:cNvPr id="2969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750" y="1628775"/>
            <a:ext cx="5400675" cy="5068888"/>
          </a:xfrm>
        </p:spPr>
        <p:txBody>
          <a:bodyPr/>
          <a:lstStyle/>
          <a:p>
            <a:pPr eaLnBrk="1" hangingPunct="1"/>
            <a:r>
              <a:rPr lang="pt-BR" b="1" dirty="0" smtClean="0"/>
              <a:t>Similaridade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rgbClr val="0066FF"/>
                </a:solidFill>
              </a:rPr>
              <a:t>objetos semelhantes</a:t>
            </a:r>
            <a:r>
              <a:rPr lang="pt-BR" dirty="0" smtClean="0"/>
              <a:t> são percebidos como um grupo;</a:t>
            </a:r>
          </a:p>
          <a:p>
            <a:pPr eaLnBrk="1" hangingPunct="1">
              <a:spcBef>
                <a:spcPts val="5400"/>
              </a:spcBef>
            </a:pPr>
            <a:r>
              <a:rPr lang="pt-BR" b="1" dirty="0" smtClean="0"/>
              <a:t>Destino comum</a:t>
            </a:r>
            <a:r>
              <a:rPr lang="pt-BR" dirty="0" smtClean="0"/>
              <a:t>: objetos</a:t>
            </a:r>
            <a:r>
              <a:rPr lang="pt-BR" b="1" dirty="0" smtClean="0">
                <a:solidFill>
                  <a:srgbClr val="0066FF"/>
                </a:solidFill>
              </a:rPr>
              <a:t> com a mesma direção</a:t>
            </a:r>
            <a:r>
              <a:rPr lang="pt-BR" dirty="0" smtClean="0"/>
              <a:t> </a:t>
            </a:r>
            <a:r>
              <a:rPr lang="pt-BR" b="1" dirty="0" smtClean="0"/>
              <a:t>de movimento</a:t>
            </a:r>
            <a:r>
              <a:rPr lang="pt-BR" dirty="0" smtClean="0"/>
              <a:t> são percebidos como um grupo;</a:t>
            </a:r>
          </a:p>
          <a:p>
            <a:pPr eaLnBrk="1" hangingPunct="1">
              <a:spcBef>
                <a:spcPts val="4200"/>
              </a:spcBef>
            </a:pPr>
            <a:r>
              <a:rPr lang="pt-BR" b="1" dirty="0" smtClean="0"/>
              <a:t>Fecho</a:t>
            </a:r>
            <a:r>
              <a:rPr lang="pt-BR" dirty="0" smtClean="0"/>
              <a:t>: a mente tende a fechar contornos para completar figuras regulares, “</a:t>
            </a:r>
            <a:r>
              <a:rPr lang="pt-BR" b="1" dirty="0" smtClean="0">
                <a:solidFill>
                  <a:srgbClr val="0066FF"/>
                </a:solidFill>
              </a:rPr>
              <a:t>completando as falhas</a:t>
            </a:r>
            <a:r>
              <a:rPr lang="pt-BR" dirty="0" smtClean="0"/>
              <a:t>” e aumentando a regularidade</a:t>
            </a:r>
          </a:p>
        </p:txBody>
      </p:sp>
      <p:pic>
        <p:nvPicPr>
          <p:cNvPr id="29699" name="Picture 3" descr="C:\Users\Bruno\Documents\FTP\Livro de IHC\material para o site\figuras\Figura 3.7 destino com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3068638"/>
            <a:ext cx="2032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C:\Users\Bruno\Documents\FTP\Livro de IHC\material para o site\figuras\Figura 3.7 fech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863" y="4797425"/>
            <a:ext cx="12207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C:\Users\Bruno\Documents\FTP\Livro de IHC\material para o site\figuras\Figura 3.7 semelhan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4150" y="1374775"/>
            <a:ext cx="11318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17EB6C6F-A860-4C75-9C4D-27FEB4167C51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13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/>
              <a:t>Princípios de </a:t>
            </a:r>
            <a:r>
              <a:rPr lang="pt-BR" dirty="0" smtClean="0"/>
              <a:t>Gestalt</a:t>
            </a:r>
            <a:endParaRPr lang="pt-BR" dirty="0" smtClean="0"/>
          </a:p>
        </p:txBody>
      </p:sp>
      <p:sp>
        <p:nvSpPr>
          <p:cNvPr id="7168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539750" y="1628775"/>
            <a:ext cx="4608513" cy="4895850"/>
          </a:xfrm>
        </p:spPr>
        <p:txBody>
          <a:bodyPr/>
          <a:lstStyle/>
          <a:p>
            <a:r>
              <a:rPr lang="pt-BR" b="1" dirty="0" smtClean="0"/>
              <a:t>Região comum</a:t>
            </a:r>
            <a:r>
              <a:rPr lang="pt-BR" dirty="0" smtClean="0"/>
              <a:t>: objetos dentro de </a:t>
            </a:r>
            <a:r>
              <a:rPr lang="pt-BR" b="1" dirty="0" smtClean="0">
                <a:solidFill>
                  <a:srgbClr val="0066FF"/>
                </a:solidFill>
              </a:rPr>
              <a:t>uma região especial confinada</a:t>
            </a:r>
            <a:r>
              <a:rPr lang="pt-BR" dirty="0" smtClean="0"/>
              <a:t> são percebidos como um grupo</a:t>
            </a:r>
          </a:p>
          <a:p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Conectividade: </a:t>
            </a:r>
            <a:r>
              <a:rPr lang="pt-BR" dirty="0" smtClean="0"/>
              <a:t>objetos </a:t>
            </a:r>
            <a:r>
              <a:rPr lang="pt-BR" b="1" dirty="0" smtClean="0">
                <a:solidFill>
                  <a:srgbClr val="0066FF"/>
                </a:solidFill>
              </a:rPr>
              <a:t>conectados por traços contínuos</a:t>
            </a:r>
            <a:r>
              <a:rPr lang="pt-BR" dirty="0" smtClean="0"/>
              <a:t> são percebidos como relacionamentos</a:t>
            </a:r>
          </a:p>
          <a:p>
            <a:pPr eaLnBrk="1" hangingPunct="1">
              <a:spcBef>
                <a:spcPts val="4200"/>
              </a:spcBef>
            </a:pP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B42A5426-8B5A-4B04-8162-C58A31DC6F33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14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1700213"/>
            <a:ext cx="2160587" cy="1436687"/>
          </a:xfrm>
          <a:prstGeom prst="rect">
            <a:avLst/>
          </a:prstGeom>
          <a:noFill/>
        </p:spPr>
      </p:pic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3860800"/>
            <a:ext cx="2392362" cy="1592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06413" y="430759"/>
            <a:ext cx="76200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Gestalt </a:t>
            </a:r>
            <a:r>
              <a:rPr lang="pt-BR" sz="4200" dirty="0" smtClean="0"/>
              <a:t/>
            </a:r>
            <a:br>
              <a:rPr lang="pt-BR" sz="4200" dirty="0" smtClean="0"/>
            </a:br>
            <a:r>
              <a:rPr lang="pt-BR" sz="3000" dirty="0" smtClean="0"/>
              <a:t>Você vê algum animal nesta imagem?</a:t>
            </a: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15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060848"/>
            <a:ext cx="563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300192" y="306896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Proximidade</a:t>
            </a:r>
          </a:p>
          <a:p>
            <a:r>
              <a:rPr lang="pt-BR" b="1" dirty="0" smtClean="0"/>
              <a:t>Boa Continuidade</a:t>
            </a:r>
            <a:endParaRPr lang="pt-BR" dirty="0"/>
          </a:p>
          <a:p>
            <a:r>
              <a:rPr lang="pt-BR" b="1" dirty="0"/>
              <a:t>Fecho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</a:t>
            </a:r>
            <a:r>
              <a:rPr lang="pt-BR" sz="4200" dirty="0" smtClean="0"/>
              <a:t>Gestalt</a:t>
            </a:r>
            <a:br>
              <a:rPr lang="pt-BR" sz="4200" dirty="0" smtClean="0"/>
            </a:br>
            <a:r>
              <a:rPr lang="pt-BR" sz="3000" dirty="0" smtClean="0"/>
              <a:t>Você vê um cubo branco?</a:t>
            </a: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16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9" y="1639353"/>
            <a:ext cx="3600400" cy="331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39353"/>
            <a:ext cx="2667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457925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3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</a:t>
            </a:r>
            <a:r>
              <a:rPr lang="pt-BR" sz="4200" dirty="0" smtClean="0"/>
              <a:t>Gestalt</a:t>
            </a:r>
            <a:br>
              <a:rPr lang="pt-BR" sz="4200" dirty="0" smtClean="0"/>
            </a:b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17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8402"/>
            <a:ext cx="6956676" cy="42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06413" y="971148"/>
            <a:ext cx="40826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latin typeface="+mj-lt"/>
              </a:rPr>
              <a:t>Quais os princípios utilizados?</a:t>
            </a:r>
            <a:endParaRPr lang="pt-BR" sz="25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2423736"/>
            <a:ext cx="3258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/>
              <a:t>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3894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Gestalt (5/7)</a:t>
            </a:r>
            <a:br>
              <a:rPr lang="pt-BR" sz="4200" dirty="0" smtClean="0"/>
            </a:b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18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8402"/>
            <a:ext cx="6956676" cy="42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06413" y="971148"/>
            <a:ext cx="40826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latin typeface="+mj-lt"/>
              </a:rPr>
              <a:t>Quais os princípios utilizados?</a:t>
            </a:r>
            <a:endParaRPr lang="pt-BR" sz="25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9722" y="2146737"/>
            <a:ext cx="32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Proximidade</a:t>
            </a:r>
            <a:endParaRPr lang="pt-BR" dirty="0"/>
          </a:p>
          <a:p>
            <a:r>
              <a:rPr lang="pt-BR" dirty="0"/>
              <a:t>O título de cada tópico está associado a uma descrição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85213" y="1844824"/>
            <a:ext cx="3258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/>
              <a:t>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400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Gestalt (5/7)</a:t>
            </a:r>
            <a:br>
              <a:rPr lang="pt-BR" sz="4200" dirty="0" smtClean="0"/>
            </a:b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19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8402"/>
            <a:ext cx="6956676" cy="42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06413" y="971148"/>
            <a:ext cx="40826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latin typeface="+mj-lt"/>
              </a:rPr>
              <a:t>Quais os princípios utilizados?</a:t>
            </a:r>
            <a:endParaRPr lang="pt-BR" sz="25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3968" y="16913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Boa </a:t>
            </a:r>
            <a:r>
              <a:rPr lang="pt-BR" b="1" dirty="0" smtClean="0"/>
              <a:t>Continuidade</a:t>
            </a:r>
            <a:endParaRPr lang="pt-BR" dirty="0"/>
          </a:p>
          <a:p>
            <a:r>
              <a:rPr lang="pt-BR" dirty="0"/>
              <a:t>Ajuda a organizar os itens do menu como em uma faixa</a:t>
            </a:r>
          </a:p>
        </p:txBody>
      </p:sp>
      <p:sp>
        <p:nvSpPr>
          <p:cNvPr id="8" name="Retângulo 7"/>
          <p:cNvSpPr/>
          <p:nvPr/>
        </p:nvSpPr>
        <p:spPr>
          <a:xfrm>
            <a:off x="-9722" y="2146737"/>
            <a:ext cx="32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Proximidade</a:t>
            </a:r>
            <a:endParaRPr lang="pt-BR" dirty="0"/>
          </a:p>
          <a:p>
            <a:r>
              <a:rPr lang="pt-BR" dirty="0"/>
              <a:t>O título de cada tópico está associado a uma descrição</a:t>
            </a:r>
          </a:p>
        </p:txBody>
      </p:sp>
    </p:spTree>
    <p:extLst>
      <p:ext uri="{BB962C8B-B14F-4D97-AF65-F5344CB8AC3E}">
        <p14:creationId xmlns:p14="http://schemas.microsoft.com/office/powerpoint/2010/main" val="7363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Abordagens Teóricas de IHC</a:t>
            </a:r>
            <a:endParaRPr lang="pt-BR" dirty="0"/>
          </a:p>
        </p:txBody>
      </p:sp>
      <p:sp>
        <p:nvSpPr>
          <p:cNvPr id="17410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7620000" cy="1541462"/>
          </a:xfrm>
        </p:spPr>
        <p:txBody>
          <a:bodyPr/>
          <a:lstStyle/>
          <a:p>
            <a:pPr marL="114300" indent="0">
              <a:buNone/>
            </a:pPr>
            <a:r>
              <a:rPr lang="pt-BR" sz="2500" dirty="0" smtClean="0"/>
              <a:t>Embora IHC seja uma área de cunho bastante prático, muitos dos métodos, modelos e técnicas utilizadas em IHC se baseiam em </a:t>
            </a:r>
            <a:r>
              <a:rPr lang="pt-BR" sz="2500" b="1" dirty="0" smtClean="0"/>
              <a:t>teorias</a:t>
            </a:r>
            <a:r>
              <a:rPr lang="pt-BR" sz="2500" dirty="0" smtClean="0"/>
              <a:t>, em particular teorias de </a:t>
            </a:r>
            <a:r>
              <a:rPr lang="pt-BR" sz="2500" b="1" dirty="0" smtClean="0"/>
              <a:t>base psicológica </a:t>
            </a:r>
            <a:r>
              <a:rPr lang="pt-BR" sz="2500" dirty="0" smtClean="0"/>
              <a:t>(principalmente cognitiva), </a:t>
            </a:r>
            <a:r>
              <a:rPr lang="pt-BR" sz="2500" b="1" dirty="0" smtClean="0"/>
              <a:t>etnográfica</a:t>
            </a:r>
            <a:r>
              <a:rPr lang="pt-BR" sz="2500" dirty="0" smtClean="0"/>
              <a:t> e </a:t>
            </a:r>
            <a:r>
              <a:rPr lang="pt-BR" sz="2500" b="1" dirty="0" smtClean="0"/>
              <a:t>semiótica</a:t>
            </a:r>
            <a:r>
              <a:rPr lang="pt-BR" sz="2500" dirty="0" smtClean="0"/>
              <a:t>.</a:t>
            </a:r>
          </a:p>
          <a:p>
            <a:pPr marL="114300" indent="0">
              <a:buNone/>
            </a:pPr>
            <a:endParaRPr lang="pt-BR" sz="2500" dirty="0"/>
          </a:p>
          <a:p>
            <a:pPr marL="114300" indent="0">
              <a:buNone/>
            </a:pPr>
            <a:endParaRPr lang="pt-BR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Gestalt (5/7)</a:t>
            </a:r>
            <a:br>
              <a:rPr lang="pt-BR" sz="4200" dirty="0" smtClean="0"/>
            </a:b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20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8402"/>
            <a:ext cx="6956676" cy="42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06413" y="971148"/>
            <a:ext cx="40826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latin typeface="+mj-lt"/>
              </a:rPr>
              <a:t>Quais os princípios utilizados?</a:t>
            </a:r>
            <a:endParaRPr lang="pt-BR" sz="25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8347" y="4509120"/>
            <a:ext cx="32587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6000" b="1" dirty="0" smtClean="0"/>
          </a:p>
          <a:p>
            <a:r>
              <a:rPr lang="pt-BR" sz="6000" b="1" dirty="0" smtClean="0"/>
              <a:t>?</a:t>
            </a:r>
            <a:endParaRPr lang="pt-BR" sz="6000" dirty="0"/>
          </a:p>
        </p:txBody>
      </p:sp>
      <p:sp>
        <p:nvSpPr>
          <p:cNvPr id="10" name="Retângulo 9"/>
          <p:cNvSpPr/>
          <p:nvPr/>
        </p:nvSpPr>
        <p:spPr>
          <a:xfrm>
            <a:off x="4283968" y="16913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Boa </a:t>
            </a:r>
            <a:r>
              <a:rPr lang="pt-BR" b="1" dirty="0" smtClean="0"/>
              <a:t>Continuidade</a:t>
            </a:r>
            <a:endParaRPr lang="pt-BR" dirty="0"/>
          </a:p>
          <a:p>
            <a:r>
              <a:rPr lang="pt-BR" dirty="0"/>
              <a:t>Ajuda a organizar os itens do menu como em uma faixa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9722" y="2146737"/>
            <a:ext cx="32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Proximidade</a:t>
            </a:r>
            <a:endParaRPr lang="pt-BR" dirty="0"/>
          </a:p>
          <a:p>
            <a:r>
              <a:rPr lang="pt-BR" dirty="0"/>
              <a:t>O título de cada tópico está associado a uma descrição</a:t>
            </a:r>
          </a:p>
        </p:txBody>
      </p:sp>
    </p:spTree>
    <p:extLst>
      <p:ext uri="{BB962C8B-B14F-4D97-AF65-F5344CB8AC3E}">
        <p14:creationId xmlns:p14="http://schemas.microsoft.com/office/powerpoint/2010/main" val="12285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Gestalt (5/7)</a:t>
            </a:r>
            <a:br>
              <a:rPr lang="pt-BR" sz="4200" dirty="0" smtClean="0"/>
            </a:b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21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8402"/>
            <a:ext cx="6956676" cy="42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06413" y="971148"/>
            <a:ext cx="40826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latin typeface="+mj-lt"/>
              </a:rPr>
              <a:t>Quais os princípios utilizados?</a:t>
            </a:r>
            <a:endParaRPr lang="pt-BR" sz="25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3968" y="16913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Boa </a:t>
            </a:r>
            <a:r>
              <a:rPr lang="pt-BR" b="1" dirty="0" smtClean="0"/>
              <a:t>Continuidade</a:t>
            </a:r>
            <a:endParaRPr lang="pt-BR" dirty="0"/>
          </a:p>
          <a:p>
            <a:r>
              <a:rPr lang="pt-BR" dirty="0"/>
              <a:t>Ajuda a organizar os itens do menu como em uma faixa</a:t>
            </a:r>
          </a:p>
        </p:txBody>
      </p:sp>
      <p:sp>
        <p:nvSpPr>
          <p:cNvPr id="5" name="Retângulo 4"/>
          <p:cNvSpPr/>
          <p:nvPr/>
        </p:nvSpPr>
        <p:spPr>
          <a:xfrm>
            <a:off x="-9722" y="2146737"/>
            <a:ext cx="32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Proximidade</a:t>
            </a:r>
            <a:endParaRPr lang="pt-BR" dirty="0"/>
          </a:p>
          <a:p>
            <a:r>
              <a:rPr lang="pt-BR" dirty="0"/>
              <a:t>O título de cada tópico está associado a uma descrição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421" y="5301208"/>
            <a:ext cx="2106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Fecho</a:t>
            </a:r>
            <a:endParaRPr lang="pt-BR" dirty="0"/>
          </a:p>
          <a:p>
            <a:r>
              <a:rPr lang="pt-BR" dirty="0"/>
              <a:t>As colunas são, na verdade texto visto como retângulos</a:t>
            </a:r>
          </a:p>
        </p:txBody>
      </p:sp>
    </p:spTree>
    <p:extLst>
      <p:ext uri="{BB962C8B-B14F-4D97-AF65-F5344CB8AC3E}">
        <p14:creationId xmlns:p14="http://schemas.microsoft.com/office/powerpoint/2010/main" val="20619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dirty="0" smtClean="0"/>
              <a:t>Princípios de </a:t>
            </a:r>
            <a:r>
              <a:rPr lang="pt-BR" sz="4200" dirty="0" smtClean="0"/>
              <a:t>Gestalt</a:t>
            </a: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0B5E893-AD34-43E8-85A2-AF985EFC96D8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22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6413" y="1309286"/>
            <a:ext cx="54918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latin typeface="+mj-lt"/>
              </a:rPr>
              <a:t>Exemplo do princípio de </a:t>
            </a:r>
            <a:r>
              <a:rPr lang="pt-BR" sz="2500" b="1" dirty="0" smtClean="0">
                <a:latin typeface="+mj-lt"/>
              </a:rPr>
              <a:t>destino comum </a:t>
            </a:r>
            <a:endParaRPr lang="pt-BR" sz="2500" b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636912"/>
            <a:ext cx="5261297" cy="23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334322" y="2132856"/>
            <a:ext cx="31261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logotipo do Campeonato Melbourne 2010 </a:t>
            </a:r>
            <a:r>
              <a:rPr lang="pt-BR" dirty="0" err="1"/>
              <a:t>Cycling</a:t>
            </a:r>
            <a:r>
              <a:rPr lang="pt-BR" dirty="0"/>
              <a:t> os pontos são afetados por um destino comum.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linhas criadas pelas cores movem-se na mesma direção criando um dinamismo que deixa o observador perceber um destino comum de movimento.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500" dirty="0" smtClean="0"/>
              <a:t>Princípios de Gestalt aplicados(6/7</a:t>
            </a:r>
            <a:r>
              <a:rPr lang="pt-BR" sz="4200" dirty="0" smtClean="0"/>
              <a:t>)</a:t>
            </a:r>
            <a:br>
              <a:rPr lang="pt-BR" sz="4200" dirty="0" smtClean="0"/>
            </a:br>
            <a:endParaRPr lang="pt-BR" sz="3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3025" y="1209675"/>
            <a:ext cx="4333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93AA46E-B11B-426B-8DED-2D3E596346CD}" type="slidenum">
              <a:rPr lang="pt-BR" sz="1600">
                <a:solidFill>
                  <a:schemeClr val="bg1"/>
                </a:solidFill>
                <a:latin typeface="+mn-lt"/>
              </a:rPr>
              <a:pPr>
                <a:defRPr/>
              </a:pPr>
              <a:t>23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84213" y="1916113"/>
            <a:ext cx="72009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000" b="1" dirty="0" err="1">
                <a:latin typeface="+mj-lt"/>
              </a:rPr>
              <a:t>Ver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 err="1">
                <a:latin typeface="+mj-lt"/>
              </a:rPr>
              <a:t>exemplos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 err="1">
                <a:latin typeface="+mj-lt"/>
              </a:rPr>
              <a:t>em</a:t>
            </a:r>
            <a:r>
              <a:rPr lang="en-US" sz="3000" b="1" dirty="0" smtClean="0">
                <a:latin typeface="+mj-lt"/>
              </a:rPr>
              <a:t>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  <a:hlinkClick r:id="rId2"/>
              </a:rPr>
              <a:t>https://mcdigital.net.br/gestalt-principios-no-design</a:t>
            </a:r>
            <a:r>
              <a:rPr lang="en-US" sz="2000" dirty="0" smtClean="0">
                <a:latin typeface="+mj-lt"/>
                <a:hlinkClick r:id="rId2"/>
              </a:rPr>
              <a:t>/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3"/>
              </a:rPr>
              <a:t>http://desenvolvimentoparaweb.com/design/gestalt-aplicado-ao-design-web-parte-5-exemplos-web-do-principio-do-alinhamento</a:t>
            </a:r>
            <a:r>
              <a:rPr lang="en-US" sz="2000" dirty="0" smtClean="0">
                <a:latin typeface="+mj-lt"/>
                <a:hlinkClick r:id="rId3"/>
              </a:rPr>
              <a:t>/</a:t>
            </a:r>
            <a:r>
              <a:rPr lang="en-US" sz="2000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(1/11)</a:t>
            </a:r>
            <a:endParaRPr lang="pt-BR" dirty="0"/>
          </a:p>
        </p:txBody>
      </p:sp>
      <p:sp>
        <p:nvSpPr>
          <p:cNvPr id="30722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mundo psicológico  </a:t>
            </a:r>
            <a:r>
              <a:rPr lang="pt-BR" dirty="0" smtClean="0">
                <a:latin typeface="Comic Sans MS" pitchFamily="66" charset="0"/>
              </a:rPr>
              <a:t>X</a:t>
            </a:r>
            <a:r>
              <a:rPr lang="pt-BR" dirty="0" smtClean="0"/>
              <a:t>  mundo físico</a:t>
            </a:r>
          </a:p>
        </p:txBody>
      </p:sp>
      <p:pic>
        <p:nvPicPr>
          <p:cNvPr id="30723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414588"/>
            <a:ext cx="5832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(2/11)</a:t>
            </a:r>
            <a:endParaRPr lang="pt-BR" dirty="0"/>
          </a:p>
        </p:txBody>
      </p:sp>
      <p:sp>
        <p:nvSpPr>
          <p:cNvPr id="31746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280920" cy="5589240"/>
          </a:xfrm>
        </p:spPr>
        <p:txBody>
          <a:bodyPr/>
          <a:lstStyle/>
          <a:p>
            <a:pPr eaLnBrk="1" hangingPunct="1"/>
            <a:r>
              <a:rPr lang="pt-BR" b="1" dirty="0" smtClean="0"/>
              <a:t>Variáveis físicas que podem ser manipuladas</a:t>
            </a:r>
            <a:r>
              <a:rPr lang="pt-BR" dirty="0" smtClean="0"/>
              <a:t>: fluxo de água fria e quente</a:t>
            </a:r>
          </a:p>
          <a:p>
            <a:pPr eaLnBrk="1" hangingPunct="1"/>
            <a:r>
              <a:rPr lang="pt-BR" b="1" dirty="0" smtClean="0"/>
              <a:t>O que o usuário deseja</a:t>
            </a:r>
            <a:r>
              <a:rPr lang="pt-BR" dirty="0" smtClean="0"/>
              <a:t>: controlar a </a:t>
            </a:r>
            <a:r>
              <a:rPr lang="pt-BR" b="1" dirty="0" smtClean="0"/>
              <a:t>temperatura</a:t>
            </a:r>
            <a:r>
              <a:rPr lang="pt-BR" dirty="0" smtClean="0"/>
              <a:t> e o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b="1" dirty="0" smtClean="0"/>
              <a:t>problemas de mapeamento </a:t>
            </a:r>
            <a:r>
              <a:rPr lang="pt-BR" dirty="0" smtClean="0"/>
              <a:t>(a): Qual é o controle de água quente e qual é o de água fria? De que maneira cada controle deve ser girado para aumentar ou reduzir o </a:t>
            </a:r>
            <a:r>
              <a:rPr lang="pt-BR" dirty="0" err="1" smtClean="0"/>
              <a:t>ﬂuxo</a:t>
            </a:r>
            <a:r>
              <a:rPr lang="pt-BR" dirty="0" smtClean="0"/>
              <a:t> da água? </a:t>
            </a:r>
          </a:p>
          <a:p>
            <a:pPr lvl="1" eaLnBrk="1" hangingPunct="1"/>
            <a:r>
              <a:rPr lang="pt-BR" b="1" dirty="0" err="1" smtClean="0"/>
              <a:t>diﬁculdade</a:t>
            </a:r>
            <a:r>
              <a:rPr lang="pt-BR" b="1" dirty="0" smtClean="0"/>
              <a:t> de controle</a:t>
            </a:r>
            <a:r>
              <a:rPr lang="pt-BR" dirty="0" smtClean="0"/>
              <a:t> (b): Para aumentar a temperatura da água mantendo o </a:t>
            </a:r>
            <a:r>
              <a:rPr lang="pt-BR" dirty="0" err="1" smtClean="0"/>
              <a:t>ﬂuxo</a:t>
            </a:r>
            <a:r>
              <a:rPr lang="pt-BR" dirty="0" smtClean="0"/>
              <a:t> constante, é necessário manipular simultaneamente as duas torneiras.</a:t>
            </a:r>
          </a:p>
          <a:p>
            <a:pPr lvl="1" eaLnBrk="1" hangingPunct="1"/>
            <a:r>
              <a:rPr lang="pt-BR" b="1" dirty="0" err="1" smtClean="0"/>
              <a:t>diﬁculdade</a:t>
            </a:r>
            <a:r>
              <a:rPr lang="pt-BR" b="1" dirty="0" smtClean="0"/>
              <a:t> de avaliação </a:t>
            </a:r>
            <a:r>
              <a:rPr lang="pt-BR" dirty="0" smtClean="0"/>
              <a:t>(c): Quando há dois bicos de torneira, às vezes se torna difícil avaliar se o resultado desejado foi alcançado.</a:t>
            </a:r>
          </a:p>
          <a:p>
            <a:pPr eaLnBrk="1" hangingPunct="1"/>
            <a:endParaRPr lang="pt-BR" dirty="0" smtClean="0"/>
          </a:p>
        </p:txBody>
      </p:sp>
      <p:pic>
        <p:nvPicPr>
          <p:cNvPr id="31747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2448620"/>
            <a:ext cx="5903913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(3/11)</a:t>
            </a:r>
            <a:endParaRPr lang="pt-BR" dirty="0"/>
          </a:p>
        </p:txBody>
      </p:sp>
      <p:sp>
        <p:nvSpPr>
          <p:cNvPr id="32770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313"/>
            <a:ext cx="7786688" cy="5141912"/>
          </a:xfrm>
        </p:spPr>
        <p:txBody>
          <a:bodyPr/>
          <a:lstStyle/>
          <a:p>
            <a:pPr eaLnBrk="1" hangingPunct="1"/>
            <a:r>
              <a:rPr lang="pt-BR" smtClean="0"/>
              <a:t>controle da </a:t>
            </a:r>
            <a:r>
              <a:rPr lang="pt-BR" b="1" smtClean="0"/>
              <a:t>temperatura</a:t>
            </a:r>
            <a:r>
              <a:rPr lang="pt-BR" smtClean="0"/>
              <a:t> e </a:t>
            </a:r>
            <a:r>
              <a:rPr lang="pt-BR" b="1" smtClean="0"/>
              <a:t>fluxo de água</a:t>
            </a:r>
            <a:r>
              <a:rPr lang="pt-BR" smtClean="0"/>
              <a:t> na torneira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marL="411163" lvl="1" indent="0" eaLnBrk="1" hangingPunct="1">
              <a:buFont typeface="Arial" charset="0"/>
              <a:buNone/>
            </a:pPr>
            <a:r>
              <a:rPr lang="pt-BR" sz="1800" smtClean="0"/>
              <a:t>problemas de mapeamento, </a:t>
            </a:r>
          </a:p>
          <a:p>
            <a:pPr marL="411163" lvl="1" indent="0" eaLnBrk="1" hangingPunct="1">
              <a:buFont typeface="Arial" charset="0"/>
              <a:buNone/>
            </a:pPr>
            <a:r>
              <a:rPr lang="pt-BR" sz="1800" smtClean="0"/>
              <a:t>diﬁculdade de controle, </a:t>
            </a:r>
          </a:p>
          <a:p>
            <a:pPr marL="411163" lvl="1" indent="0" eaLnBrk="1" hangingPunct="1">
              <a:buFont typeface="Arial" charset="0"/>
              <a:buNone/>
            </a:pPr>
            <a:r>
              <a:rPr lang="pt-BR" sz="1800" smtClean="0"/>
              <a:t>diﬁculdade de avaliação</a:t>
            </a:r>
          </a:p>
        </p:txBody>
      </p:sp>
      <p:pic>
        <p:nvPicPr>
          <p:cNvPr id="32771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060575"/>
            <a:ext cx="5903913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2" descr="D:\Meus Documentos\Docs\FTP\Livro de IHC\material para o site\figuras\Figura 3.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1625" y="3954463"/>
            <a:ext cx="3629025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(4/11)</a:t>
            </a:r>
            <a:endParaRPr lang="pt-BR" dirty="0"/>
          </a:p>
        </p:txBody>
      </p:sp>
      <p:sp>
        <p:nvSpPr>
          <p:cNvPr id="34818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7786687" cy="5140325"/>
          </a:xfrm>
        </p:spPr>
        <p:txBody>
          <a:bodyPr/>
          <a:lstStyle/>
          <a:p>
            <a:pPr eaLnBrk="1" hangingPunct="1"/>
            <a:r>
              <a:rPr lang="pt-BR" smtClean="0"/>
              <a:t>definição de cor via componentes [</a:t>
            </a:r>
            <a:r>
              <a:rPr lang="pt-BR" b="1" smtClean="0"/>
              <a:t>R</a:t>
            </a:r>
            <a:r>
              <a:rPr lang="pt-BR" smtClean="0"/>
              <a:t>ed, </a:t>
            </a:r>
            <a:r>
              <a:rPr lang="pt-BR" b="1" smtClean="0"/>
              <a:t>G</a:t>
            </a:r>
            <a:r>
              <a:rPr lang="pt-BR" smtClean="0"/>
              <a:t>reen e </a:t>
            </a:r>
            <a:r>
              <a:rPr lang="pt-BR" b="1" smtClean="0"/>
              <a:t>B</a:t>
            </a:r>
            <a:r>
              <a:rPr lang="pt-BR" smtClean="0"/>
              <a:t>lue] ou </a:t>
            </a:r>
            <a:br>
              <a:rPr lang="pt-BR" smtClean="0"/>
            </a:br>
            <a:r>
              <a:rPr lang="pt-BR" smtClean="0"/>
              <a:t>[</a:t>
            </a:r>
            <a:r>
              <a:rPr lang="pt-BR" b="1" smtClean="0"/>
              <a:t>H</a:t>
            </a:r>
            <a:r>
              <a:rPr lang="pt-BR" smtClean="0"/>
              <a:t>ue (matiz), </a:t>
            </a:r>
            <a:r>
              <a:rPr lang="pt-BR" b="1" smtClean="0"/>
              <a:t>S</a:t>
            </a:r>
            <a:r>
              <a:rPr lang="pt-BR" smtClean="0"/>
              <a:t>aturation , </a:t>
            </a:r>
            <a:r>
              <a:rPr lang="pt-BR" b="1" smtClean="0"/>
              <a:t>L</a:t>
            </a:r>
            <a:r>
              <a:rPr lang="pt-BR" smtClean="0"/>
              <a:t>uminance]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4819" name="Picture 3" descr="D:\Meus Documentos\Docs\FTP\Livro de IHC\material para o site\figuras\Figura 3.13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3816350"/>
            <a:ext cx="2773362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D:\Meus Documentos\Docs\FTP\Livro de IHC\material para o site\figuras\Figura 3.13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4275" y="3816350"/>
            <a:ext cx="273526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o explicativo retangular com cantos arredondados 9"/>
          <p:cNvSpPr/>
          <p:nvPr/>
        </p:nvSpPr>
        <p:spPr>
          <a:xfrm>
            <a:off x="571500" y="2565400"/>
            <a:ext cx="5840413" cy="1008063"/>
          </a:xfrm>
          <a:prstGeom prst="wedgeRoundRectCallout">
            <a:avLst>
              <a:gd name="adj1" fmla="val -20493"/>
              <a:gd name="adj2" fmla="val 782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b="1" dirty="0"/>
              <a:t>problemas de mapeamento </a:t>
            </a:r>
            <a:r>
              <a:rPr lang="pt-BR" dirty="0"/>
              <a:t>das componentes RGB e HSL</a:t>
            </a:r>
          </a:p>
          <a:p>
            <a:pPr>
              <a:defRPr/>
            </a:pPr>
            <a:r>
              <a:rPr lang="pt-BR" b="1" dirty="0"/>
              <a:t>dificuldade de controle </a:t>
            </a:r>
            <a:r>
              <a:rPr lang="pt-BR" dirty="0"/>
              <a:t>das componentes HSL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593725" y="5945188"/>
            <a:ext cx="2970213" cy="796925"/>
          </a:xfrm>
          <a:prstGeom prst="wedgeRoundRectCallout">
            <a:avLst>
              <a:gd name="adj1" fmla="val 19652"/>
              <a:gd name="adj2" fmla="val -871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b="1" dirty="0"/>
              <a:t>dificuldade de avaliação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pois não se vê a cor definida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(5/11)</a:t>
            </a:r>
            <a:endParaRPr lang="pt-BR" dirty="0"/>
          </a:p>
        </p:txBody>
      </p:sp>
      <p:pic>
        <p:nvPicPr>
          <p:cNvPr id="35842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636838"/>
            <a:ext cx="4075113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retangular com cantos arredondados 8"/>
          <p:cNvSpPr/>
          <p:nvPr/>
        </p:nvSpPr>
        <p:spPr>
          <a:xfrm>
            <a:off x="5324475" y="2492375"/>
            <a:ext cx="2919413" cy="1800225"/>
          </a:xfrm>
          <a:prstGeom prst="wedgeRoundRectCallout">
            <a:avLst>
              <a:gd name="adj1" fmla="val -55936"/>
              <a:gd name="adj2" fmla="val -61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reduz</a:t>
            </a:r>
            <a:r>
              <a:rPr lang="pt-BR" b="1" dirty="0"/>
              <a:t> problemas de mapeamento  e dificuldade de controle </a:t>
            </a:r>
            <a:r>
              <a:rPr lang="pt-BR" dirty="0"/>
              <a:t>das componentes RGB e HSL</a:t>
            </a:r>
          </a:p>
        </p:txBody>
      </p:sp>
      <p:sp>
        <p:nvSpPr>
          <p:cNvPr id="35844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7786687" cy="5140325"/>
          </a:xfrm>
        </p:spPr>
        <p:txBody>
          <a:bodyPr/>
          <a:lstStyle/>
          <a:p>
            <a:pPr eaLnBrk="1" hangingPunct="1"/>
            <a:r>
              <a:rPr lang="pt-BR" smtClean="0"/>
              <a:t>definição de cor via componentes [</a:t>
            </a:r>
            <a:r>
              <a:rPr lang="pt-BR" b="1" smtClean="0"/>
              <a:t>R</a:t>
            </a:r>
            <a:r>
              <a:rPr lang="pt-BR" smtClean="0"/>
              <a:t>ed, </a:t>
            </a:r>
            <a:r>
              <a:rPr lang="pt-BR" b="1" smtClean="0"/>
              <a:t>G</a:t>
            </a:r>
            <a:r>
              <a:rPr lang="pt-BR" smtClean="0"/>
              <a:t>reen e </a:t>
            </a:r>
            <a:r>
              <a:rPr lang="pt-BR" b="1" smtClean="0"/>
              <a:t>B</a:t>
            </a:r>
            <a:r>
              <a:rPr lang="pt-BR" smtClean="0"/>
              <a:t>lue] e </a:t>
            </a:r>
            <a:br>
              <a:rPr lang="pt-BR" smtClean="0"/>
            </a:br>
            <a:r>
              <a:rPr lang="pt-BR" smtClean="0"/>
              <a:t>[</a:t>
            </a:r>
            <a:r>
              <a:rPr lang="pt-BR" b="1" smtClean="0"/>
              <a:t>H</a:t>
            </a:r>
            <a:r>
              <a:rPr lang="pt-BR" smtClean="0"/>
              <a:t>ue (matiz), </a:t>
            </a:r>
            <a:r>
              <a:rPr lang="pt-BR" b="1" smtClean="0"/>
              <a:t>S</a:t>
            </a:r>
            <a:r>
              <a:rPr lang="pt-BR" smtClean="0"/>
              <a:t>aturation , </a:t>
            </a:r>
            <a:r>
              <a:rPr lang="pt-BR" b="1" smtClean="0"/>
              <a:t>L</a:t>
            </a:r>
            <a:r>
              <a:rPr lang="pt-BR" smtClean="0"/>
              <a:t>uminance]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(6/11)</a:t>
            </a:r>
            <a:endParaRPr lang="pt-BR" dirty="0"/>
          </a:p>
        </p:txBody>
      </p:sp>
      <p:sp>
        <p:nvSpPr>
          <p:cNvPr id="36866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7993062" cy="5140325"/>
          </a:xfrm>
        </p:spPr>
        <p:txBody>
          <a:bodyPr/>
          <a:lstStyle/>
          <a:p>
            <a:pPr eaLnBrk="1" hangingPunct="1"/>
            <a:r>
              <a:rPr lang="pt-BR" smtClean="0"/>
              <a:t>Teoria da Ação - </a:t>
            </a:r>
            <a:r>
              <a:rPr lang="pt-BR" b="1" smtClean="0">
                <a:ea typeface="BrowalliaUPC"/>
                <a:cs typeface="BrowalliaUPC"/>
              </a:rPr>
              <a:t>golfos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6867" name="Picture 2" descr="D:\Meus Documentos\Docs\FTP\Livro de IHC\material para o site\figuras\Figura 3.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205038"/>
            <a:ext cx="5759450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23850" y="5300663"/>
            <a:ext cx="1944688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 </a:t>
            </a:r>
            <a:r>
              <a:rPr lang="pt-B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psicológicas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32363" y="5300663"/>
            <a:ext cx="1800225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</a:t>
            </a:r>
          </a:p>
          <a:p>
            <a:pPr algn="ctr"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 controles </a:t>
            </a:r>
            <a:r>
              <a:rPr lang="pt-BR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físicos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339975" y="5491163"/>
            <a:ext cx="2879725" cy="0"/>
          </a:xfrm>
          <a:prstGeom prst="line">
            <a:avLst/>
          </a:prstGeom>
          <a:ln w="60325" cap="rnd">
            <a:solidFill>
              <a:schemeClr val="bg1">
                <a:lumMod val="50000"/>
              </a:schemeClr>
            </a:solidFill>
            <a:prstDash val="sysDot"/>
            <a:round/>
            <a:headEnd type="none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70213" y="5588000"/>
            <a:ext cx="16192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distância 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4200" smtClean="0"/>
              <a:t>Diferenças entre as abordagens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11188" y="1773238"/>
            <a:ext cx="7273925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500" b="1" dirty="0" err="1">
                <a:latin typeface="Calibri" pitchFamily="34" charset="0"/>
              </a:rPr>
              <a:t>Baseadas</a:t>
            </a:r>
            <a:r>
              <a:rPr lang="en-US" sz="2500" b="1" dirty="0">
                <a:latin typeface="Calibri" pitchFamily="34" charset="0"/>
              </a:rPr>
              <a:t> </a:t>
            </a:r>
            <a:r>
              <a:rPr lang="en-US" sz="2500" b="1" dirty="0" err="1">
                <a:latin typeface="Calibri" pitchFamily="34" charset="0"/>
              </a:rPr>
              <a:t>em</a:t>
            </a:r>
            <a:r>
              <a:rPr lang="en-US" sz="2500" b="1" dirty="0">
                <a:latin typeface="Calibri" pitchFamily="34" charset="0"/>
              </a:rPr>
              <a:t> </a:t>
            </a:r>
            <a:r>
              <a:rPr lang="en-US" sz="2500" b="1" dirty="0" err="1">
                <a:latin typeface="Calibri" pitchFamily="34" charset="0"/>
              </a:rPr>
              <a:t>psicologia</a:t>
            </a:r>
            <a:r>
              <a:rPr lang="en-US" sz="2500" b="1" dirty="0">
                <a:latin typeface="Calibri" pitchFamily="34" charset="0"/>
              </a:rPr>
              <a:t> experimental</a:t>
            </a:r>
          </a:p>
          <a:p>
            <a:pPr lvl="1">
              <a:buFontTx/>
              <a:buChar char="•"/>
            </a:pP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Surgiram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nos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anos</a:t>
            </a:r>
            <a:r>
              <a:rPr lang="en-US" sz="2500" dirty="0">
                <a:latin typeface="Calibri" pitchFamily="34" charset="0"/>
              </a:rPr>
              <a:t> 50</a:t>
            </a:r>
          </a:p>
          <a:p>
            <a:pPr lvl="1">
              <a:buFontTx/>
              <a:buChar char="•"/>
            </a:pP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Permitem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mensurar</a:t>
            </a:r>
            <a:r>
              <a:rPr lang="en-US" sz="2500" dirty="0">
                <a:latin typeface="Calibri" pitchFamily="34" charset="0"/>
              </a:rPr>
              <a:t> e </a:t>
            </a:r>
            <a:r>
              <a:rPr lang="en-US" sz="2500" dirty="0" err="1">
                <a:latin typeface="Calibri" pitchFamily="34" charset="0"/>
              </a:rPr>
              <a:t>modelar</a:t>
            </a:r>
            <a:r>
              <a:rPr lang="en-US" sz="2500" dirty="0">
                <a:latin typeface="Calibri" pitchFamily="34" charset="0"/>
              </a:rPr>
              <a:t> o </a:t>
            </a:r>
            <a:r>
              <a:rPr lang="en-US" sz="2500" dirty="0" err="1">
                <a:latin typeface="Calibri" pitchFamily="34" charset="0"/>
              </a:rPr>
              <a:t>comportamento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humano</a:t>
            </a:r>
            <a:r>
              <a:rPr lang="en-US" sz="2500" dirty="0">
                <a:latin typeface="Calibri" pitchFamily="34" charset="0"/>
              </a:rPr>
              <a:t> e </a:t>
            </a:r>
            <a:r>
              <a:rPr lang="en-US" sz="2500" dirty="0" err="1">
                <a:latin typeface="Calibri" pitchFamily="34" charset="0"/>
              </a:rPr>
              <a:t>prever</a:t>
            </a:r>
            <a:r>
              <a:rPr lang="en-US" sz="2500" dirty="0">
                <a:latin typeface="Calibri" pitchFamily="34" charset="0"/>
              </a:rPr>
              <a:t> o </a:t>
            </a:r>
            <a:r>
              <a:rPr lang="en-US" sz="2500" dirty="0" err="1" smtClean="0">
                <a:latin typeface="Calibri" pitchFamily="34" charset="0"/>
              </a:rPr>
              <a:t>desempenho</a:t>
            </a:r>
            <a:endParaRPr lang="en-US" sz="2500" dirty="0" smtClean="0">
              <a:latin typeface="Calibri" pitchFamily="34" charset="0"/>
            </a:endParaRPr>
          </a:p>
          <a:p>
            <a:pPr marL="1257300" lvl="2" indent="-342900">
              <a:buSzPct val="60000"/>
              <a:buFont typeface="Wingdings" pitchFamily="2" charset="2"/>
              <a:buChar char="Ø"/>
            </a:pPr>
            <a:r>
              <a:rPr lang="en-US" sz="2500" dirty="0" smtClean="0">
                <a:latin typeface="Calibri" pitchFamily="34" charset="0"/>
              </a:rPr>
              <a:t> Lei de Hick-Hyman e Lei de </a:t>
            </a:r>
            <a:r>
              <a:rPr lang="en-US" sz="2500" dirty="0" err="1" smtClean="0">
                <a:latin typeface="Calibri" pitchFamily="34" charset="0"/>
              </a:rPr>
              <a:t>Fitts</a:t>
            </a:r>
            <a:endParaRPr lang="en-US" sz="2500" dirty="0">
              <a:latin typeface="Calibri" pitchFamily="34" charset="0"/>
            </a:endParaRPr>
          </a:p>
          <a:p>
            <a:endParaRPr lang="en-US" sz="2500" dirty="0">
              <a:latin typeface="Calibri" pitchFamily="34" charset="0"/>
            </a:endParaRPr>
          </a:p>
          <a:p>
            <a:r>
              <a:rPr lang="en-US" sz="2500" b="1" dirty="0" err="1">
                <a:latin typeface="Calibri" pitchFamily="34" charset="0"/>
              </a:rPr>
              <a:t>Baseadas</a:t>
            </a:r>
            <a:r>
              <a:rPr lang="en-US" sz="2500" b="1" dirty="0">
                <a:latin typeface="Calibri" pitchFamily="34" charset="0"/>
              </a:rPr>
              <a:t> </a:t>
            </a:r>
            <a:r>
              <a:rPr lang="en-US" sz="2500" b="1" dirty="0" err="1">
                <a:latin typeface="Calibri" pitchFamily="34" charset="0"/>
              </a:rPr>
              <a:t>em</a:t>
            </a:r>
            <a:r>
              <a:rPr lang="en-US" sz="2500" b="1" dirty="0">
                <a:latin typeface="Calibri" pitchFamily="34" charset="0"/>
              </a:rPr>
              <a:t> </a:t>
            </a:r>
            <a:r>
              <a:rPr lang="en-US" sz="2500" b="1" dirty="0" err="1">
                <a:latin typeface="Calibri" pitchFamily="34" charset="0"/>
              </a:rPr>
              <a:t>psicologia</a:t>
            </a:r>
            <a:r>
              <a:rPr lang="en-US" sz="2500" b="1" dirty="0">
                <a:latin typeface="Calibri" pitchFamily="34" charset="0"/>
              </a:rPr>
              <a:t> </a:t>
            </a:r>
            <a:r>
              <a:rPr lang="en-US" sz="2500" b="1" dirty="0" err="1">
                <a:latin typeface="Calibri" pitchFamily="34" charset="0"/>
              </a:rPr>
              <a:t>cognitiva</a:t>
            </a:r>
            <a:r>
              <a:rPr lang="en-US" sz="2500" b="1" dirty="0">
                <a:latin typeface="Calibri" pitchFamily="34" charset="0"/>
              </a:rPr>
              <a:t> </a:t>
            </a:r>
            <a:r>
              <a:rPr lang="en-US" sz="2500" b="1" dirty="0" err="1">
                <a:latin typeface="Calibri" pitchFamily="34" charset="0"/>
              </a:rPr>
              <a:t>aplicada</a:t>
            </a:r>
            <a:endParaRPr lang="en-US" sz="2500" b="1" dirty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Surgiram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nos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anos</a:t>
            </a:r>
            <a:r>
              <a:rPr lang="en-US" sz="2500" dirty="0">
                <a:latin typeface="Calibri" pitchFamily="34" charset="0"/>
              </a:rPr>
              <a:t> 80</a:t>
            </a:r>
          </a:p>
          <a:p>
            <a:pPr lvl="1">
              <a:buFontTx/>
              <a:buChar char="•"/>
            </a:pP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Centradas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nos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aspectos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cognitivos</a:t>
            </a:r>
            <a:r>
              <a:rPr lang="en-US" sz="2500" dirty="0">
                <a:latin typeface="Calibri" pitchFamily="34" charset="0"/>
              </a:rPr>
              <a:t> da </a:t>
            </a:r>
            <a:r>
              <a:rPr lang="en-US" sz="2500" dirty="0" err="1" smtClean="0">
                <a:latin typeface="Calibri" pitchFamily="34" charset="0"/>
              </a:rPr>
              <a:t>interação</a:t>
            </a:r>
            <a:endParaRPr lang="en-US" sz="2500" dirty="0" smtClean="0">
              <a:latin typeface="Calibri" pitchFamily="34" charset="0"/>
            </a:endParaRPr>
          </a:p>
          <a:p>
            <a:pPr marL="1257300" lvl="2" indent="-342900">
              <a:buSzPct val="60000"/>
              <a:buFont typeface="Wingdings" pitchFamily="2" charset="2"/>
              <a:buChar char="Ø"/>
            </a:pP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Modelo</a:t>
            </a:r>
            <a:r>
              <a:rPr lang="en-US" sz="2500" dirty="0" smtClean="0">
                <a:latin typeface="Calibri" pitchFamily="34" charset="0"/>
              </a:rPr>
              <a:t> de </a:t>
            </a:r>
            <a:r>
              <a:rPr lang="en-US" sz="2500" dirty="0" err="1" smtClean="0">
                <a:latin typeface="Calibri" pitchFamily="34" charset="0"/>
              </a:rPr>
              <a:t>processador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humano</a:t>
            </a:r>
            <a:r>
              <a:rPr lang="en-US" sz="2500" dirty="0" smtClean="0">
                <a:latin typeface="Calibri" pitchFamily="34" charset="0"/>
              </a:rPr>
              <a:t> de </a:t>
            </a:r>
            <a:r>
              <a:rPr lang="en-US" sz="2500" dirty="0" err="1" smtClean="0">
                <a:latin typeface="Calibri" pitchFamily="34" charset="0"/>
              </a:rPr>
              <a:t>informações</a:t>
            </a:r>
            <a:r>
              <a:rPr lang="en-US" sz="2500" dirty="0" smtClean="0">
                <a:latin typeface="Calibri" pitchFamily="34" charset="0"/>
              </a:rPr>
              <a:t> e </a:t>
            </a:r>
            <a:r>
              <a:rPr lang="en-US" sz="2500" dirty="0" err="1" smtClean="0">
                <a:latin typeface="Calibri" pitchFamily="34" charset="0"/>
              </a:rPr>
              <a:t>engenharia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cognitiva</a:t>
            </a:r>
            <a:endParaRPr lang="en-US" sz="25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(7/11)</a:t>
            </a:r>
            <a:endParaRPr lang="pt-BR" dirty="0"/>
          </a:p>
        </p:txBody>
      </p:sp>
      <p:sp>
        <p:nvSpPr>
          <p:cNvPr id="38914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7993062" cy="5140325"/>
          </a:xfrm>
        </p:spPr>
        <p:txBody>
          <a:bodyPr/>
          <a:lstStyle/>
          <a:p>
            <a:pPr eaLnBrk="1" hangingPunct="1"/>
            <a:r>
              <a:rPr lang="pt-BR" smtClean="0"/>
              <a:t>Teoria da Ação – </a:t>
            </a:r>
            <a:r>
              <a:rPr lang="pt-BR" b="1" smtClean="0"/>
              <a:t>travessia dos golfos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8915" name="Picture 2" descr="D:\Meus Documentos\Docs\FTP\Livro de IHC\material para o site\figuras\Figura 3.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420938"/>
            <a:ext cx="7270750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3913" y="5000625"/>
            <a:ext cx="25447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(8/11)</a:t>
            </a:r>
            <a:endParaRPr lang="pt-BR" dirty="0"/>
          </a:p>
        </p:txBody>
      </p:sp>
      <p:sp>
        <p:nvSpPr>
          <p:cNvPr id="39939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8280400" cy="5140325"/>
          </a:xfrm>
        </p:spPr>
        <p:txBody>
          <a:bodyPr/>
          <a:lstStyle/>
          <a:p>
            <a:pPr eaLnBrk="1" hangingPunct="1"/>
            <a:r>
              <a:rPr lang="pt-BR" smtClean="0"/>
              <a:t>Teoria da Ação – </a:t>
            </a:r>
            <a:r>
              <a:rPr lang="pt-BR" b="1" smtClean="0"/>
              <a:t>travessia dos golfos</a:t>
            </a:r>
          </a:p>
          <a:p>
            <a:pPr lvl="1" eaLnBrk="1" hangingPunct="1"/>
            <a:r>
              <a:rPr lang="pt-BR" sz="1600" b="1" smtClean="0"/>
              <a:t>estabelecimento do objetivo</a:t>
            </a:r>
            <a:r>
              <a:rPr lang="pt-BR" sz="1600" smtClean="0"/>
              <a:t>: mudar a cor de fundo do retângulo selecionado</a:t>
            </a:r>
          </a:p>
          <a:p>
            <a:pPr lvl="1" eaLnBrk="1" hangingPunct="1"/>
            <a:r>
              <a:rPr lang="pt-BR" sz="1600" b="1" smtClean="0"/>
              <a:t>formulação da intenção</a:t>
            </a:r>
            <a:r>
              <a:rPr lang="pt-BR" sz="1600" smtClean="0"/>
              <a:t>: definir uma cor verde oliva com os valores R=85, G=107, B=47</a:t>
            </a:r>
          </a:p>
          <a:p>
            <a:pPr lvl="1" eaLnBrk="1" hangingPunct="1"/>
            <a:r>
              <a:rPr lang="pt-BR" sz="1600" b="1" smtClean="0"/>
              <a:t>especificação das ações</a:t>
            </a:r>
            <a:r>
              <a:rPr lang="pt-BR" sz="1600" smtClean="0"/>
              <a:t>: </a:t>
            </a:r>
          </a:p>
          <a:p>
            <a:pPr marL="1119188" lvl="2" indent="-342900" eaLnBrk="1" hangingPunct="1">
              <a:buFont typeface="Calibri" pitchFamily="34" charset="0"/>
              <a:buAutoNum type="arabicPeriod"/>
            </a:pPr>
            <a:r>
              <a:rPr lang="pt-BR" sz="1400" smtClean="0"/>
              <a:t>acionar o item de menu Formatar &gt; Cor de fundo</a:t>
            </a:r>
          </a:p>
          <a:p>
            <a:pPr marL="1119188" lvl="2" indent="-342900" eaLnBrk="1" hangingPunct="1">
              <a:buFont typeface="Calibri" pitchFamily="34" charset="0"/>
              <a:buAutoNum type="arabicPeriod"/>
            </a:pPr>
            <a:r>
              <a:rPr lang="pt-BR" sz="1400" smtClean="0"/>
              <a:t>informar o valor 85 para a componente R</a:t>
            </a:r>
          </a:p>
          <a:p>
            <a:pPr marL="1119188" lvl="2" indent="-342900" eaLnBrk="1" hangingPunct="1">
              <a:buFont typeface="Calibri" pitchFamily="34" charset="0"/>
              <a:buAutoNum type="arabicPeriod"/>
            </a:pPr>
            <a:r>
              <a:rPr lang="pt-BR" sz="1400" smtClean="0"/>
              <a:t>informar o valor 107 para a componente G</a:t>
            </a:r>
          </a:p>
          <a:p>
            <a:pPr marL="1119188" lvl="2" indent="-342900" eaLnBrk="1" hangingPunct="1">
              <a:buFont typeface="Calibri" pitchFamily="34" charset="0"/>
              <a:buAutoNum type="arabicPeriod"/>
            </a:pPr>
            <a:r>
              <a:rPr lang="pt-BR" sz="1400" smtClean="0"/>
              <a:t>informar o valor 47 para a componente B</a:t>
            </a:r>
          </a:p>
          <a:p>
            <a:pPr marL="1119188" lvl="2" indent="-342900" eaLnBrk="1" hangingPunct="1">
              <a:buFont typeface="Calibri" pitchFamily="34" charset="0"/>
              <a:buAutoNum type="arabicPeriod"/>
            </a:pPr>
            <a:r>
              <a:rPr lang="pt-BR" sz="1400" smtClean="0"/>
              <a:t>confirmar a cor definida pelos valores informados</a:t>
            </a:r>
          </a:p>
          <a:p>
            <a:pPr lvl="1" eaLnBrk="1" hangingPunct="1"/>
            <a:r>
              <a:rPr lang="pt-BR" sz="1600" b="1" smtClean="0"/>
              <a:t>execução</a:t>
            </a:r>
            <a:r>
              <a:rPr lang="pt-BR" sz="1600" smtClean="0"/>
              <a:t>: ação #1 - acionar o item de menu Formatar &gt; Cor de fundo </a:t>
            </a:r>
          </a:p>
          <a:p>
            <a:pPr lvl="1" eaLnBrk="1" hangingPunct="1"/>
            <a:r>
              <a:rPr lang="pt-BR" sz="1600" b="1" smtClean="0"/>
              <a:t>percepção</a:t>
            </a:r>
            <a:r>
              <a:rPr lang="pt-BR" sz="1600" smtClean="0"/>
              <a:t>: observou que apareceu uma janela de diálogo</a:t>
            </a:r>
          </a:p>
          <a:p>
            <a:pPr lvl="1" eaLnBrk="1" hangingPunct="1"/>
            <a:r>
              <a:rPr lang="pt-BR" sz="1600" b="1" smtClean="0"/>
              <a:t>interpretação</a:t>
            </a:r>
            <a:r>
              <a:rPr lang="pt-BR" sz="1600" smtClean="0"/>
              <a:t>: o título da janela de diálogo é “Selecionar cor” e há controles </a:t>
            </a:r>
            <a:br>
              <a:rPr lang="pt-BR" sz="1600" smtClean="0"/>
            </a:br>
            <a:r>
              <a:rPr lang="pt-BR" sz="1600" smtClean="0"/>
              <a:t>de definição de cada componente de cor individual</a:t>
            </a:r>
          </a:p>
          <a:p>
            <a:pPr lvl="1" eaLnBrk="1" hangingPunct="1"/>
            <a:r>
              <a:rPr lang="pt-BR" sz="1600" b="1" smtClean="0"/>
              <a:t>avaliação</a:t>
            </a:r>
            <a:r>
              <a:rPr lang="pt-BR" sz="1600" smtClean="0"/>
              <a:t>: me aproximei do meu objetivo. </a:t>
            </a:r>
            <a:br>
              <a:rPr lang="pt-BR" sz="1600" smtClean="0"/>
            </a:br>
            <a:r>
              <a:rPr lang="pt-BR" sz="1600" smtClean="0"/>
              <a:t>A especificação de ações parece correta e portanto </a:t>
            </a:r>
            <a:br>
              <a:rPr lang="pt-BR" sz="1600" smtClean="0"/>
            </a:br>
            <a:r>
              <a:rPr lang="pt-BR" sz="1600" smtClean="0"/>
              <a:t>posso prosseguir para o próximo passo.</a:t>
            </a:r>
          </a:p>
          <a:p>
            <a:pPr lvl="1" eaLnBrk="1" hangingPunct="1"/>
            <a:r>
              <a:rPr lang="pt-BR" sz="1600" smtClean="0"/>
              <a:t>continua...</a:t>
            </a:r>
            <a:endParaRPr lang="pt-BR" smtClean="0"/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(9/11)</a:t>
            </a:r>
            <a:endParaRPr lang="pt-BR" dirty="0"/>
          </a:p>
        </p:txBody>
      </p:sp>
      <p:sp>
        <p:nvSpPr>
          <p:cNvPr id="40962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8053387" cy="5140325"/>
          </a:xfrm>
        </p:spPr>
        <p:txBody>
          <a:bodyPr/>
          <a:lstStyle/>
          <a:p>
            <a:pPr eaLnBrk="1" hangingPunct="1"/>
            <a:r>
              <a:rPr lang="pt-BR" smtClean="0"/>
              <a:t>Teoria da Ação – </a:t>
            </a:r>
            <a:r>
              <a:rPr lang="pt-BR" b="1" smtClean="0"/>
              <a:t>travessia dos golfos</a:t>
            </a:r>
          </a:p>
          <a:p>
            <a:pPr lvl="1" eaLnBrk="1" hangingPunct="1"/>
            <a:r>
              <a:rPr lang="pt-BR" sz="1600" b="1" smtClean="0"/>
              <a:t>execução</a:t>
            </a:r>
            <a:r>
              <a:rPr lang="pt-BR" sz="1600" smtClean="0"/>
              <a:t>: ação #2 - informar o valor 85 para a componente R, digitando esse valor na caixa de texto correspondente</a:t>
            </a:r>
          </a:p>
          <a:p>
            <a:pPr lvl="1" eaLnBrk="1" hangingPunct="1"/>
            <a:r>
              <a:rPr lang="pt-BR" sz="1600" b="1" smtClean="0"/>
              <a:t>percepção</a:t>
            </a:r>
            <a:r>
              <a:rPr lang="pt-BR" sz="1600" smtClean="0"/>
              <a:t>: o valor na caixa de texto correspondente à componente R mudou, assim como a cor da imagem de pré-visualização</a:t>
            </a:r>
          </a:p>
          <a:p>
            <a:pPr lvl="1" eaLnBrk="1" hangingPunct="1"/>
            <a:r>
              <a:rPr lang="pt-BR" sz="1600" b="1" smtClean="0"/>
              <a:t>interpretação</a:t>
            </a:r>
            <a:r>
              <a:rPr lang="pt-BR" sz="1600" smtClean="0"/>
              <a:t>: o novo valor corresponde ao valor digitado</a:t>
            </a:r>
          </a:p>
          <a:p>
            <a:pPr lvl="1" eaLnBrk="1" hangingPunct="1"/>
            <a:r>
              <a:rPr lang="pt-BR" sz="1600" b="1" smtClean="0"/>
              <a:t>avaliação</a:t>
            </a:r>
            <a:r>
              <a:rPr lang="pt-BR" sz="1600" smtClean="0"/>
              <a:t>: me aproximei do meu objetivo. A especificação de ações parece correta e portanto posso prosseguir para o próximo passo.</a:t>
            </a:r>
          </a:p>
          <a:p>
            <a:pPr lvl="1" eaLnBrk="1" hangingPunct="1"/>
            <a:r>
              <a:rPr lang="pt-BR" sz="1600" b="1" smtClean="0"/>
              <a:t>execução</a:t>
            </a:r>
            <a:r>
              <a:rPr lang="pt-BR" sz="1600" smtClean="0"/>
              <a:t>: ação #3 - informar o valor 107 para a componente G, digitando esse valor na caixa de texto correspondente</a:t>
            </a:r>
          </a:p>
          <a:p>
            <a:pPr lvl="1" eaLnBrk="1" hangingPunct="1"/>
            <a:r>
              <a:rPr lang="pt-BR" sz="1600" b="1" smtClean="0"/>
              <a:t>percepção</a:t>
            </a:r>
            <a:r>
              <a:rPr lang="pt-BR" sz="1600" smtClean="0"/>
              <a:t>: o valor na caixa de texto correspondente à componente G mudou, assim como a cor da imagem de pré-visualização</a:t>
            </a:r>
          </a:p>
          <a:p>
            <a:pPr lvl="1" eaLnBrk="1" hangingPunct="1"/>
            <a:r>
              <a:rPr lang="pt-BR" sz="1600" b="1" smtClean="0"/>
              <a:t>interpretação</a:t>
            </a:r>
            <a:r>
              <a:rPr lang="pt-BR" sz="1600" smtClean="0"/>
              <a:t>: o novo valor corresponde ao valor digitado</a:t>
            </a:r>
          </a:p>
          <a:p>
            <a:pPr lvl="1" eaLnBrk="1" hangingPunct="1"/>
            <a:r>
              <a:rPr lang="pt-BR" sz="1600" b="1" smtClean="0"/>
              <a:t>avaliação</a:t>
            </a:r>
            <a:r>
              <a:rPr lang="pt-BR" sz="1600" smtClean="0"/>
              <a:t>: me aproximei do meu objetivo. </a:t>
            </a:r>
            <a:br>
              <a:rPr lang="pt-BR" sz="1600" smtClean="0"/>
            </a:br>
            <a:r>
              <a:rPr lang="pt-BR" sz="1600" smtClean="0"/>
              <a:t>A especificação de ações parece correta e portanto </a:t>
            </a:r>
            <a:br>
              <a:rPr lang="pt-BR" sz="1600" smtClean="0"/>
            </a:br>
            <a:r>
              <a:rPr lang="pt-BR" sz="1600" smtClean="0"/>
              <a:t>posso prosseguir para o próximo passo.</a:t>
            </a:r>
          </a:p>
          <a:p>
            <a:pPr lvl="1" eaLnBrk="1" hangingPunct="1"/>
            <a:r>
              <a:rPr lang="pt-BR" sz="1600" smtClean="0"/>
              <a:t>continua...</a:t>
            </a:r>
            <a:endParaRPr lang="pt-BR" smtClean="0"/>
          </a:p>
        </p:txBody>
      </p:sp>
      <p:pic>
        <p:nvPicPr>
          <p:cNvPr id="40963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3913" y="5000625"/>
            <a:ext cx="25447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(10/11)</a:t>
            </a:r>
            <a:endParaRPr lang="pt-BR" dirty="0"/>
          </a:p>
        </p:txBody>
      </p:sp>
      <p:sp>
        <p:nvSpPr>
          <p:cNvPr id="41986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8053387" cy="5140325"/>
          </a:xfrm>
        </p:spPr>
        <p:txBody>
          <a:bodyPr/>
          <a:lstStyle/>
          <a:p>
            <a:pPr eaLnBrk="1" hangingPunct="1"/>
            <a:r>
              <a:rPr lang="pt-BR" smtClean="0"/>
              <a:t>Teoria da Ação – </a:t>
            </a:r>
            <a:r>
              <a:rPr lang="pt-BR" b="1" smtClean="0"/>
              <a:t>travessia dos golfos</a:t>
            </a:r>
          </a:p>
          <a:p>
            <a:pPr lvl="1" eaLnBrk="1" hangingPunct="1"/>
            <a:r>
              <a:rPr lang="pt-BR" sz="1600" b="1" smtClean="0"/>
              <a:t>execução</a:t>
            </a:r>
            <a:r>
              <a:rPr lang="pt-BR" sz="1600" smtClean="0"/>
              <a:t>: ação #4 - informar o valor 47 para a componente B, digitando esse valor na caixa de texto correspondente</a:t>
            </a:r>
          </a:p>
          <a:p>
            <a:pPr lvl="1" eaLnBrk="1" hangingPunct="1"/>
            <a:r>
              <a:rPr lang="pt-BR" sz="1600" b="1" smtClean="0"/>
              <a:t>percepção</a:t>
            </a:r>
            <a:r>
              <a:rPr lang="pt-BR" sz="1600" smtClean="0"/>
              <a:t>: o valor na caixa de texto correspondente à componente B mudou, assim como a cor da imagem de pré-visualização</a:t>
            </a:r>
          </a:p>
          <a:p>
            <a:pPr lvl="1" eaLnBrk="1" hangingPunct="1"/>
            <a:r>
              <a:rPr lang="pt-BR" sz="1600" b="1" smtClean="0"/>
              <a:t>interpretação</a:t>
            </a:r>
            <a:r>
              <a:rPr lang="pt-BR" sz="1600" smtClean="0"/>
              <a:t>: o novo valor corresponde ao valor digitado e a cor da imagem de pré-visualização corresponde à cor desejada</a:t>
            </a:r>
          </a:p>
          <a:p>
            <a:pPr lvl="1" eaLnBrk="1" hangingPunct="1"/>
            <a:r>
              <a:rPr lang="pt-BR" sz="1600" b="1" smtClean="0"/>
              <a:t>avaliação</a:t>
            </a:r>
            <a:r>
              <a:rPr lang="pt-BR" sz="1600" smtClean="0"/>
              <a:t>: me aproximei do meu objetivo. A especificação de ações parece correta e portanto posso prosseguir para o próximo passo.</a:t>
            </a:r>
          </a:p>
          <a:p>
            <a:pPr lvl="1" eaLnBrk="1" hangingPunct="1"/>
            <a:r>
              <a:rPr lang="pt-BR" sz="1600" b="1" smtClean="0"/>
              <a:t>execução</a:t>
            </a:r>
            <a:r>
              <a:rPr lang="pt-BR" sz="1600" smtClean="0"/>
              <a:t>: ação #5 (confirmar a cor definida pelos valores informados, clicando em OK)</a:t>
            </a:r>
          </a:p>
          <a:p>
            <a:pPr lvl="1" eaLnBrk="1" hangingPunct="1"/>
            <a:r>
              <a:rPr lang="pt-BR" sz="1600" b="1" smtClean="0"/>
              <a:t>percepção</a:t>
            </a:r>
            <a:r>
              <a:rPr lang="pt-BR" sz="1600" smtClean="0"/>
              <a:t>: a janela de diálogo foi ocultada; a cor do retângulo mudou</a:t>
            </a:r>
          </a:p>
          <a:p>
            <a:pPr lvl="1" eaLnBrk="1" hangingPunct="1"/>
            <a:r>
              <a:rPr lang="pt-BR" sz="1600" b="1" smtClean="0"/>
              <a:t>interpretação</a:t>
            </a:r>
            <a:r>
              <a:rPr lang="pt-BR" sz="1600" smtClean="0"/>
              <a:t>: a nova cor do retângulo é verde oliva</a:t>
            </a:r>
          </a:p>
          <a:p>
            <a:pPr lvl="1" eaLnBrk="1" hangingPunct="1"/>
            <a:r>
              <a:rPr lang="pt-BR" sz="1600" b="1" smtClean="0"/>
              <a:t>avaliação</a:t>
            </a:r>
            <a:r>
              <a:rPr lang="pt-BR" sz="1600" smtClean="0"/>
              <a:t>: alcancei meu objetivo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4198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3913" y="5000625"/>
            <a:ext cx="25447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Cognitiva (11/11)</a:t>
            </a:r>
            <a:endParaRPr lang="pt-BR" dirty="0"/>
          </a:p>
        </p:txBody>
      </p:sp>
      <p:sp>
        <p:nvSpPr>
          <p:cNvPr id="43010" name="Espaço Reservado para Conteúdo 3"/>
          <p:cNvSpPr>
            <a:spLocks noGrp="1"/>
          </p:cNvSpPr>
          <p:nvPr>
            <p:ph idx="1"/>
          </p:nvPr>
        </p:nvSpPr>
        <p:spPr>
          <a:xfrm>
            <a:off x="395288" y="1462088"/>
            <a:ext cx="8053387" cy="5140325"/>
          </a:xfrm>
        </p:spPr>
        <p:txBody>
          <a:bodyPr/>
          <a:lstStyle/>
          <a:p>
            <a:pPr eaLnBrk="1" hangingPunct="1"/>
            <a:r>
              <a:rPr lang="pt-BR" dirty="0" smtClean="0"/>
              <a:t>Modelos da engenharia cognitiva</a:t>
            </a:r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/>
            <a:r>
              <a:rPr lang="pt-BR" dirty="0" smtClean="0"/>
              <a:t>O usuário deve ser capaz de elaborar um modelo conceitual compatível com o modelo de design através da sua interação com a imagem do sistema. Para isso, o designer deverá produzir uma imagem de sistema explícita, inteligível e consistente com seu modelo de design. </a:t>
            </a:r>
          </a:p>
        </p:txBody>
      </p:sp>
      <p:pic>
        <p:nvPicPr>
          <p:cNvPr id="43011" name="Picture 2" descr="D:\Meus Documentos\Docs\FTP\Livro de IHC\material para o site\figuras\Figura 3.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387600"/>
            <a:ext cx="611981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(1/7)</a:t>
            </a:r>
            <a:endParaRPr lang="pt-BR" dirty="0"/>
          </a:p>
        </p:txBody>
      </p:sp>
      <p:sp>
        <p:nvSpPr>
          <p:cNvPr id="501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caracteriza a interação humano-computador como um caso particular de comunicação humana mediada por sistemas computacionais </a:t>
            </a:r>
          </a:p>
          <a:p>
            <a:pPr eaLnBrk="1" hangingPunct="1"/>
            <a:r>
              <a:rPr lang="pt-BR" smtClean="0"/>
              <a:t>foco na comunicação entre </a:t>
            </a:r>
            <a:r>
              <a:rPr lang="pt-BR" b="1" smtClean="0"/>
              <a:t>designers</a:t>
            </a:r>
            <a:r>
              <a:rPr lang="pt-BR" smtClean="0"/>
              <a:t>, </a:t>
            </a:r>
            <a:r>
              <a:rPr lang="pt-BR" b="1" smtClean="0"/>
              <a:t>usuários</a:t>
            </a:r>
            <a:r>
              <a:rPr lang="pt-BR" smtClean="0"/>
              <a:t> e </a:t>
            </a:r>
            <a:r>
              <a:rPr lang="pt-BR" b="1" smtClean="0"/>
              <a:t>sistemas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012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(2/7)</a:t>
            </a:r>
            <a:endParaRPr lang="pt-BR" dirty="0"/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investiga processos de comunicação em dois níveis distintos: </a:t>
            </a:r>
          </a:p>
          <a:p>
            <a:pPr lvl="1" eaLnBrk="1" hangingPunct="1"/>
            <a:r>
              <a:rPr lang="pt-BR" smtClean="0"/>
              <a:t>a comunicação direta </a:t>
            </a:r>
            <a:r>
              <a:rPr lang="pt-BR" b="1" smtClean="0"/>
              <a:t>usuário–sistema</a:t>
            </a:r>
            <a:r>
              <a:rPr lang="pt-BR" smtClean="0"/>
              <a:t> e </a:t>
            </a:r>
          </a:p>
          <a:p>
            <a:pPr lvl="1" eaLnBrk="1" hangingPunct="1"/>
            <a:r>
              <a:rPr lang="pt-BR" smtClean="0"/>
              <a:t>a metacomunicação do </a:t>
            </a:r>
            <a:r>
              <a:rPr lang="pt-BR" b="1" smtClean="0"/>
              <a:t>designer para o usuário </a:t>
            </a:r>
            <a:r>
              <a:rPr lang="pt-BR" smtClean="0"/>
              <a:t>mediada pelo sistema, através da sua interface.</a:t>
            </a:r>
          </a:p>
        </p:txBody>
      </p:sp>
      <p:pic>
        <p:nvPicPr>
          <p:cNvPr id="51203" name="Picture 2" descr="D:\Meus Documentos\Docs\FTP\Livro de IHC\material para o site\figuras\Figura 3.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387725"/>
            <a:ext cx="69151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27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(3/7)</a:t>
            </a:r>
            <a:endParaRPr lang="pt-BR" dirty="0"/>
          </a:p>
        </p:txBody>
      </p:sp>
      <p:sp>
        <p:nvSpPr>
          <p:cNvPr id="522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paráfrase da metamensagem: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7088" y="2205038"/>
            <a:ext cx="6769100" cy="2678112"/>
          </a:xfrm>
          <a:prstGeom prst="rect">
            <a:avLst/>
          </a:prstGeom>
          <a:solidFill>
            <a:srgbClr val="EAEAEA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Este é o meu (designer) entendimento de quem você (usuário) é, do que aprendi que você quer ou precisa fazer, de que maneiras prefere fazer, e por quê. Este, portanto, é o sistema que projetei para você, e esta é a forma como você pode ou deve utilizá-lo para alcançar uma gama de objetivos que se encaixam nesta visão.</a:t>
            </a:r>
          </a:p>
        </p:txBody>
      </p:sp>
    </p:spTree>
    <p:extLst>
      <p:ext uri="{BB962C8B-B14F-4D97-AF65-F5344CB8AC3E}">
        <p14:creationId xmlns:p14="http://schemas.microsoft.com/office/powerpoint/2010/main" val="26886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(4/7)</a:t>
            </a:r>
            <a:endParaRPr lang="pt-BR" dirty="0"/>
          </a:p>
        </p:txBody>
      </p:sp>
      <p:pic>
        <p:nvPicPr>
          <p:cNvPr id="53251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133600"/>
            <a:ext cx="51038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(5/7)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4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espaço de design de IHC </a:t>
            </a:r>
            <a:r>
              <a:rPr lang="pt-BR" smtClean="0"/>
              <a:t>(Jakobson, 1960)</a:t>
            </a:r>
            <a:endParaRPr lang="pt-BR" dirty="0" smtClean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 smtClean="0"/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2800" dirty="0"/>
          </a:p>
          <a:p>
            <a:pPr lvl="1" eaLnBrk="1" hangingPunct="1">
              <a:defRPr/>
            </a:pPr>
            <a:r>
              <a:rPr lang="pt-BR" b="1" dirty="0"/>
              <a:t>qual é o contexto da comunicação? </a:t>
            </a:r>
            <a:r>
              <a:rPr lang="pt-BR" dirty="0"/>
              <a:t>Que elementos do contexto de interação — psicológico, sociocultural, tecnológico, físico etc. — devem ser processados pelo sistema, e como;</a:t>
            </a:r>
          </a:p>
          <a:p>
            <a:pPr lvl="1" eaLnBrk="1" hangingPunct="1">
              <a:defRPr/>
            </a:pPr>
            <a:r>
              <a:rPr lang="pt-BR" b="1" dirty="0" smtClean="0"/>
              <a:t>qual é o código da comunicação?</a:t>
            </a:r>
            <a:r>
              <a:rPr lang="pt-BR" dirty="0" smtClean="0"/>
              <a:t> Que códigos computáveis podem ou devem ser utilizados para apoiar a metacomunicação eﬁciente, ou seja, qual deve ser a linguagem de interface;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/>
          </a:p>
        </p:txBody>
      </p:sp>
      <p:pic>
        <p:nvPicPr>
          <p:cNvPr id="54275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133600"/>
            <a:ext cx="51038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3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Abordagens Teóricas de IHC</a:t>
            </a:r>
            <a:endParaRPr lang="pt-BR" dirty="0"/>
          </a:p>
        </p:txBody>
      </p:sp>
      <p:sp>
        <p:nvSpPr>
          <p:cNvPr id="61443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z="2500" dirty="0" smtClean="0"/>
              <a:t>fundamentos de base psicológica, etnográfica e semiótica:</a:t>
            </a:r>
          </a:p>
          <a:p>
            <a:pPr lvl="1" eaLnBrk="1" hangingPunct="1"/>
            <a:r>
              <a:rPr lang="pt-BR" sz="2500" dirty="0" smtClean="0"/>
              <a:t>leis de </a:t>
            </a:r>
            <a:r>
              <a:rPr lang="pt-BR" sz="2500" dirty="0" err="1" smtClean="0"/>
              <a:t>Hick-Hyman</a:t>
            </a:r>
            <a:r>
              <a:rPr lang="pt-BR" sz="2500" dirty="0" smtClean="0"/>
              <a:t> e de </a:t>
            </a:r>
            <a:r>
              <a:rPr lang="pt-BR" sz="2500" dirty="0" err="1" smtClean="0"/>
              <a:t>Fitts</a:t>
            </a:r>
            <a:r>
              <a:rPr lang="pt-BR" sz="2500" dirty="0" smtClean="0"/>
              <a:t> </a:t>
            </a:r>
          </a:p>
          <a:p>
            <a:pPr lvl="1" eaLnBrk="1" hangingPunct="1"/>
            <a:r>
              <a:rPr lang="pt-BR" sz="2500" dirty="0" smtClean="0"/>
              <a:t>processador humano de informação</a:t>
            </a:r>
          </a:p>
          <a:p>
            <a:pPr lvl="1" eaLnBrk="1" hangingPunct="1"/>
            <a:r>
              <a:rPr lang="pt-BR" sz="2500" dirty="0" smtClean="0"/>
              <a:t>princípios da Gestalt</a:t>
            </a:r>
          </a:p>
          <a:p>
            <a:pPr lvl="1" eaLnBrk="1" hangingPunct="1"/>
            <a:r>
              <a:rPr lang="pt-BR" sz="2500" dirty="0" smtClean="0"/>
              <a:t>engenharia cognitiva</a:t>
            </a:r>
          </a:p>
          <a:p>
            <a:pPr lvl="1" eaLnBrk="1" hangingPunct="1"/>
            <a:r>
              <a:rPr lang="pt-BR" sz="2500" dirty="0" smtClean="0"/>
              <a:t>abordagens </a:t>
            </a:r>
            <a:r>
              <a:rPr lang="pt-BR" sz="2500" dirty="0" err="1" smtClean="0"/>
              <a:t>etnometodológicas</a:t>
            </a:r>
            <a:endParaRPr lang="pt-BR" sz="2500" dirty="0" smtClean="0"/>
          </a:p>
          <a:p>
            <a:pPr lvl="1" eaLnBrk="1" hangingPunct="1"/>
            <a:r>
              <a:rPr lang="pt-BR" sz="2500" dirty="0" smtClean="0"/>
              <a:t>teoria da atividade</a:t>
            </a:r>
          </a:p>
          <a:p>
            <a:pPr lvl="1" eaLnBrk="1" hangingPunct="1"/>
            <a:r>
              <a:rPr lang="pt-BR" sz="2500" dirty="0" smtClean="0"/>
              <a:t>cognição distribuída</a:t>
            </a:r>
          </a:p>
          <a:p>
            <a:pPr lvl="1" eaLnBrk="1" hangingPunct="1"/>
            <a:r>
              <a:rPr lang="pt-BR" sz="2500" dirty="0" smtClean="0"/>
              <a:t>engenharia semiótica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(6/7)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4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espaço de design de IHC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endParaRPr lang="pt-BR" dirty="0" smtClean="0"/>
          </a:p>
          <a:p>
            <a:pPr marL="114300" indent="0" eaLnBrk="1" hangingPunct="1">
              <a:buFont typeface="Arial" charset="0"/>
              <a:buNone/>
              <a:defRPr/>
            </a:pPr>
            <a:endParaRPr lang="pt-BR" sz="2800" dirty="0"/>
          </a:p>
          <a:p>
            <a:pPr lvl="1" eaLnBrk="1" hangingPunct="1">
              <a:defRPr/>
            </a:pPr>
            <a:r>
              <a:rPr lang="pt-BR" b="1" dirty="0"/>
              <a:t>qual é o canal?</a:t>
            </a:r>
            <a:r>
              <a:rPr lang="pt-BR" dirty="0"/>
              <a:t> Quais canais de comunicação estão disponíveis para a metacomunicação designer–usuário, e como eles podem ou devem ser utilizados;</a:t>
            </a:r>
          </a:p>
          <a:p>
            <a:pPr lvl="1" eaLnBrk="1" hangingPunct="1">
              <a:defRPr/>
            </a:pPr>
            <a:r>
              <a:rPr lang="pt-BR" b="1" dirty="0"/>
              <a:t>qual é a mensagem? </a:t>
            </a:r>
            <a:r>
              <a:rPr lang="pt-BR" dirty="0"/>
              <a:t>O que o designer quer contar aos usuários, e com que efeito, ou seja, qual é a intenção comunicativa do designer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5299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50" y="2133600"/>
            <a:ext cx="51038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5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Engenharia Semiótica (7/7)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Font typeface="Arial" charset="0"/>
              <a:buNone/>
              <a:defRPr/>
            </a:pPr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designer</a:t>
            </a:r>
            <a:endParaRPr lang="pt-BR" dirty="0"/>
          </a:p>
          <a:p>
            <a:pPr eaLnBrk="1" hangingPunct="1">
              <a:defRPr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987675" y="2636838"/>
            <a:ext cx="5364163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9600" b="1" dirty="0">
                <a:latin typeface="+mn-lt"/>
              </a:rPr>
              <a:t>introduzir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750" y="3141663"/>
            <a:ext cx="17986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3600" dirty="0">
                <a:latin typeface="+mn-lt"/>
              </a:rPr>
              <a:t>produzir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39975" y="2876550"/>
            <a:ext cx="10795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7200" dirty="0">
                <a:latin typeface="+mn-lt"/>
              </a:rPr>
              <a:t>+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2775" y="5127625"/>
            <a:ext cx="72723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o sistema interativo para os usuários através da interface</a:t>
            </a:r>
          </a:p>
        </p:txBody>
      </p:sp>
    </p:spTree>
    <p:extLst>
      <p:ext uri="{BB962C8B-B14F-4D97-AF65-F5344CB8AC3E}">
        <p14:creationId xmlns:p14="http://schemas.microsoft.com/office/powerpoint/2010/main" val="20057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5734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leitura do Capítulo 3 é fundamental para compreender melhor as abordagens teóricas de IHC. </a:t>
            </a:r>
          </a:p>
          <a:p>
            <a:pPr eaLnBrk="1" hangingPunct="1"/>
            <a:r>
              <a:rPr lang="pt-BR" smtClean="0"/>
              <a:t>Realização das atividades do Capítulo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65539" name="Espaço Reservado para Conteúdo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relaciona o tempo que uma pessoa leva para tomar uma decisão com o número de possíveis escolhas que ela possui</a:t>
            </a:r>
          </a:p>
          <a:p>
            <a:pPr eaLnBrk="1" hangingPunct="1"/>
            <a:endParaRPr lang="pt-BR" smtClean="0"/>
          </a:p>
          <a:p>
            <a:pPr lvl="1" eaLnBrk="1" hangingPunct="1">
              <a:buFont typeface="Arial" charset="0"/>
              <a:buNone/>
            </a:pPr>
            <a:endParaRPr lang="pt-BR" smtClean="0"/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9275" y="2564904"/>
            <a:ext cx="7323126" cy="2957541"/>
          </a:xfrm>
          <a:prstGeom prst="rect">
            <a:avLst/>
          </a:prstGeom>
          <a:blipFill rotWithShape="1">
            <a:blip r:embed="rId3"/>
            <a:stretch>
              <a:fillRect l="-83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21506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relaciona o tempo que uma pessoa leva para tomar uma decisão com o número de possíveis escolhas que ela possui</a:t>
            </a:r>
          </a:p>
          <a:p>
            <a:pPr eaLnBrk="1" hangingPunct="1"/>
            <a:endParaRPr lang="pt-BR" smtClean="0"/>
          </a:p>
          <a:p>
            <a:pPr lvl="1" eaLnBrk="1" hangingPunct="1">
              <a:buFont typeface="Arial" charset="0"/>
              <a:buNone/>
            </a:pPr>
            <a:endParaRPr lang="pt-BR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565400"/>
            <a:ext cx="41767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827088" y="6156325"/>
            <a:ext cx="18034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ordem alfabética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27400" y="6156325"/>
            <a:ext cx="18716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ordem por região </a:t>
            </a:r>
            <a:br>
              <a:rPr lang="pt-BR" b="1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pt-BR" sz="1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(Norte, Nordeste, ...)</a:t>
            </a:r>
            <a:endParaRPr lang="pt-BR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64163" y="3175000"/>
            <a:ext cx="2808287" cy="2125663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200" dirty="0"/>
              <a:t>Em qual alternativa é mais rápido localizar um estado que você não conhece? </a:t>
            </a:r>
          </a:p>
          <a:p>
            <a:pPr>
              <a:defRPr/>
            </a:pPr>
            <a:r>
              <a:rPr lang="pt-BR" sz="2200" dirty="0"/>
              <a:t>Por quê?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Fitts</a:t>
            </a:r>
            <a:endParaRPr lang="pt-BR" dirty="0"/>
          </a:p>
        </p:txBody>
      </p:sp>
      <p:sp>
        <p:nvSpPr>
          <p:cNvPr id="2355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relaciona o tempo (T) que uma pessoa leva para apontar para algo com o tamanho (S) do objeto-alvo e com a distância (D) entre a mão da pessoa e esse objeto-alvo</a:t>
            </a:r>
          </a:p>
        </p:txBody>
      </p:sp>
      <p:pic>
        <p:nvPicPr>
          <p:cNvPr id="23555" name="Picture 2" descr="D:\Meus Documentos\Docs\FTP\Livro de IHC\material para o site\figuras\Figura 3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663" y="3873500"/>
            <a:ext cx="544512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2852936"/>
            <a:ext cx="4326184" cy="369332"/>
          </a:xfrm>
          <a:prstGeom prst="rect">
            <a:avLst/>
          </a:prstGeom>
          <a:blipFill rotWithShape="1">
            <a:blip r:embed="rId4"/>
            <a:stretch>
              <a:fillRect t="-114754" b="-177049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 smtClean="0"/>
              <a:t>Fitts</a:t>
            </a:r>
            <a:r>
              <a:rPr lang="pt-BR" dirty="0" smtClean="0"/>
              <a:t> – exemplos em IHC</a:t>
            </a:r>
            <a:endParaRPr lang="pt-BR" dirty="0"/>
          </a:p>
        </p:txBody>
      </p:sp>
      <p:pic>
        <p:nvPicPr>
          <p:cNvPr id="60419" name="Picture 2" descr="D:\Meus Documentos\Docs\FTP\Livro de IHC\material para o site\figuras\Figura 3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024063"/>
            <a:ext cx="4787900" cy="21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 explicativo retangular com cantos arredondados 7"/>
          <p:cNvSpPr/>
          <p:nvPr/>
        </p:nvSpPr>
        <p:spPr>
          <a:xfrm>
            <a:off x="5651500" y="2565400"/>
            <a:ext cx="2520950" cy="1223963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Em qual alternativa é mais rápido alcançar o </a:t>
            </a:r>
            <a:r>
              <a:rPr lang="pt-BR" b="1" dirty="0"/>
              <a:t>botão salvar</a:t>
            </a:r>
            <a:r>
              <a:rPr lang="pt-BR" dirty="0"/>
              <a:t>? Por quê?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76262" y="5085184"/>
            <a:ext cx="7596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http://hipermidiapedrobenites.wordpress.com/page/2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wn.com/fitts%27_law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95288" y="2060575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600">
                <a:solidFill>
                  <a:schemeClr val="tx2"/>
                </a:solidFill>
                <a:latin typeface="Calibri" pitchFamily="34" charset="0"/>
              </a:rPr>
              <a:t>Psicologia Cognitiva aplicada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Barbosa e Silva 2010 modelo</Template>
  <TotalTime>2542</TotalTime>
  <Words>2189</Words>
  <Application>Microsoft Office PowerPoint</Application>
  <PresentationFormat>Apresentação na tela (4:3)</PresentationFormat>
  <Paragraphs>306</Paragraphs>
  <Slides>42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Barbosa e Silva 2010 modelo</vt:lpstr>
      <vt:lpstr>Abordagens Teóricas de IHC</vt:lpstr>
      <vt:lpstr>Abordagens Teóricas de IHC</vt:lpstr>
      <vt:lpstr>Diferenças entre as abordagens</vt:lpstr>
      <vt:lpstr>Abordagens Teóricas de IHC</vt:lpstr>
      <vt:lpstr>Lei de Hick-Hyman</vt:lpstr>
      <vt:lpstr>Lei de Hick-Hyman</vt:lpstr>
      <vt:lpstr>Lei de Fitts</vt:lpstr>
      <vt:lpstr>Lei de Fitts – exemplos em IHC</vt:lpstr>
      <vt:lpstr>Apresentação do PowerPoint</vt:lpstr>
      <vt:lpstr>Processador Humano de Informação</vt:lpstr>
      <vt:lpstr>Princípios de Gestalt</vt:lpstr>
      <vt:lpstr>Princípios de Gestalt</vt:lpstr>
      <vt:lpstr>Princípios de Gestalt</vt:lpstr>
      <vt:lpstr>Princípios de Gestalt</vt:lpstr>
      <vt:lpstr>Princípios de Gestalt  Você vê algum animal nesta imagem?</vt:lpstr>
      <vt:lpstr>Princípios de Gestalt Você vê um cubo branco?</vt:lpstr>
      <vt:lpstr>Princípios de Gestalt </vt:lpstr>
      <vt:lpstr>Princípios de Gestalt (5/7) </vt:lpstr>
      <vt:lpstr>Princípios de Gestalt (5/7) </vt:lpstr>
      <vt:lpstr>Princípios de Gestalt (5/7) </vt:lpstr>
      <vt:lpstr>Princípios de Gestalt (5/7) </vt:lpstr>
      <vt:lpstr>Princípios de Gestalt</vt:lpstr>
      <vt:lpstr>Princípios de Gestalt aplicados(6/7) </vt:lpstr>
      <vt:lpstr>Engenharia Cognitiva (1/11)</vt:lpstr>
      <vt:lpstr>Engenharia Cognitiva (2/11)</vt:lpstr>
      <vt:lpstr>Engenharia Cognitiva (3/11)</vt:lpstr>
      <vt:lpstr>Engenharia Cognitiva (4/11)</vt:lpstr>
      <vt:lpstr>Engenharia Cognitiva (5/11)</vt:lpstr>
      <vt:lpstr>Engenharia Cognitiva (6/11)</vt:lpstr>
      <vt:lpstr>Engenharia Cognitiva (7/11)</vt:lpstr>
      <vt:lpstr>Engenharia Cognitiva (8/11)</vt:lpstr>
      <vt:lpstr>Engenharia Cognitiva (9/11)</vt:lpstr>
      <vt:lpstr>Engenharia Cognitiva (10/11)</vt:lpstr>
      <vt:lpstr>Engenharia Cognitiva (11/11)</vt:lpstr>
      <vt:lpstr>Engenharia Semiótica (1/7)</vt:lpstr>
      <vt:lpstr>Engenharia Semiótica (2/7)</vt:lpstr>
      <vt:lpstr>Engenharia Semiótica (3/7)</vt:lpstr>
      <vt:lpstr>Engenharia Semiótica (4/7)</vt:lpstr>
      <vt:lpstr>Engenharia Semiótica (5/7)</vt:lpstr>
      <vt:lpstr>Engenharia Semiótica (6/7)</vt:lpstr>
      <vt:lpstr>Engenharia Semiótica (7/7)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Critiane</cp:lastModifiedBy>
  <cp:revision>171</cp:revision>
  <cp:lastPrinted>2011-04-25T02:06:18Z</cp:lastPrinted>
  <dcterms:created xsi:type="dcterms:W3CDTF">2010-10-25T10:54:51Z</dcterms:created>
  <dcterms:modified xsi:type="dcterms:W3CDTF">2018-02-27T21:14:29Z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