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1"/>
  </p:notesMasterIdLst>
  <p:handoutMasterIdLst>
    <p:handoutMasterId r:id="rId32"/>
  </p:handoutMasterIdLst>
  <p:sldIdLst>
    <p:sldId id="280" r:id="rId2"/>
    <p:sldId id="315" r:id="rId3"/>
    <p:sldId id="303" r:id="rId4"/>
    <p:sldId id="330" r:id="rId5"/>
    <p:sldId id="316" r:id="rId6"/>
    <p:sldId id="331" r:id="rId7"/>
    <p:sldId id="308" r:id="rId8"/>
    <p:sldId id="333" r:id="rId9"/>
    <p:sldId id="332" r:id="rId10"/>
    <p:sldId id="317" r:id="rId11"/>
    <p:sldId id="334" r:id="rId12"/>
    <p:sldId id="335" r:id="rId13"/>
    <p:sldId id="318" r:id="rId14"/>
    <p:sldId id="336" r:id="rId15"/>
    <p:sldId id="339" r:id="rId16"/>
    <p:sldId id="351" r:id="rId17"/>
    <p:sldId id="354" r:id="rId18"/>
    <p:sldId id="341" r:id="rId19"/>
    <p:sldId id="340" r:id="rId20"/>
    <p:sldId id="348" r:id="rId21"/>
    <p:sldId id="347" r:id="rId22"/>
    <p:sldId id="342" r:id="rId23"/>
    <p:sldId id="343" r:id="rId24"/>
    <p:sldId id="344" r:id="rId25"/>
    <p:sldId id="345" r:id="rId26"/>
    <p:sldId id="353" r:id="rId27"/>
    <p:sldId id="352" r:id="rId28"/>
    <p:sldId id="350" r:id="rId29"/>
    <p:sldId id="307" r:id="rId3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>
          <p15:clr>
            <a:srgbClr val="A4A3A4"/>
          </p15:clr>
        </p15:guide>
        <p15:guide id="2" pos="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B4CA"/>
    <a:srgbClr val="214F87"/>
    <a:srgbClr val="EAEAEA"/>
    <a:srgbClr val="AD9F73"/>
    <a:srgbClr val="C0B592"/>
    <a:srgbClr val="0066FF"/>
    <a:srgbClr val="99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5" autoAdjust="0"/>
    <p:restoredTop sz="91196" autoAdjust="0"/>
  </p:normalViewPr>
  <p:slideViewPr>
    <p:cSldViewPr>
      <p:cViewPr varScale="1">
        <p:scale>
          <a:sx n="62" d="100"/>
          <a:sy n="62" d="100"/>
        </p:scale>
        <p:origin x="1584" y="60"/>
      </p:cViewPr>
      <p:guideLst>
        <p:guide orient="horz" pos="1071"/>
        <p:guide pos="3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101" y="-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4724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pt-BR"/>
              <a:t>Barbosa e Silva 2010 • Interação Humano-Computador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37C7066-BCDD-405F-90F0-8016D77F31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9BF719E-E935-47E0-B7AE-88785F800BBB}" type="datetimeFigureOut">
              <a:rPr lang="pt-BR"/>
              <a:pPr>
                <a:defRPr/>
              </a:pPr>
              <a:t>30/03/2020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E65024A-3DC6-4037-B011-011084710C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638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9047A42-6D28-417B-9360-221939DE1153}" type="slidenum">
              <a:rPr lang="pt-BR" smtClean="0"/>
              <a:pPr/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9459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ED7F7F0-B77B-493A-BA00-5443DDB8FB96}" type="slidenum">
              <a:rPr lang="pt-BR" smtClean="0"/>
              <a:pPr/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9459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ED7F7F0-B77B-493A-BA00-5443DDB8FB96}" type="slidenum">
              <a:rPr lang="pt-BR" smtClean="0"/>
              <a:pPr/>
              <a:t>4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585239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 userDrawn="1"/>
        </p:nvSpPr>
        <p:spPr>
          <a:xfrm>
            <a:off x="762000" y="2362200"/>
            <a:ext cx="7543800" cy="25939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endParaRPr lang="pt-BR" sz="4600" spc="-1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D:\Meus Documentos\Docs\FTP\Livro de IHC\InDesign 20100628e\imgs\logos\campus_lores.gi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869113" y="5272088"/>
            <a:ext cx="90328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D:\Meus Documentos\Docs\FTP\Livro de IHC\InDesign 20100628e\imgs\logos\logo elsevier.tif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5484813"/>
            <a:ext cx="687388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8"/>
          <p:cNvSpPr>
            <a:spLocks noChangeAspect="1" noEditPoints="1"/>
          </p:cNvSpPr>
          <p:nvPr userDrawn="1"/>
        </p:nvSpPr>
        <p:spPr bwMode="auto">
          <a:xfrm>
            <a:off x="7524750" y="2349500"/>
            <a:ext cx="608013" cy="1271588"/>
          </a:xfrm>
          <a:custGeom>
            <a:avLst/>
            <a:gdLst>
              <a:gd name="T0" fmla="*/ 2147483647 w 2579"/>
              <a:gd name="T1" fmla="*/ 2147483647 h 5399"/>
              <a:gd name="T2" fmla="*/ 2147483647 w 2579"/>
              <a:gd name="T3" fmla="*/ 2147483647 h 5399"/>
              <a:gd name="T4" fmla="*/ 2147483647 w 2579"/>
              <a:gd name="T5" fmla="*/ 2147483647 h 5399"/>
              <a:gd name="T6" fmla="*/ 2147483647 w 2579"/>
              <a:gd name="T7" fmla="*/ 2147483647 h 5399"/>
              <a:gd name="T8" fmla="*/ 2147483647 w 2579"/>
              <a:gd name="T9" fmla="*/ 2147483647 h 5399"/>
              <a:gd name="T10" fmla="*/ 170298801 w 2579"/>
              <a:gd name="T11" fmla="*/ 2147483647 h 5399"/>
              <a:gd name="T12" fmla="*/ 2147483647 w 2579"/>
              <a:gd name="T13" fmla="*/ 2147483647 h 5399"/>
              <a:gd name="T14" fmla="*/ 2147483647 w 2579"/>
              <a:gd name="T15" fmla="*/ 2147483647 h 5399"/>
              <a:gd name="T16" fmla="*/ 2147483647 w 2579"/>
              <a:gd name="T17" fmla="*/ 2147483647 h 5399"/>
              <a:gd name="T18" fmla="*/ 2147483647 w 2579"/>
              <a:gd name="T19" fmla="*/ 2147483647 h 5399"/>
              <a:gd name="T20" fmla="*/ 2147483647 w 2579"/>
              <a:gd name="T21" fmla="*/ 2147483647 h 5399"/>
              <a:gd name="T22" fmla="*/ 2147483647 w 2579"/>
              <a:gd name="T23" fmla="*/ 2147483647 h 5399"/>
              <a:gd name="T24" fmla="*/ 2147483647 w 2579"/>
              <a:gd name="T25" fmla="*/ 2147483647 h 5399"/>
              <a:gd name="T26" fmla="*/ 2147483647 w 2579"/>
              <a:gd name="T27" fmla="*/ 2147483647 h 5399"/>
              <a:gd name="T28" fmla="*/ 2147483647 w 2579"/>
              <a:gd name="T29" fmla="*/ 2147483647 h 5399"/>
              <a:gd name="T30" fmla="*/ 2147483647 w 2579"/>
              <a:gd name="T31" fmla="*/ 2147483647 h 5399"/>
              <a:gd name="T32" fmla="*/ 2147483647 w 2579"/>
              <a:gd name="T33" fmla="*/ 2147483647 h 5399"/>
              <a:gd name="T34" fmla="*/ 2147483647 w 2579"/>
              <a:gd name="T35" fmla="*/ 2147483647 h 5399"/>
              <a:gd name="T36" fmla="*/ 2147483647 w 2579"/>
              <a:gd name="T37" fmla="*/ 2147483647 h 5399"/>
              <a:gd name="T38" fmla="*/ 2147483647 w 2579"/>
              <a:gd name="T39" fmla="*/ 2147483647 h 5399"/>
              <a:gd name="T40" fmla="*/ 2147483647 w 2579"/>
              <a:gd name="T41" fmla="*/ 2147483647 h 5399"/>
              <a:gd name="T42" fmla="*/ 2147483647 w 2579"/>
              <a:gd name="T43" fmla="*/ 2147483647 h 5399"/>
              <a:gd name="T44" fmla="*/ 2147483647 w 2579"/>
              <a:gd name="T45" fmla="*/ 2147483647 h 5399"/>
              <a:gd name="T46" fmla="*/ 2147483647 w 2579"/>
              <a:gd name="T47" fmla="*/ 2147483647 h 5399"/>
              <a:gd name="T48" fmla="*/ 2147483647 w 2579"/>
              <a:gd name="T49" fmla="*/ 2147483647 h 5399"/>
              <a:gd name="T50" fmla="*/ 2147483647 w 2579"/>
              <a:gd name="T51" fmla="*/ 2147483647 h 5399"/>
              <a:gd name="T52" fmla="*/ 2147483647 w 2579"/>
              <a:gd name="T53" fmla="*/ 2147483647 h 5399"/>
              <a:gd name="T54" fmla="*/ 2147483647 w 2579"/>
              <a:gd name="T55" fmla="*/ 2147483647 h 5399"/>
              <a:gd name="T56" fmla="*/ 2147483647 w 2579"/>
              <a:gd name="T57" fmla="*/ 2147483647 h 5399"/>
              <a:gd name="T58" fmla="*/ 2147483647 w 2579"/>
              <a:gd name="T59" fmla="*/ 2147483647 h 5399"/>
              <a:gd name="T60" fmla="*/ 2147483647 w 2579"/>
              <a:gd name="T61" fmla="*/ 2147483647 h 5399"/>
              <a:gd name="T62" fmla="*/ 2147483647 w 2579"/>
              <a:gd name="T63" fmla="*/ 2147483647 h 5399"/>
              <a:gd name="T64" fmla="*/ 2147483647 w 2579"/>
              <a:gd name="T65" fmla="*/ 2147483647 h 5399"/>
              <a:gd name="T66" fmla="*/ 2147483647 w 2579"/>
              <a:gd name="T67" fmla="*/ 2147483647 h 5399"/>
              <a:gd name="T68" fmla="*/ 2147483647 w 2579"/>
              <a:gd name="T69" fmla="*/ 2147483647 h 5399"/>
              <a:gd name="T70" fmla="*/ 2147483647 w 2579"/>
              <a:gd name="T71" fmla="*/ 2147483647 h 5399"/>
              <a:gd name="T72" fmla="*/ 2147483647 w 2579"/>
              <a:gd name="T73" fmla="*/ 2147483647 h 5399"/>
              <a:gd name="T74" fmla="*/ 2147483647 w 2579"/>
              <a:gd name="T75" fmla="*/ 2147483647 h 5399"/>
              <a:gd name="T76" fmla="*/ 2147483647 w 2579"/>
              <a:gd name="T77" fmla="*/ 2147483647 h 5399"/>
              <a:gd name="T78" fmla="*/ 2147483647 w 2579"/>
              <a:gd name="T79" fmla="*/ 0 h 5399"/>
              <a:gd name="T80" fmla="*/ 2147483647 w 2579"/>
              <a:gd name="T81" fmla="*/ 2147483647 h 5399"/>
              <a:gd name="T82" fmla="*/ 2147483647 w 2579"/>
              <a:gd name="T83" fmla="*/ 2147483647 h 5399"/>
              <a:gd name="T84" fmla="*/ 2147483647 w 2579"/>
              <a:gd name="T85" fmla="*/ 2147483647 h 539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79"/>
              <a:gd name="T130" fmla="*/ 0 h 5399"/>
              <a:gd name="T131" fmla="*/ 2579 w 2579"/>
              <a:gd name="T132" fmla="*/ 5399 h 539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79" h="5399">
                <a:moveTo>
                  <a:pt x="1714" y="978"/>
                </a:moveTo>
                <a:lnTo>
                  <a:pt x="873" y="978"/>
                </a:lnTo>
                <a:cubicBezTo>
                  <a:pt x="744" y="995"/>
                  <a:pt x="627" y="1062"/>
                  <a:pt x="547" y="1166"/>
                </a:cubicBezTo>
                <a:cubicBezTo>
                  <a:pt x="480" y="1269"/>
                  <a:pt x="432" y="1382"/>
                  <a:pt x="404" y="1502"/>
                </a:cubicBezTo>
                <a:lnTo>
                  <a:pt x="13" y="2698"/>
                </a:lnTo>
                <a:cubicBezTo>
                  <a:pt x="0" y="2796"/>
                  <a:pt x="69" y="2887"/>
                  <a:pt x="167" y="2900"/>
                </a:cubicBezTo>
                <a:cubicBezTo>
                  <a:pt x="241" y="2910"/>
                  <a:pt x="314" y="2873"/>
                  <a:pt x="349" y="2807"/>
                </a:cubicBezTo>
                <a:lnTo>
                  <a:pt x="745" y="1581"/>
                </a:lnTo>
                <a:cubicBezTo>
                  <a:pt x="770" y="1551"/>
                  <a:pt x="814" y="1548"/>
                  <a:pt x="844" y="1573"/>
                </a:cubicBezTo>
                <a:cubicBezTo>
                  <a:pt x="858" y="1585"/>
                  <a:pt x="867" y="1602"/>
                  <a:pt x="868" y="1620"/>
                </a:cubicBezTo>
                <a:lnTo>
                  <a:pt x="250" y="3627"/>
                </a:lnTo>
                <a:lnTo>
                  <a:pt x="809" y="3627"/>
                </a:lnTo>
                <a:lnTo>
                  <a:pt x="809" y="5229"/>
                </a:lnTo>
                <a:cubicBezTo>
                  <a:pt x="837" y="5336"/>
                  <a:pt x="946" y="5399"/>
                  <a:pt x="1053" y="5371"/>
                </a:cubicBezTo>
                <a:cubicBezTo>
                  <a:pt x="1122" y="5353"/>
                  <a:pt x="1176" y="5299"/>
                  <a:pt x="1195" y="5229"/>
                </a:cubicBezTo>
                <a:lnTo>
                  <a:pt x="1195" y="3627"/>
                </a:lnTo>
                <a:lnTo>
                  <a:pt x="1328" y="3627"/>
                </a:lnTo>
                <a:lnTo>
                  <a:pt x="1328" y="5229"/>
                </a:lnTo>
                <a:cubicBezTo>
                  <a:pt x="1358" y="5336"/>
                  <a:pt x="1469" y="5398"/>
                  <a:pt x="1575" y="5368"/>
                </a:cubicBezTo>
                <a:cubicBezTo>
                  <a:pt x="1642" y="5349"/>
                  <a:pt x="1695" y="5296"/>
                  <a:pt x="1714" y="5229"/>
                </a:cubicBezTo>
                <a:lnTo>
                  <a:pt x="1714" y="3627"/>
                </a:lnTo>
                <a:lnTo>
                  <a:pt x="2302" y="3627"/>
                </a:lnTo>
                <a:lnTo>
                  <a:pt x="1728" y="1655"/>
                </a:lnTo>
                <a:cubicBezTo>
                  <a:pt x="1737" y="1604"/>
                  <a:pt x="1786" y="1570"/>
                  <a:pt x="1837" y="1579"/>
                </a:cubicBezTo>
                <a:cubicBezTo>
                  <a:pt x="1853" y="1582"/>
                  <a:pt x="1869" y="1590"/>
                  <a:pt x="1882" y="1601"/>
                </a:cubicBezTo>
                <a:lnTo>
                  <a:pt x="2233" y="2787"/>
                </a:lnTo>
                <a:cubicBezTo>
                  <a:pt x="2285" y="2873"/>
                  <a:pt x="2396" y="2901"/>
                  <a:pt x="2482" y="2849"/>
                </a:cubicBezTo>
                <a:cubicBezTo>
                  <a:pt x="2545" y="2811"/>
                  <a:pt x="2579" y="2740"/>
                  <a:pt x="2569" y="2668"/>
                </a:cubicBezTo>
                <a:lnTo>
                  <a:pt x="2168" y="1433"/>
                </a:lnTo>
                <a:cubicBezTo>
                  <a:pt x="2149" y="1348"/>
                  <a:pt x="2112" y="1269"/>
                  <a:pt x="2060" y="1200"/>
                </a:cubicBezTo>
                <a:cubicBezTo>
                  <a:pt x="1973" y="1088"/>
                  <a:pt x="1851" y="1010"/>
                  <a:pt x="1714" y="978"/>
                </a:cubicBezTo>
                <a:close/>
                <a:moveTo>
                  <a:pt x="1733" y="409"/>
                </a:moveTo>
                <a:cubicBezTo>
                  <a:pt x="1733" y="183"/>
                  <a:pt x="1546" y="0"/>
                  <a:pt x="1315" y="0"/>
                </a:cubicBezTo>
                <a:cubicBezTo>
                  <a:pt x="1084" y="0"/>
                  <a:pt x="897" y="183"/>
                  <a:pt x="897" y="409"/>
                </a:cubicBezTo>
                <a:cubicBezTo>
                  <a:pt x="897" y="635"/>
                  <a:pt x="1084" y="818"/>
                  <a:pt x="1315" y="818"/>
                </a:cubicBezTo>
                <a:cubicBezTo>
                  <a:pt x="1546" y="818"/>
                  <a:pt x="1733" y="635"/>
                  <a:pt x="1733" y="40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8" name="Freeform 13"/>
          <p:cNvSpPr>
            <a:spLocks noChangeAspect="1" noEditPoints="1"/>
          </p:cNvSpPr>
          <p:nvPr userDrawn="1"/>
        </p:nvSpPr>
        <p:spPr bwMode="auto">
          <a:xfrm>
            <a:off x="2830513" y="715963"/>
            <a:ext cx="485775" cy="1273175"/>
          </a:xfrm>
          <a:custGeom>
            <a:avLst/>
            <a:gdLst>
              <a:gd name="T0" fmla="*/ 2147483647 w 2083"/>
              <a:gd name="T1" fmla="*/ 2147483647 h 5465"/>
              <a:gd name="T2" fmla="*/ 2147483647 w 2083"/>
              <a:gd name="T3" fmla="*/ 0 h 5465"/>
              <a:gd name="T4" fmla="*/ 2147483647 w 2083"/>
              <a:gd name="T5" fmla="*/ 2147483647 h 5465"/>
              <a:gd name="T6" fmla="*/ 2147483647 w 2083"/>
              <a:gd name="T7" fmla="*/ 2147483647 h 5465"/>
              <a:gd name="T8" fmla="*/ 2147483647 w 2083"/>
              <a:gd name="T9" fmla="*/ 2147483647 h 5465"/>
              <a:gd name="T10" fmla="*/ 2147483647 w 2083"/>
              <a:gd name="T11" fmla="*/ 2147483647 h 5465"/>
              <a:gd name="T12" fmla="*/ 2147483647 w 2083"/>
              <a:gd name="T13" fmla="*/ 2147483647 h 5465"/>
              <a:gd name="T14" fmla="*/ 12672125 w 2083"/>
              <a:gd name="T15" fmla="*/ 2147483647 h 5465"/>
              <a:gd name="T16" fmla="*/ 0 w 2083"/>
              <a:gd name="T17" fmla="*/ 2147483647 h 5465"/>
              <a:gd name="T18" fmla="*/ 0 w 2083"/>
              <a:gd name="T19" fmla="*/ 2147483647 h 5465"/>
              <a:gd name="T20" fmla="*/ 0 w 2083"/>
              <a:gd name="T21" fmla="*/ 2147483647 h 5465"/>
              <a:gd name="T22" fmla="*/ 2147483647 w 2083"/>
              <a:gd name="T23" fmla="*/ 2147483647 h 5465"/>
              <a:gd name="T24" fmla="*/ 2147483647 w 2083"/>
              <a:gd name="T25" fmla="*/ 2147483647 h 5465"/>
              <a:gd name="T26" fmla="*/ 2147483647 w 2083"/>
              <a:gd name="T27" fmla="*/ 2147483647 h 5465"/>
              <a:gd name="T28" fmla="*/ 2147483647 w 2083"/>
              <a:gd name="T29" fmla="*/ 2147483647 h 5465"/>
              <a:gd name="T30" fmla="*/ 2147483647 w 2083"/>
              <a:gd name="T31" fmla="*/ 2147483647 h 5465"/>
              <a:gd name="T32" fmla="*/ 2147483647 w 2083"/>
              <a:gd name="T33" fmla="*/ 2147483647 h 5465"/>
              <a:gd name="T34" fmla="*/ 2147483647 w 2083"/>
              <a:gd name="T35" fmla="*/ 2147483647 h 5465"/>
              <a:gd name="T36" fmla="*/ 2147483647 w 2083"/>
              <a:gd name="T37" fmla="*/ 2147483647 h 5465"/>
              <a:gd name="T38" fmla="*/ 2147483647 w 2083"/>
              <a:gd name="T39" fmla="*/ 2147483647 h 5465"/>
              <a:gd name="T40" fmla="*/ 2147483647 w 2083"/>
              <a:gd name="T41" fmla="*/ 2147483647 h 5465"/>
              <a:gd name="T42" fmla="*/ 2147483647 w 2083"/>
              <a:gd name="T43" fmla="*/ 2147483647 h 5465"/>
              <a:gd name="T44" fmla="*/ 2147483647 w 2083"/>
              <a:gd name="T45" fmla="*/ 2147483647 h 5465"/>
              <a:gd name="T46" fmla="*/ 2147483647 w 2083"/>
              <a:gd name="T47" fmla="*/ 2147483647 h 5465"/>
              <a:gd name="T48" fmla="*/ 2147483647 w 2083"/>
              <a:gd name="T49" fmla="*/ 2147483647 h 5465"/>
              <a:gd name="T50" fmla="*/ 2147483647 w 2083"/>
              <a:gd name="T51" fmla="*/ 2147483647 h 5465"/>
              <a:gd name="T52" fmla="*/ 2147483647 w 2083"/>
              <a:gd name="T53" fmla="*/ 2147483647 h 5465"/>
              <a:gd name="T54" fmla="*/ 2147483647 w 2083"/>
              <a:gd name="T55" fmla="*/ 2147483647 h 5465"/>
              <a:gd name="T56" fmla="*/ 2147483647 w 2083"/>
              <a:gd name="T57" fmla="*/ 2147483647 h 5465"/>
              <a:gd name="T58" fmla="*/ 2147483647 w 2083"/>
              <a:gd name="T59" fmla="*/ 2147483647 h 5465"/>
              <a:gd name="T60" fmla="*/ 2147483647 w 2083"/>
              <a:gd name="T61" fmla="*/ 2147483647 h 5465"/>
              <a:gd name="T62" fmla="*/ 2147483647 w 2083"/>
              <a:gd name="T63" fmla="*/ 2147483647 h 5465"/>
              <a:gd name="T64" fmla="*/ 2147483647 w 2083"/>
              <a:gd name="T65" fmla="*/ 2147483647 h 5465"/>
              <a:gd name="T66" fmla="*/ 2147483647 w 2083"/>
              <a:gd name="T67" fmla="*/ 2147483647 h 5465"/>
              <a:gd name="T68" fmla="*/ 2147483647 w 2083"/>
              <a:gd name="T69" fmla="*/ 2147483647 h 5465"/>
              <a:gd name="T70" fmla="*/ 2147483647 w 2083"/>
              <a:gd name="T71" fmla="*/ 2147483647 h 5465"/>
              <a:gd name="T72" fmla="*/ 2147483647 w 2083"/>
              <a:gd name="T73" fmla="*/ 2147483647 h 5465"/>
              <a:gd name="T74" fmla="*/ 2147483647 w 2083"/>
              <a:gd name="T75" fmla="*/ 2147483647 h 5465"/>
              <a:gd name="T76" fmla="*/ 2147483647 w 2083"/>
              <a:gd name="T77" fmla="*/ 2147483647 h 5465"/>
              <a:gd name="T78" fmla="*/ 2147483647 w 2083"/>
              <a:gd name="T79" fmla="*/ 2147483647 h 5465"/>
              <a:gd name="T80" fmla="*/ 2147483647 w 2083"/>
              <a:gd name="T81" fmla="*/ 2147483647 h 5465"/>
              <a:gd name="T82" fmla="*/ 2147483647 w 2083"/>
              <a:gd name="T83" fmla="*/ 2147483647 h 54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83"/>
              <a:gd name="T127" fmla="*/ 0 h 5465"/>
              <a:gd name="T128" fmla="*/ 2083 w 2083"/>
              <a:gd name="T129" fmla="*/ 5465 h 54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83" h="5465">
                <a:moveTo>
                  <a:pt x="1469" y="432"/>
                </a:moveTo>
                <a:cubicBezTo>
                  <a:pt x="1469" y="194"/>
                  <a:pt x="1273" y="0"/>
                  <a:pt x="1032" y="0"/>
                </a:cubicBezTo>
                <a:cubicBezTo>
                  <a:pt x="791" y="0"/>
                  <a:pt x="595" y="194"/>
                  <a:pt x="595" y="432"/>
                </a:cubicBezTo>
                <a:cubicBezTo>
                  <a:pt x="595" y="671"/>
                  <a:pt x="791" y="864"/>
                  <a:pt x="1032" y="864"/>
                </a:cubicBezTo>
                <a:cubicBezTo>
                  <a:pt x="1273" y="864"/>
                  <a:pt x="1469" y="671"/>
                  <a:pt x="1469" y="432"/>
                </a:cubicBezTo>
                <a:close/>
                <a:moveTo>
                  <a:pt x="1581" y="1022"/>
                </a:moveTo>
                <a:lnTo>
                  <a:pt x="534" y="1022"/>
                </a:lnTo>
                <a:cubicBezTo>
                  <a:pt x="254" y="1008"/>
                  <a:pt x="15" y="1224"/>
                  <a:pt x="1" y="1504"/>
                </a:cubicBezTo>
                <a:cubicBezTo>
                  <a:pt x="1" y="1511"/>
                  <a:pt x="1" y="1518"/>
                  <a:pt x="0" y="1525"/>
                </a:cubicBezTo>
                <a:lnTo>
                  <a:pt x="0" y="3013"/>
                </a:lnTo>
                <a:cubicBezTo>
                  <a:pt x="11" y="3104"/>
                  <a:pt x="93" y="3170"/>
                  <a:pt x="184" y="3160"/>
                </a:cubicBezTo>
                <a:cubicBezTo>
                  <a:pt x="261" y="3151"/>
                  <a:pt x="322" y="3090"/>
                  <a:pt x="331" y="3013"/>
                </a:cubicBezTo>
                <a:lnTo>
                  <a:pt x="336" y="1733"/>
                </a:lnTo>
                <a:cubicBezTo>
                  <a:pt x="336" y="1691"/>
                  <a:pt x="370" y="1657"/>
                  <a:pt x="412" y="1657"/>
                </a:cubicBezTo>
                <a:cubicBezTo>
                  <a:pt x="454" y="1656"/>
                  <a:pt x="488" y="1691"/>
                  <a:pt x="488" y="1733"/>
                </a:cubicBezTo>
                <a:cubicBezTo>
                  <a:pt x="488" y="1733"/>
                  <a:pt x="488" y="1733"/>
                  <a:pt x="488" y="1733"/>
                </a:cubicBezTo>
                <a:lnTo>
                  <a:pt x="488" y="5239"/>
                </a:lnTo>
                <a:cubicBezTo>
                  <a:pt x="495" y="5366"/>
                  <a:pt x="605" y="5464"/>
                  <a:pt x="732" y="5457"/>
                </a:cubicBezTo>
                <a:cubicBezTo>
                  <a:pt x="850" y="5450"/>
                  <a:pt x="944" y="5356"/>
                  <a:pt x="951" y="5239"/>
                </a:cubicBezTo>
                <a:lnTo>
                  <a:pt x="951" y="3196"/>
                </a:lnTo>
                <a:cubicBezTo>
                  <a:pt x="989" y="3153"/>
                  <a:pt x="1055" y="3148"/>
                  <a:pt x="1099" y="3187"/>
                </a:cubicBezTo>
                <a:cubicBezTo>
                  <a:pt x="1102" y="3190"/>
                  <a:pt x="1105" y="3193"/>
                  <a:pt x="1108" y="3196"/>
                </a:cubicBezTo>
                <a:lnTo>
                  <a:pt x="1108" y="5239"/>
                </a:lnTo>
                <a:cubicBezTo>
                  <a:pt x="1117" y="5368"/>
                  <a:pt x="1228" y="5465"/>
                  <a:pt x="1358" y="5456"/>
                </a:cubicBezTo>
                <a:cubicBezTo>
                  <a:pt x="1474" y="5449"/>
                  <a:pt x="1568" y="5355"/>
                  <a:pt x="1575" y="5239"/>
                </a:cubicBezTo>
                <a:lnTo>
                  <a:pt x="1575" y="1728"/>
                </a:lnTo>
                <a:cubicBezTo>
                  <a:pt x="1569" y="1684"/>
                  <a:pt x="1599" y="1644"/>
                  <a:pt x="1642" y="1637"/>
                </a:cubicBezTo>
                <a:cubicBezTo>
                  <a:pt x="1686" y="1631"/>
                  <a:pt x="1726" y="1661"/>
                  <a:pt x="1733" y="1704"/>
                </a:cubicBezTo>
                <a:cubicBezTo>
                  <a:pt x="1734" y="1712"/>
                  <a:pt x="1734" y="1720"/>
                  <a:pt x="1733" y="1728"/>
                </a:cubicBezTo>
                <a:lnTo>
                  <a:pt x="1733" y="3013"/>
                </a:lnTo>
                <a:cubicBezTo>
                  <a:pt x="1743" y="3107"/>
                  <a:pt x="1828" y="3175"/>
                  <a:pt x="1922" y="3165"/>
                </a:cubicBezTo>
                <a:cubicBezTo>
                  <a:pt x="2002" y="3156"/>
                  <a:pt x="2065" y="3093"/>
                  <a:pt x="2073" y="3013"/>
                </a:cubicBezTo>
                <a:lnTo>
                  <a:pt x="2073" y="1525"/>
                </a:lnTo>
                <a:cubicBezTo>
                  <a:pt x="2083" y="1257"/>
                  <a:pt x="1874" y="1032"/>
                  <a:pt x="1606" y="1022"/>
                </a:cubicBezTo>
                <a:cubicBezTo>
                  <a:pt x="1597" y="1022"/>
                  <a:pt x="1589" y="1022"/>
                  <a:pt x="1581" y="1022"/>
                </a:cubicBezTo>
                <a:close/>
              </a:path>
            </a:pathLst>
          </a:custGeom>
          <a:noFill/>
          <a:ln w="28575">
            <a:solidFill>
              <a:srgbClr val="002060"/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9" name="Oval Callout 1"/>
          <p:cNvSpPr/>
          <p:nvPr userDrawn="1"/>
        </p:nvSpPr>
        <p:spPr>
          <a:xfrm>
            <a:off x="3967163" y="476250"/>
            <a:ext cx="1004887" cy="698500"/>
          </a:xfrm>
          <a:prstGeom prst="wedgeEllipseCallout">
            <a:avLst>
              <a:gd name="adj1" fmla="val -64022"/>
              <a:gd name="adj2" fmla="val 44135"/>
            </a:avLst>
          </a:prstGeom>
          <a:noFill/>
          <a:ln w="28575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0" name="Group 1"/>
          <p:cNvGrpSpPr>
            <a:grpSpLocks/>
          </p:cNvGrpSpPr>
          <p:nvPr userDrawn="1"/>
        </p:nvGrpSpPr>
        <p:grpSpPr bwMode="auto">
          <a:xfrm>
            <a:off x="5014565" y="1340768"/>
            <a:ext cx="893638" cy="812294"/>
            <a:chOff x="1200085" y="966246"/>
            <a:chExt cx="202002" cy="176754"/>
          </a:xfrm>
          <a:noFill/>
        </p:grpSpPr>
        <p:sp>
          <p:nvSpPr>
            <p:cNvPr id="11" name="Rounded Rectangle 2"/>
            <p:cNvSpPr/>
            <p:nvPr/>
          </p:nvSpPr>
          <p:spPr>
            <a:xfrm flipH="1">
              <a:off x="1200085" y="966246"/>
              <a:ext cx="202002" cy="131513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" name="Rounded Rectangle 3"/>
            <p:cNvSpPr/>
            <p:nvPr/>
          </p:nvSpPr>
          <p:spPr>
            <a:xfrm flipH="1">
              <a:off x="1217445" y="984921"/>
              <a:ext cx="167283" cy="94164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" name="Rounded Rectangle 4"/>
            <p:cNvSpPr/>
            <p:nvPr/>
          </p:nvSpPr>
          <p:spPr>
            <a:xfrm flipH="1">
              <a:off x="1210080" y="1114856"/>
              <a:ext cx="182012" cy="28144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4" name="Group 1"/>
          <p:cNvGrpSpPr/>
          <p:nvPr userDrawn="1"/>
        </p:nvGrpSpPr>
        <p:grpSpPr>
          <a:xfrm rot="426708">
            <a:off x="3958724" y="1368858"/>
            <a:ext cx="518672" cy="1044380"/>
            <a:chOff x="1004343" y="990600"/>
            <a:chExt cx="1648911" cy="3196081"/>
          </a:xfrm>
          <a:noFill/>
        </p:grpSpPr>
        <p:grpSp>
          <p:nvGrpSpPr>
            <p:cNvPr id="15" name="Group 31"/>
            <p:cNvGrpSpPr/>
            <p:nvPr/>
          </p:nvGrpSpPr>
          <p:grpSpPr>
            <a:xfrm>
              <a:off x="1004343" y="990600"/>
              <a:ext cx="1648911" cy="3196081"/>
              <a:chOff x="1004343" y="990600"/>
              <a:chExt cx="1648911" cy="3196081"/>
            </a:xfrm>
            <a:grpFill/>
          </p:grpSpPr>
          <p:sp>
            <p:nvSpPr>
              <p:cNvPr id="27" name="Rounded Rectangle 14"/>
              <p:cNvSpPr/>
              <p:nvPr/>
            </p:nvSpPr>
            <p:spPr>
              <a:xfrm rot="5400000">
                <a:off x="2080942" y="1090342"/>
                <a:ext cx="533400" cy="333916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8" name="Rounded Rectangle 2"/>
              <p:cNvSpPr/>
              <p:nvPr/>
            </p:nvSpPr>
            <p:spPr>
              <a:xfrm rot="5400000">
                <a:off x="427431" y="1960857"/>
                <a:ext cx="2802736" cy="1648911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grpSp>
          <p:nvGrpSpPr>
            <p:cNvPr id="16" name="Group 32"/>
            <p:cNvGrpSpPr/>
            <p:nvPr/>
          </p:nvGrpSpPr>
          <p:grpSpPr>
            <a:xfrm>
              <a:off x="1239899" y="1641153"/>
              <a:ext cx="1177801" cy="2321247"/>
              <a:chOff x="1239899" y="1641153"/>
              <a:chExt cx="1177801" cy="2321247"/>
            </a:xfrm>
            <a:grpFill/>
          </p:grpSpPr>
          <p:sp>
            <p:nvSpPr>
              <p:cNvPr id="17" name="Rounded Rectangle 3"/>
              <p:cNvSpPr/>
              <p:nvPr/>
            </p:nvSpPr>
            <p:spPr>
              <a:xfrm rot="5400000">
                <a:off x="1291248" y="1589804"/>
                <a:ext cx="1075103" cy="1177801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8" name="Rounded Rectangle 5"/>
              <p:cNvSpPr/>
              <p:nvPr/>
            </p:nvSpPr>
            <p:spPr>
              <a:xfrm rot="5400000">
                <a:off x="1254457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9" name="Rounded Rectangle 6"/>
              <p:cNvSpPr/>
              <p:nvPr/>
            </p:nvSpPr>
            <p:spPr>
              <a:xfrm rot="5400000">
                <a:off x="1676400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0" name="Rounded Rectangle 7"/>
              <p:cNvSpPr/>
              <p:nvPr/>
            </p:nvSpPr>
            <p:spPr>
              <a:xfrm rot="5400000">
                <a:off x="2098342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1" name="Rounded Rectangle 8"/>
              <p:cNvSpPr/>
              <p:nvPr/>
            </p:nvSpPr>
            <p:spPr>
              <a:xfrm rot="5400000">
                <a:off x="1254457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2" name="Rounded Rectangle 9"/>
              <p:cNvSpPr/>
              <p:nvPr/>
            </p:nvSpPr>
            <p:spPr>
              <a:xfrm rot="5400000">
                <a:off x="1676400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3" name="Rounded Rectangle 10"/>
              <p:cNvSpPr/>
              <p:nvPr/>
            </p:nvSpPr>
            <p:spPr>
              <a:xfrm rot="5400000">
                <a:off x="2098342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4" name="Rounded Rectangle 11"/>
              <p:cNvSpPr/>
              <p:nvPr/>
            </p:nvSpPr>
            <p:spPr>
              <a:xfrm rot="5400000">
                <a:off x="1254457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5" name="Rounded Rectangle 12"/>
              <p:cNvSpPr/>
              <p:nvPr/>
            </p:nvSpPr>
            <p:spPr>
              <a:xfrm rot="5400000">
                <a:off x="1676400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6" name="Rounded Rectangle 13"/>
              <p:cNvSpPr/>
              <p:nvPr/>
            </p:nvSpPr>
            <p:spPr>
              <a:xfrm rot="5400000">
                <a:off x="2098342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</p:grpSp>
      <p:sp>
        <p:nvSpPr>
          <p:cNvPr id="29" name="Freeform 1"/>
          <p:cNvSpPr/>
          <p:nvPr userDrawn="1"/>
        </p:nvSpPr>
        <p:spPr>
          <a:xfrm>
            <a:off x="4700588" y="2371725"/>
            <a:ext cx="558800" cy="696913"/>
          </a:xfrm>
          <a:custGeom>
            <a:avLst/>
            <a:gdLst>
              <a:gd name="connsiteX0" fmla="*/ 374121 w 1063625"/>
              <a:gd name="connsiteY0" fmla="*/ 1371600 h 1456796"/>
              <a:gd name="connsiteX1" fmla="*/ 37571 w 1063625"/>
              <a:gd name="connsiteY1" fmla="*/ 812800 h 1456796"/>
              <a:gd name="connsiteX2" fmla="*/ 148696 w 1063625"/>
              <a:gd name="connsiteY2" fmla="*/ 669925 h 1456796"/>
              <a:gd name="connsiteX3" fmla="*/ 164571 w 1063625"/>
              <a:gd name="connsiteY3" fmla="*/ 663575 h 1456796"/>
              <a:gd name="connsiteX4" fmla="*/ 278871 w 1063625"/>
              <a:gd name="connsiteY4" fmla="*/ 908050 h 1456796"/>
              <a:gd name="connsiteX5" fmla="*/ 291571 w 1063625"/>
              <a:gd name="connsiteY5" fmla="*/ 127000 h 1456796"/>
              <a:gd name="connsiteX6" fmla="*/ 497946 w 1063625"/>
              <a:gd name="connsiteY6" fmla="*/ 146050 h 1456796"/>
              <a:gd name="connsiteX7" fmla="*/ 472546 w 1063625"/>
              <a:gd name="connsiteY7" fmla="*/ 635000 h 1456796"/>
              <a:gd name="connsiteX8" fmla="*/ 488421 w 1063625"/>
              <a:gd name="connsiteY8" fmla="*/ 381000 h 1456796"/>
              <a:gd name="connsiteX9" fmla="*/ 631296 w 1063625"/>
              <a:gd name="connsiteY9" fmla="*/ 387350 h 1456796"/>
              <a:gd name="connsiteX10" fmla="*/ 672571 w 1063625"/>
              <a:gd name="connsiteY10" fmla="*/ 628650 h 1456796"/>
              <a:gd name="connsiteX11" fmla="*/ 688446 w 1063625"/>
              <a:gd name="connsiteY11" fmla="*/ 428625 h 1456796"/>
              <a:gd name="connsiteX12" fmla="*/ 809096 w 1063625"/>
              <a:gd name="connsiteY12" fmla="*/ 428625 h 1456796"/>
              <a:gd name="connsiteX13" fmla="*/ 828146 w 1063625"/>
              <a:gd name="connsiteY13" fmla="*/ 673100 h 1456796"/>
              <a:gd name="connsiteX14" fmla="*/ 844021 w 1063625"/>
              <a:gd name="connsiteY14" fmla="*/ 492125 h 1456796"/>
              <a:gd name="connsiteX15" fmla="*/ 1037696 w 1063625"/>
              <a:gd name="connsiteY15" fmla="*/ 603250 h 1456796"/>
              <a:gd name="connsiteX16" fmla="*/ 999596 w 1063625"/>
              <a:gd name="connsiteY16" fmla="*/ 977900 h 1456796"/>
              <a:gd name="connsiteX17" fmla="*/ 837671 w 1063625"/>
              <a:gd name="connsiteY17" fmla="*/ 1323975 h 1456796"/>
              <a:gd name="connsiteX18" fmla="*/ 374121 w 1063625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450975 h 1536171"/>
              <a:gd name="connsiteX1" fmla="*/ 37571 w 1060979"/>
              <a:gd name="connsiteY1" fmla="*/ 892175 h 1536171"/>
              <a:gd name="connsiteX2" fmla="*/ 148696 w 1060979"/>
              <a:gd name="connsiteY2" fmla="*/ 749300 h 1536171"/>
              <a:gd name="connsiteX3" fmla="*/ 164571 w 1060979"/>
              <a:gd name="connsiteY3" fmla="*/ 742950 h 1536171"/>
              <a:gd name="connsiteX4" fmla="*/ 278871 w 1060979"/>
              <a:gd name="connsiteY4" fmla="*/ 987425 h 1536171"/>
              <a:gd name="connsiteX5" fmla="*/ 291571 w 1060979"/>
              <a:gd name="connsiteY5" fmla="*/ 206375 h 1536171"/>
              <a:gd name="connsiteX6" fmla="*/ 497946 w 1060979"/>
              <a:gd name="connsiteY6" fmla="*/ 225425 h 1536171"/>
              <a:gd name="connsiteX7" fmla="*/ 472546 w 1060979"/>
              <a:gd name="connsiteY7" fmla="*/ 714375 h 1536171"/>
              <a:gd name="connsiteX8" fmla="*/ 488421 w 1060979"/>
              <a:gd name="connsiteY8" fmla="*/ 460375 h 1536171"/>
              <a:gd name="connsiteX9" fmla="*/ 631296 w 1060979"/>
              <a:gd name="connsiteY9" fmla="*/ 466725 h 1536171"/>
              <a:gd name="connsiteX10" fmla="*/ 672571 w 1060979"/>
              <a:gd name="connsiteY10" fmla="*/ 708025 h 1536171"/>
              <a:gd name="connsiteX11" fmla="*/ 688446 w 1060979"/>
              <a:gd name="connsiteY11" fmla="*/ 508000 h 1536171"/>
              <a:gd name="connsiteX12" fmla="*/ 809096 w 1060979"/>
              <a:gd name="connsiteY12" fmla="*/ 508000 h 1536171"/>
              <a:gd name="connsiteX13" fmla="*/ 828146 w 1060979"/>
              <a:gd name="connsiteY13" fmla="*/ 752475 h 1536171"/>
              <a:gd name="connsiteX14" fmla="*/ 859896 w 1060979"/>
              <a:gd name="connsiteY14" fmla="*/ 603250 h 1536171"/>
              <a:gd name="connsiteX15" fmla="*/ 1037696 w 1060979"/>
              <a:gd name="connsiteY15" fmla="*/ 682625 h 1536171"/>
              <a:gd name="connsiteX16" fmla="*/ 999596 w 1060979"/>
              <a:gd name="connsiteY16" fmla="*/ 1057275 h 1536171"/>
              <a:gd name="connsiteX17" fmla="*/ 837671 w 1060979"/>
              <a:gd name="connsiteY17" fmla="*/ 1403350 h 1536171"/>
              <a:gd name="connsiteX18" fmla="*/ 374121 w 1060979"/>
              <a:gd name="connsiteY18" fmla="*/ 1450975 h 1536171"/>
              <a:gd name="connsiteX0" fmla="*/ 374121 w 1060979"/>
              <a:gd name="connsiteY0" fmla="*/ 1310217 h 1395413"/>
              <a:gd name="connsiteX1" fmla="*/ 37571 w 1060979"/>
              <a:gd name="connsiteY1" fmla="*/ 751417 h 1395413"/>
              <a:gd name="connsiteX2" fmla="*/ 148696 w 1060979"/>
              <a:gd name="connsiteY2" fmla="*/ 608542 h 1395413"/>
              <a:gd name="connsiteX3" fmla="*/ 164571 w 1060979"/>
              <a:gd name="connsiteY3" fmla="*/ 602192 h 1395413"/>
              <a:gd name="connsiteX4" fmla="*/ 278871 w 1060979"/>
              <a:gd name="connsiteY4" fmla="*/ 846667 h 1395413"/>
              <a:gd name="connsiteX5" fmla="*/ 291571 w 1060979"/>
              <a:gd name="connsiteY5" fmla="*/ 65617 h 1395413"/>
              <a:gd name="connsiteX6" fmla="*/ 497946 w 1060979"/>
              <a:gd name="connsiteY6" fmla="*/ 84667 h 1395413"/>
              <a:gd name="connsiteX7" fmla="*/ 472546 w 1060979"/>
              <a:gd name="connsiteY7" fmla="*/ 573617 h 1395413"/>
              <a:gd name="connsiteX8" fmla="*/ 488421 w 1060979"/>
              <a:gd name="connsiteY8" fmla="*/ 319617 h 1395413"/>
              <a:gd name="connsiteX9" fmla="*/ 631296 w 1060979"/>
              <a:gd name="connsiteY9" fmla="*/ 325967 h 1395413"/>
              <a:gd name="connsiteX10" fmla="*/ 672571 w 1060979"/>
              <a:gd name="connsiteY10" fmla="*/ 567267 h 1395413"/>
              <a:gd name="connsiteX11" fmla="*/ 688446 w 1060979"/>
              <a:gd name="connsiteY11" fmla="*/ 367242 h 1395413"/>
              <a:gd name="connsiteX12" fmla="*/ 809096 w 1060979"/>
              <a:gd name="connsiteY12" fmla="*/ 367242 h 1395413"/>
              <a:gd name="connsiteX13" fmla="*/ 828146 w 1060979"/>
              <a:gd name="connsiteY13" fmla="*/ 611717 h 1395413"/>
              <a:gd name="connsiteX14" fmla="*/ 859896 w 1060979"/>
              <a:gd name="connsiteY14" fmla="*/ 462492 h 1395413"/>
              <a:gd name="connsiteX15" fmla="*/ 1037696 w 1060979"/>
              <a:gd name="connsiteY15" fmla="*/ 541867 h 1395413"/>
              <a:gd name="connsiteX16" fmla="*/ 999596 w 1060979"/>
              <a:gd name="connsiteY16" fmla="*/ 916517 h 1395413"/>
              <a:gd name="connsiteX17" fmla="*/ 837671 w 1060979"/>
              <a:gd name="connsiteY17" fmla="*/ 1262592 h 1395413"/>
              <a:gd name="connsiteX18" fmla="*/ 374121 w 1060979"/>
              <a:gd name="connsiteY18" fmla="*/ 1310217 h 1395413"/>
              <a:gd name="connsiteX0" fmla="*/ 374121 w 1060979"/>
              <a:gd name="connsiteY0" fmla="*/ 1310217 h 1395413"/>
              <a:gd name="connsiteX1" fmla="*/ 37571 w 1060979"/>
              <a:gd name="connsiteY1" fmla="*/ 751417 h 1395413"/>
              <a:gd name="connsiteX2" fmla="*/ 148696 w 1060979"/>
              <a:gd name="connsiteY2" fmla="*/ 608542 h 1395413"/>
              <a:gd name="connsiteX3" fmla="*/ 164571 w 1060979"/>
              <a:gd name="connsiteY3" fmla="*/ 602192 h 1395413"/>
              <a:gd name="connsiteX4" fmla="*/ 278871 w 1060979"/>
              <a:gd name="connsiteY4" fmla="*/ 846667 h 1395413"/>
              <a:gd name="connsiteX5" fmla="*/ 291571 w 1060979"/>
              <a:gd name="connsiteY5" fmla="*/ 65617 h 1395413"/>
              <a:gd name="connsiteX6" fmla="*/ 497946 w 1060979"/>
              <a:gd name="connsiteY6" fmla="*/ 84667 h 1395413"/>
              <a:gd name="connsiteX7" fmla="*/ 472546 w 1060979"/>
              <a:gd name="connsiteY7" fmla="*/ 573617 h 1395413"/>
              <a:gd name="connsiteX8" fmla="*/ 488421 w 1060979"/>
              <a:gd name="connsiteY8" fmla="*/ 319617 h 1395413"/>
              <a:gd name="connsiteX9" fmla="*/ 631296 w 1060979"/>
              <a:gd name="connsiteY9" fmla="*/ 325967 h 1395413"/>
              <a:gd name="connsiteX10" fmla="*/ 672571 w 1060979"/>
              <a:gd name="connsiteY10" fmla="*/ 567267 h 1395413"/>
              <a:gd name="connsiteX11" fmla="*/ 688446 w 1060979"/>
              <a:gd name="connsiteY11" fmla="*/ 367242 h 1395413"/>
              <a:gd name="connsiteX12" fmla="*/ 809096 w 1060979"/>
              <a:gd name="connsiteY12" fmla="*/ 367242 h 1395413"/>
              <a:gd name="connsiteX13" fmla="*/ 828146 w 1060979"/>
              <a:gd name="connsiteY13" fmla="*/ 611717 h 1395413"/>
              <a:gd name="connsiteX14" fmla="*/ 859896 w 1060979"/>
              <a:gd name="connsiteY14" fmla="*/ 462492 h 1395413"/>
              <a:gd name="connsiteX15" fmla="*/ 1037696 w 1060979"/>
              <a:gd name="connsiteY15" fmla="*/ 541867 h 1395413"/>
              <a:gd name="connsiteX16" fmla="*/ 999596 w 1060979"/>
              <a:gd name="connsiteY16" fmla="*/ 916517 h 1395413"/>
              <a:gd name="connsiteX17" fmla="*/ 837671 w 1060979"/>
              <a:gd name="connsiteY17" fmla="*/ 1262592 h 1395413"/>
              <a:gd name="connsiteX18" fmla="*/ 374121 w 1060979"/>
              <a:gd name="connsiteY18" fmla="*/ 1310217 h 1395413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404937"/>
              <a:gd name="connsiteX1" fmla="*/ 37571 w 1060979"/>
              <a:gd name="connsiteY1" fmla="*/ 754591 h 1404937"/>
              <a:gd name="connsiteX2" fmla="*/ 148696 w 1060979"/>
              <a:gd name="connsiteY2" fmla="*/ 611716 h 1404937"/>
              <a:gd name="connsiteX3" fmla="*/ 278871 w 1060979"/>
              <a:gd name="connsiteY3" fmla="*/ 849841 h 1404937"/>
              <a:gd name="connsiteX4" fmla="*/ 291571 w 1060979"/>
              <a:gd name="connsiteY4" fmla="*/ 68791 h 1404937"/>
              <a:gd name="connsiteX5" fmla="*/ 478896 w 1060979"/>
              <a:gd name="connsiteY5" fmla="*/ 84667 h 1404937"/>
              <a:gd name="connsiteX6" fmla="*/ 472546 w 1060979"/>
              <a:gd name="connsiteY6" fmla="*/ 576791 h 1404937"/>
              <a:gd name="connsiteX7" fmla="*/ 488421 w 1060979"/>
              <a:gd name="connsiteY7" fmla="*/ 322791 h 1404937"/>
              <a:gd name="connsiteX8" fmla="*/ 631296 w 1060979"/>
              <a:gd name="connsiteY8" fmla="*/ 329141 h 1404937"/>
              <a:gd name="connsiteX9" fmla="*/ 672571 w 1060979"/>
              <a:gd name="connsiteY9" fmla="*/ 570441 h 1404937"/>
              <a:gd name="connsiteX10" fmla="*/ 688446 w 1060979"/>
              <a:gd name="connsiteY10" fmla="*/ 370416 h 1404937"/>
              <a:gd name="connsiteX11" fmla="*/ 809096 w 1060979"/>
              <a:gd name="connsiteY11" fmla="*/ 370416 h 1404937"/>
              <a:gd name="connsiteX12" fmla="*/ 828146 w 1060979"/>
              <a:gd name="connsiteY12" fmla="*/ 614891 h 1404937"/>
              <a:gd name="connsiteX13" fmla="*/ 859896 w 1060979"/>
              <a:gd name="connsiteY13" fmla="*/ 465666 h 1404937"/>
              <a:gd name="connsiteX14" fmla="*/ 1037696 w 1060979"/>
              <a:gd name="connsiteY14" fmla="*/ 545041 h 1404937"/>
              <a:gd name="connsiteX15" fmla="*/ 999596 w 1060979"/>
              <a:gd name="connsiteY15" fmla="*/ 919691 h 1404937"/>
              <a:gd name="connsiteX16" fmla="*/ 859896 w 1060979"/>
              <a:gd name="connsiteY16" fmla="*/ 1303867 h 1404937"/>
              <a:gd name="connsiteX17" fmla="*/ 374121 w 1060979"/>
              <a:gd name="connsiteY17" fmla="*/ 1313391 h 1404937"/>
              <a:gd name="connsiteX0" fmla="*/ 374121 w 1060979"/>
              <a:gd name="connsiteY0" fmla="*/ 1313391 h 1404937"/>
              <a:gd name="connsiteX1" fmla="*/ 37571 w 1060979"/>
              <a:gd name="connsiteY1" fmla="*/ 754591 h 1404937"/>
              <a:gd name="connsiteX2" fmla="*/ 148696 w 1060979"/>
              <a:gd name="connsiteY2" fmla="*/ 611716 h 1404937"/>
              <a:gd name="connsiteX3" fmla="*/ 278871 w 1060979"/>
              <a:gd name="connsiteY3" fmla="*/ 849841 h 1404937"/>
              <a:gd name="connsiteX4" fmla="*/ 291571 w 1060979"/>
              <a:gd name="connsiteY4" fmla="*/ 68791 h 1404937"/>
              <a:gd name="connsiteX5" fmla="*/ 478896 w 1060979"/>
              <a:gd name="connsiteY5" fmla="*/ 84667 h 1404937"/>
              <a:gd name="connsiteX6" fmla="*/ 472546 w 1060979"/>
              <a:gd name="connsiteY6" fmla="*/ 576791 h 1404937"/>
              <a:gd name="connsiteX7" fmla="*/ 488421 w 1060979"/>
              <a:gd name="connsiteY7" fmla="*/ 322791 h 1404937"/>
              <a:gd name="connsiteX8" fmla="*/ 631296 w 1060979"/>
              <a:gd name="connsiteY8" fmla="*/ 329141 h 1404937"/>
              <a:gd name="connsiteX9" fmla="*/ 672571 w 1060979"/>
              <a:gd name="connsiteY9" fmla="*/ 570441 h 1404937"/>
              <a:gd name="connsiteX10" fmla="*/ 688446 w 1060979"/>
              <a:gd name="connsiteY10" fmla="*/ 370416 h 1404937"/>
              <a:gd name="connsiteX11" fmla="*/ 809096 w 1060979"/>
              <a:gd name="connsiteY11" fmla="*/ 370416 h 1404937"/>
              <a:gd name="connsiteX12" fmla="*/ 828146 w 1060979"/>
              <a:gd name="connsiteY12" fmla="*/ 614891 h 1404937"/>
              <a:gd name="connsiteX13" fmla="*/ 859896 w 1060979"/>
              <a:gd name="connsiteY13" fmla="*/ 465666 h 1404937"/>
              <a:gd name="connsiteX14" fmla="*/ 1037696 w 1060979"/>
              <a:gd name="connsiteY14" fmla="*/ 545041 h 1404937"/>
              <a:gd name="connsiteX15" fmla="*/ 999596 w 1060979"/>
              <a:gd name="connsiteY15" fmla="*/ 919691 h 1404937"/>
              <a:gd name="connsiteX16" fmla="*/ 859896 w 1060979"/>
              <a:gd name="connsiteY16" fmla="*/ 1303867 h 1404937"/>
              <a:gd name="connsiteX17" fmla="*/ 374121 w 1060979"/>
              <a:gd name="connsiteY17" fmla="*/ 1313391 h 14049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19212"/>
              <a:gd name="connsiteX1" fmla="*/ 37571 w 1060979"/>
              <a:gd name="connsiteY1" fmla="*/ 754591 h 1319212"/>
              <a:gd name="connsiteX2" fmla="*/ 148696 w 1060979"/>
              <a:gd name="connsiteY2" fmla="*/ 611716 h 1319212"/>
              <a:gd name="connsiteX3" fmla="*/ 278871 w 1060979"/>
              <a:gd name="connsiteY3" fmla="*/ 849841 h 1319212"/>
              <a:gd name="connsiteX4" fmla="*/ 291571 w 1060979"/>
              <a:gd name="connsiteY4" fmla="*/ 68791 h 1319212"/>
              <a:gd name="connsiteX5" fmla="*/ 478896 w 1060979"/>
              <a:gd name="connsiteY5" fmla="*/ 84667 h 1319212"/>
              <a:gd name="connsiteX6" fmla="*/ 472546 w 1060979"/>
              <a:gd name="connsiteY6" fmla="*/ 576791 h 1319212"/>
              <a:gd name="connsiteX7" fmla="*/ 488421 w 1060979"/>
              <a:gd name="connsiteY7" fmla="*/ 322791 h 1319212"/>
              <a:gd name="connsiteX8" fmla="*/ 631296 w 1060979"/>
              <a:gd name="connsiteY8" fmla="*/ 329141 h 1319212"/>
              <a:gd name="connsiteX9" fmla="*/ 672571 w 1060979"/>
              <a:gd name="connsiteY9" fmla="*/ 570441 h 1319212"/>
              <a:gd name="connsiteX10" fmla="*/ 688446 w 1060979"/>
              <a:gd name="connsiteY10" fmla="*/ 370416 h 1319212"/>
              <a:gd name="connsiteX11" fmla="*/ 809096 w 1060979"/>
              <a:gd name="connsiteY11" fmla="*/ 370416 h 1319212"/>
              <a:gd name="connsiteX12" fmla="*/ 828146 w 1060979"/>
              <a:gd name="connsiteY12" fmla="*/ 614891 h 1319212"/>
              <a:gd name="connsiteX13" fmla="*/ 859896 w 1060979"/>
              <a:gd name="connsiteY13" fmla="*/ 465666 h 1319212"/>
              <a:gd name="connsiteX14" fmla="*/ 1037696 w 1060979"/>
              <a:gd name="connsiteY14" fmla="*/ 545041 h 1319212"/>
              <a:gd name="connsiteX15" fmla="*/ 999596 w 1060979"/>
              <a:gd name="connsiteY15" fmla="*/ 919691 h 1319212"/>
              <a:gd name="connsiteX16" fmla="*/ 859896 w 1060979"/>
              <a:gd name="connsiteY16" fmla="*/ 1227667 h 1319212"/>
              <a:gd name="connsiteX17" fmla="*/ 374121 w 1060979"/>
              <a:gd name="connsiteY17" fmla="*/ 1313391 h 1319212"/>
              <a:gd name="connsiteX0" fmla="*/ 374121 w 1060979"/>
              <a:gd name="connsiteY0" fmla="*/ 1313391 h 1319212"/>
              <a:gd name="connsiteX1" fmla="*/ 37571 w 1060979"/>
              <a:gd name="connsiteY1" fmla="*/ 754591 h 1319212"/>
              <a:gd name="connsiteX2" fmla="*/ 148696 w 1060979"/>
              <a:gd name="connsiteY2" fmla="*/ 611716 h 1319212"/>
              <a:gd name="connsiteX3" fmla="*/ 278871 w 1060979"/>
              <a:gd name="connsiteY3" fmla="*/ 849841 h 1319212"/>
              <a:gd name="connsiteX4" fmla="*/ 291571 w 1060979"/>
              <a:gd name="connsiteY4" fmla="*/ 68791 h 1319212"/>
              <a:gd name="connsiteX5" fmla="*/ 478896 w 1060979"/>
              <a:gd name="connsiteY5" fmla="*/ 84667 h 1319212"/>
              <a:gd name="connsiteX6" fmla="*/ 472546 w 1060979"/>
              <a:gd name="connsiteY6" fmla="*/ 576791 h 1319212"/>
              <a:gd name="connsiteX7" fmla="*/ 488421 w 1060979"/>
              <a:gd name="connsiteY7" fmla="*/ 322791 h 1319212"/>
              <a:gd name="connsiteX8" fmla="*/ 631296 w 1060979"/>
              <a:gd name="connsiteY8" fmla="*/ 329141 h 1319212"/>
              <a:gd name="connsiteX9" fmla="*/ 672571 w 1060979"/>
              <a:gd name="connsiteY9" fmla="*/ 570441 h 1319212"/>
              <a:gd name="connsiteX10" fmla="*/ 688446 w 1060979"/>
              <a:gd name="connsiteY10" fmla="*/ 370416 h 1319212"/>
              <a:gd name="connsiteX11" fmla="*/ 809096 w 1060979"/>
              <a:gd name="connsiteY11" fmla="*/ 370416 h 1319212"/>
              <a:gd name="connsiteX12" fmla="*/ 828146 w 1060979"/>
              <a:gd name="connsiteY12" fmla="*/ 614891 h 1319212"/>
              <a:gd name="connsiteX13" fmla="*/ 859896 w 1060979"/>
              <a:gd name="connsiteY13" fmla="*/ 465666 h 1319212"/>
              <a:gd name="connsiteX14" fmla="*/ 1037696 w 1060979"/>
              <a:gd name="connsiteY14" fmla="*/ 545041 h 1319212"/>
              <a:gd name="connsiteX15" fmla="*/ 999596 w 1060979"/>
              <a:gd name="connsiteY15" fmla="*/ 919691 h 1319212"/>
              <a:gd name="connsiteX16" fmla="*/ 859896 w 1060979"/>
              <a:gd name="connsiteY16" fmla="*/ 1227667 h 1319212"/>
              <a:gd name="connsiteX17" fmla="*/ 374121 w 1060979"/>
              <a:gd name="connsiteY17" fmla="*/ 1313391 h 1319212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7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99596 w 1037696"/>
              <a:gd name="connsiteY15" fmla="*/ 919691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12296"/>
              <a:gd name="connsiteY0" fmla="*/ 1313391 h 1313391"/>
              <a:gd name="connsiteX1" fmla="*/ 37571 w 1012296"/>
              <a:gd name="connsiteY1" fmla="*/ 754591 h 1313391"/>
              <a:gd name="connsiteX2" fmla="*/ 148696 w 1012296"/>
              <a:gd name="connsiteY2" fmla="*/ 611716 h 1313391"/>
              <a:gd name="connsiteX3" fmla="*/ 278871 w 1012296"/>
              <a:gd name="connsiteY3" fmla="*/ 849841 h 1313391"/>
              <a:gd name="connsiteX4" fmla="*/ 291571 w 1012296"/>
              <a:gd name="connsiteY4" fmla="*/ 68791 h 1313391"/>
              <a:gd name="connsiteX5" fmla="*/ 478896 w 1012296"/>
              <a:gd name="connsiteY5" fmla="*/ 84667 h 1313391"/>
              <a:gd name="connsiteX6" fmla="*/ 472546 w 1012296"/>
              <a:gd name="connsiteY6" fmla="*/ 576791 h 1313391"/>
              <a:gd name="connsiteX7" fmla="*/ 488421 w 1012296"/>
              <a:gd name="connsiteY7" fmla="*/ 322791 h 1313391"/>
              <a:gd name="connsiteX8" fmla="*/ 631296 w 1012296"/>
              <a:gd name="connsiteY8" fmla="*/ 329141 h 1313391"/>
              <a:gd name="connsiteX9" fmla="*/ 672571 w 1012296"/>
              <a:gd name="connsiteY9" fmla="*/ 570441 h 1313391"/>
              <a:gd name="connsiteX10" fmla="*/ 688446 w 1012296"/>
              <a:gd name="connsiteY10" fmla="*/ 370416 h 1313391"/>
              <a:gd name="connsiteX11" fmla="*/ 809096 w 1012296"/>
              <a:gd name="connsiteY11" fmla="*/ 370416 h 1313391"/>
              <a:gd name="connsiteX12" fmla="*/ 828146 w 1012296"/>
              <a:gd name="connsiteY12" fmla="*/ 614891 h 1313391"/>
              <a:gd name="connsiteX13" fmla="*/ 859896 w 1012296"/>
              <a:gd name="connsiteY13" fmla="*/ 465666 h 1313391"/>
              <a:gd name="connsiteX14" fmla="*/ 1012296 w 1012296"/>
              <a:gd name="connsiteY14" fmla="*/ 541868 h 1313391"/>
              <a:gd name="connsiteX15" fmla="*/ 974196 w 1012296"/>
              <a:gd name="connsiteY15" fmla="*/ 935566 h 1313391"/>
              <a:gd name="connsiteX16" fmla="*/ 885296 w 1012296"/>
              <a:gd name="connsiteY16" fmla="*/ 1253068 h 1313391"/>
              <a:gd name="connsiteX17" fmla="*/ 374121 w 1012296"/>
              <a:gd name="connsiteY17" fmla="*/ 1313391 h 1313391"/>
              <a:gd name="connsiteX0" fmla="*/ 374121 w 1013354"/>
              <a:gd name="connsiteY0" fmla="*/ 1313391 h 1313391"/>
              <a:gd name="connsiteX1" fmla="*/ 37571 w 1013354"/>
              <a:gd name="connsiteY1" fmla="*/ 754591 h 1313391"/>
              <a:gd name="connsiteX2" fmla="*/ 148696 w 1013354"/>
              <a:gd name="connsiteY2" fmla="*/ 611716 h 1313391"/>
              <a:gd name="connsiteX3" fmla="*/ 278871 w 1013354"/>
              <a:gd name="connsiteY3" fmla="*/ 849841 h 1313391"/>
              <a:gd name="connsiteX4" fmla="*/ 291571 w 1013354"/>
              <a:gd name="connsiteY4" fmla="*/ 68791 h 1313391"/>
              <a:gd name="connsiteX5" fmla="*/ 478896 w 1013354"/>
              <a:gd name="connsiteY5" fmla="*/ 84667 h 1313391"/>
              <a:gd name="connsiteX6" fmla="*/ 472546 w 1013354"/>
              <a:gd name="connsiteY6" fmla="*/ 576791 h 1313391"/>
              <a:gd name="connsiteX7" fmla="*/ 488421 w 1013354"/>
              <a:gd name="connsiteY7" fmla="*/ 322791 h 1313391"/>
              <a:gd name="connsiteX8" fmla="*/ 631296 w 1013354"/>
              <a:gd name="connsiteY8" fmla="*/ 329141 h 1313391"/>
              <a:gd name="connsiteX9" fmla="*/ 672571 w 1013354"/>
              <a:gd name="connsiteY9" fmla="*/ 570441 h 1313391"/>
              <a:gd name="connsiteX10" fmla="*/ 688446 w 1013354"/>
              <a:gd name="connsiteY10" fmla="*/ 370416 h 1313391"/>
              <a:gd name="connsiteX11" fmla="*/ 809096 w 1013354"/>
              <a:gd name="connsiteY11" fmla="*/ 370416 h 1313391"/>
              <a:gd name="connsiteX12" fmla="*/ 828146 w 1013354"/>
              <a:gd name="connsiteY12" fmla="*/ 614891 h 1313391"/>
              <a:gd name="connsiteX13" fmla="*/ 859896 w 1013354"/>
              <a:gd name="connsiteY13" fmla="*/ 465666 h 1313391"/>
              <a:gd name="connsiteX14" fmla="*/ 1012296 w 1013354"/>
              <a:gd name="connsiteY14" fmla="*/ 541868 h 1313391"/>
              <a:gd name="connsiteX15" fmla="*/ 974196 w 1013354"/>
              <a:gd name="connsiteY15" fmla="*/ 935566 h 1313391"/>
              <a:gd name="connsiteX16" fmla="*/ 885296 w 1013354"/>
              <a:gd name="connsiteY16" fmla="*/ 1253068 h 1313391"/>
              <a:gd name="connsiteX17" fmla="*/ 374121 w 1013354"/>
              <a:gd name="connsiteY17" fmla="*/ 1313391 h 131339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8842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8842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513821 w 1013354"/>
              <a:gd name="connsiteY7" fmla="*/ 332316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72546 w 1013354"/>
              <a:gd name="connsiteY6" fmla="*/ 555625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72571 w 1013354"/>
              <a:gd name="connsiteY9" fmla="*/ 549275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72571 w 1013354"/>
              <a:gd name="connsiteY9" fmla="*/ 549275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18596 w 1013354"/>
              <a:gd name="connsiteY8" fmla="*/ 3206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18596 w 1013354"/>
              <a:gd name="connsiteY8" fmla="*/ 3206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746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74650 h 1292225"/>
              <a:gd name="connsiteX12" fmla="*/ 828146 w 1013354"/>
              <a:gd name="connsiteY12" fmla="*/ 593725 h 1292225"/>
              <a:gd name="connsiteX13" fmla="*/ 878946 w 1013354"/>
              <a:gd name="connsiteY13" fmla="*/ 415925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6529"/>
              <a:gd name="connsiteY0" fmla="*/ 1292225 h 1292225"/>
              <a:gd name="connsiteX1" fmla="*/ 37571 w 1016529"/>
              <a:gd name="connsiteY1" fmla="*/ 733425 h 1292225"/>
              <a:gd name="connsiteX2" fmla="*/ 145521 w 1016529"/>
              <a:gd name="connsiteY2" fmla="*/ 603250 h 1292225"/>
              <a:gd name="connsiteX3" fmla="*/ 285221 w 1016529"/>
              <a:gd name="connsiteY3" fmla="*/ 765175 h 1292225"/>
              <a:gd name="connsiteX4" fmla="*/ 259821 w 1016529"/>
              <a:gd name="connsiteY4" fmla="*/ 73025 h 1292225"/>
              <a:gd name="connsiteX5" fmla="*/ 434446 w 1016529"/>
              <a:gd name="connsiteY5" fmla="*/ 98426 h 1292225"/>
              <a:gd name="connsiteX6" fmla="*/ 457200 w 1016529"/>
              <a:gd name="connsiteY6" fmla="*/ 609600 h 1292225"/>
              <a:gd name="connsiteX7" fmla="*/ 485246 w 1016529"/>
              <a:gd name="connsiteY7" fmla="*/ 327025 h 1292225"/>
              <a:gd name="connsiteX8" fmla="*/ 628121 w 1016529"/>
              <a:gd name="connsiteY8" fmla="*/ 346075 h 1292225"/>
              <a:gd name="connsiteX9" fmla="*/ 647171 w 1016529"/>
              <a:gd name="connsiteY9" fmla="*/ 565150 h 1292225"/>
              <a:gd name="connsiteX10" fmla="*/ 663046 w 1016529"/>
              <a:gd name="connsiteY10" fmla="*/ 365125 h 1292225"/>
              <a:gd name="connsiteX11" fmla="*/ 809096 w 1016529"/>
              <a:gd name="connsiteY11" fmla="*/ 374650 h 1292225"/>
              <a:gd name="connsiteX12" fmla="*/ 828146 w 1016529"/>
              <a:gd name="connsiteY12" fmla="*/ 593725 h 1292225"/>
              <a:gd name="connsiteX13" fmla="*/ 878946 w 1016529"/>
              <a:gd name="connsiteY13" fmla="*/ 415925 h 1292225"/>
              <a:gd name="connsiteX14" fmla="*/ 1015471 w 1016529"/>
              <a:gd name="connsiteY14" fmla="*/ 587377 h 1292225"/>
              <a:gd name="connsiteX15" fmla="*/ 974196 w 1016529"/>
              <a:gd name="connsiteY15" fmla="*/ 914400 h 1292225"/>
              <a:gd name="connsiteX16" fmla="*/ 885296 w 1016529"/>
              <a:gd name="connsiteY16" fmla="*/ 1231902 h 1292225"/>
              <a:gd name="connsiteX17" fmla="*/ 374121 w 1016529"/>
              <a:gd name="connsiteY17" fmla="*/ 1292225 h 1292225"/>
              <a:gd name="connsiteX0" fmla="*/ 374121 w 1032404"/>
              <a:gd name="connsiteY0" fmla="*/ 1292225 h 1292225"/>
              <a:gd name="connsiteX1" fmla="*/ 37571 w 1032404"/>
              <a:gd name="connsiteY1" fmla="*/ 733425 h 1292225"/>
              <a:gd name="connsiteX2" fmla="*/ 145521 w 1032404"/>
              <a:gd name="connsiteY2" fmla="*/ 603250 h 1292225"/>
              <a:gd name="connsiteX3" fmla="*/ 285221 w 1032404"/>
              <a:gd name="connsiteY3" fmla="*/ 765175 h 1292225"/>
              <a:gd name="connsiteX4" fmla="*/ 259821 w 1032404"/>
              <a:gd name="connsiteY4" fmla="*/ 73025 h 1292225"/>
              <a:gd name="connsiteX5" fmla="*/ 434446 w 1032404"/>
              <a:gd name="connsiteY5" fmla="*/ 98426 h 1292225"/>
              <a:gd name="connsiteX6" fmla="*/ 457200 w 1032404"/>
              <a:gd name="connsiteY6" fmla="*/ 609600 h 1292225"/>
              <a:gd name="connsiteX7" fmla="*/ 485246 w 1032404"/>
              <a:gd name="connsiteY7" fmla="*/ 327025 h 1292225"/>
              <a:gd name="connsiteX8" fmla="*/ 628121 w 1032404"/>
              <a:gd name="connsiteY8" fmla="*/ 346075 h 1292225"/>
              <a:gd name="connsiteX9" fmla="*/ 647171 w 1032404"/>
              <a:gd name="connsiteY9" fmla="*/ 565150 h 1292225"/>
              <a:gd name="connsiteX10" fmla="*/ 663046 w 1032404"/>
              <a:gd name="connsiteY10" fmla="*/ 365125 h 1292225"/>
              <a:gd name="connsiteX11" fmla="*/ 809096 w 1032404"/>
              <a:gd name="connsiteY11" fmla="*/ 374650 h 1292225"/>
              <a:gd name="connsiteX12" fmla="*/ 828146 w 1032404"/>
              <a:gd name="connsiteY12" fmla="*/ 593725 h 1292225"/>
              <a:gd name="connsiteX13" fmla="*/ 878946 w 1032404"/>
              <a:gd name="connsiteY13" fmla="*/ 415925 h 1292225"/>
              <a:gd name="connsiteX14" fmla="*/ 1015471 w 1032404"/>
              <a:gd name="connsiteY14" fmla="*/ 587377 h 1292225"/>
              <a:gd name="connsiteX15" fmla="*/ 974196 w 1032404"/>
              <a:gd name="connsiteY15" fmla="*/ 914400 h 1292225"/>
              <a:gd name="connsiteX16" fmla="*/ 885296 w 1032404"/>
              <a:gd name="connsiteY16" fmla="*/ 1231902 h 1292225"/>
              <a:gd name="connsiteX17" fmla="*/ 374121 w 1032404"/>
              <a:gd name="connsiteY17" fmla="*/ 1292225 h 1292225"/>
              <a:gd name="connsiteX0" fmla="*/ 374121 w 1019704"/>
              <a:gd name="connsiteY0" fmla="*/ 1292225 h 1292225"/>
              <a:gd name="connsiteX1" fmla="*/ 37571 w 1019704"/>
              <a:gd name="connsiteY1" fmla="*/ 733425 h 1292225"/>
              <a:gd name="connsiteX2" fmla="*/ 145521 w 1019704"/>
              <a:gd name="connsiteY2" fmla="*/ 603250 h 1292225"/>
              <a:gd name="connsiteX3" fmla="*/ 285221 w 1019704"/>
              <a:gd name="connsiteY3" fmla="*/ 765175 h 1292225"/>
              <a:gd name="connsiteX4" fmla="*/ 259821 w 1019704"/>
              <a:gd name="connsiteY4" fmla="*/ 73025 h 1292225"/>
              <a:gd name="connsiteX5" fmla="*/ 434446 w 1019704"/>
              <a:gd name="connsiteY5" fmla="*/ 98426 h 1292225"/>
              <a:gd name="connsiteX6" fmla="*/ 457200 w 1019704"/>
              <a:gd name="connsiteY6" fmla="*/ 609600 h 1292225"/>
              <a:gd name="connsiteX7" fmla="*/ 485246 w 1019704"/>
              <a:gd name="connsiteY7" fmla="*/ 327025 h 1292225"/>
              <a:gd name="connsiteX8" fmla="*/ 628121 w 1019704"/>
              <a:gd name="connsiteY8" fmla="*/ 346075 h 1292225"/>
              <a:gd name="connsiteX9" fmla="*/ 647171 w 1019704"/>
              <a:gd name="connsiteY9" fmla="*/ 565150 h 1292225"/>
              <a:gd name="connsiteX10" fmla="*/ 663046 w 1019704"/>
              <a:gd name="connsiteY10" fmla="*/ 365125 h 1292225"/>
              <a:gd name="connsiteX11" fmla="*/ 809096 w 1019704"/>
              <a:gd name="connsiteY11" fmla="*/ 374650 h 1292225"/>
              <a:gd name="connsiteX12" fmla="*/ 828146 w 1019704"/>
              <a:gd name="connsiteY12" fmla="*/ 593725 h 1292225"/>
              <a:gd name="connsiteX13" fmla="*/ 878946 w 1019704"/>
              <a:gd name="connsiteY13" fmla="*/ 415925 h 1292225"/>
              <a:gd name="connsiteX14" fmla="*/ 1002771 w 1019704"/>
              <a:gd name="connsiteY14" fmla="*/ 558802 h 1292225"/>
              <a:gd name="connsiteX15" fmla="*/ 974196 w 1019704"/>
              <a:gd name="connsiteY15" fmla="*/ 914400 h 1292225"/>
              <a:gd name="connsiteX16" fmla="*/ 885296 w 1019704"/>
              <a:gd name="connsiteY16" fmla="*/ 1231902 h 1292225"/>
              <a:gd name="connsiteX17" fmla="*/ 374121 w 1019704"/>
              <a:gd name="connsiteY17" fmla="*/ 1292225 h 1292225"/>
              <a:gd name="connsiteX0" fmla="*/ 374121 w 1019704"/>
              <a:gd name="connsiteY0" fmla="*/ 1292225 h 1292225"/>
              <a:gd name="connsiteX1" fmla="*/ 37571 w 1019704"/>
              <a:gd name="connsiteY1" fmla="*/ 733425 h 1292225"/>
              <a:gd name="connsiteX2" fmla="*/ 145521 w 1019704"/>
              <a:gd name="connsiteY2" fmla="*/ 603250 h 1292225"/>
              <a:gd name="connsiteX3" fmla="*/ 285221 w 1019704"/>
              <a:gd name="connsiteY3" fmla="*/ 765175 h 1292225"/>
              <a:gd name="connsiteX4" fmla="*/ 259821 w 1019704"/>
              <a:gd name="connsiteY4" fmla="*/ 73025 h 1292225"/>
              <a:gd name="connsiteX5" fmla="*/ 434446 w 1019704"/>
              <a:gd name="connsiteY5" fmla="*/ 98426 h 1292225"/>
              <a:gd name="connsiteX6" fmla="*/ 457200 w 1019704"/>
              <a:gd name="connsiteY6" fmla="*/ 609600 h 1292225"/>
              <a:gd name="connsiteX7" fmla="*/ 485246 w 1019704"/>
              <a:gd name="connsiteY7" fmla="*/ 327025 h 1292225"/>
              <a:gd name="connsiteX8" fmla="*/ 628121 w 1019704"/>
              <a:gd name="connsiteY8" fmla="*/ 346075 h 1292225"/>
              <a:gd name="connsiteX9" fmla="*/ 647171 w 1019704"/>
              <a:gd name="connsiteY9" fmla="*/ 565150 h 1292225"/>
              <a:gd name="connsiteX10" fmla="*/ 663046 w 1019704"/>
              <a:gd name="connsiteY10" fmla="*/ 365125 h 1292225"/>
              <a:gd name="connsiteX11" fmla="*/ 809096 w 1019704"/>
              <a:gd name="connsiteY11" fmla="*/ 374650 h 1292225"/>
              <a:gd name="connsiteX12" fmla="*/ 828146 w 1019704"/>
              <a:gd name="connsiteY12" fmla="*/ 593725 h 1292225"/>
              <a:gd name="connsiteX13" fmla="*/ 878946 w 1019704"/>
              <a:gd name="connsiteY13" fmla="*/ 415925 h 1292225"/>
              <a:gd name="connsiteX14" fmla="*/ 1002771 w 1019704"/>
              <a:gd name="connsiteY14" fmla="*/ 558802 h 1292225"/>
              <a:gd name="connsiteX15" fmla="*/ 974196 w 1019704"/>
              <a:gd name="connsiteY15" fmla="*/ 914400 h 1292225"/>
              <a:gd name="connsiteX16" fmla="*/ 885296 w 1019704"/>
              <a:gd name="connsiteY16" fmla="*/ 1231902 h 1292225"/>
              <a:gd name="connsiteX17" fmla="*/ 374121 w 1019704"/>
              <a:gd name="connsiteY17" fmla="*/ 1292225 h 1292225"/>
              <a:gd name="connsiteX0" fmla="*/ 374121 w 1016529"/>
              <a:gd name="connsiteY0" fmla="*/ 1292225 h 1292225"/>
              <a:gd name="connsiteX1" fmla="*/ 37571 w 1016529"/>
              <a:gd name="connsiteY1" fmla="*/ 733425 h 1292225"/>
              <a:gd name="connsiteX2" fmla="*/ 145521 w 1016529"/>
              <a:gd name="connsiteY2" fmla="*/ 603250 h 1292225"/>
              <a:gd name="connsiteX3" fmla="*/ 285221 w 1016529"/>
              <a:gd name="connsiteY3" fmla="*/ 765175 h 1292225"/>
              <a:gd name="connsiteX4" fmla="*/ 259821 w 1016529"/>
              <a:gd name="connsiteY4" fmla="*/ 73025 h 1292225"/>
              <a:gd name="connsiteX5" fmla="*/ 434446 w 1016529"/>
              <a:gd name="connsiteY5" fmla="*/ 98426 h 1292225"/>
              <a:gd name="connsiteX6" fmla="*/ 457200 w 1016529"/>
              <a:gd name="connsiteY6" fmla="*/ 609600 h 1292225"/>
              <a:gd name="connsiteX7" fmla="*/ 485246 w 1016529"/>
              <a:gd name="connsiteY7" fmla="*/ 327025 h 1292225"/>
              <a:gd name="connsiteX8" fmla="*/ 628121 w 1016529"/>
              <a:gd name="connsiteY8" fmla="*/ 346075 h 1292225"/>
              <a:gd name="connsiteX9" fmla="*/ 647171 w 1016529"/>
              <a:gd name="connsiteY9" fmla="*/ 565150 h 1292225"/>
              <a:gd name="connsiteX10" fmla="*/ 663046 w 1016529"/>
              <a:gd name="connsiteY10" fmla="*/ 365125 h 1292225"/>
              <a:gd name="connsiteX11" fmla="*/ 809096 w 1016529"/>
              <a:gd name="connsiteY11" fmla="*/ 374650 h 1292225"/>
              <a:gd name="connsiteX12" fmla="*/ 828146 w 1016529"/>
              <a:gd name="connsiteY12" fmla="*/ 593725 h 1292225"/>
              <a:gd name="connsiteX13" fmla="*/ 878946 w 1016529"/>
              <a:gd name="connsiteY13" fmla="*/ 415925 h 1292225"/>
              <a:gd name="connsiteX14" fmla="*/ 999596 w 1016529"/>
              <a:gd name="connsiteY14" fmla="*/ 581027 h 1292225"/>
              <a:gd name="connsiteX15" fmla="*/ 974196 w 1016529"/>
              <a:gd name="connsiteY15" fmla="*/ 914400 h 1292225"/>
              <a:gd name="connsiteX16" fmla="*/ 885296 w 1016529"/>
              <a:gd name="connsiteY16" fmla="*/ 1231902 h 1292225"/>
              <a:gd name="connsiteX17" fmla="*/ 374121 w 1016529"/>
              <a:gd name="connsiteY17" fmla="*/ 1292225 h 1292225"/>
              <a:gd name="connsiteX0" fmla="*/ 374121 w 1007004"/>
              <a:gd name="connsiteY0" fmla="*/ 1292225 h 1292225"/>
              <a:gd name="connsiteX1" fmla="*/ 37571 w 1007004"/>
              <a:gd name="connsiteY1" fmla="*/ 733425 h 1292225"/>
              <a:gd name="connsiteX2" fmla="*/ 145521 w 1007004"/>
              <a:gd name="connsiteY2" fmla="*/ 603250 h 1292225"/>
              <a:gd name="connsiteX3" fmla="*/ 285221 w 1007004"/>
              <a:gd name="connsiteY3" fmla="*/ 765175 h 1292225"/>
              <a:gd name="connsiteX4" fmla="*/ 259821 w 1007004"/>
              <a:gd name="connsiteY4" fmla="*/ 73025 h 1292225"/>
              <a:gd name="connsiteX5" fmla="*/ 434446 w 1007004"/>
              <a:gd name="connsiteY5" fmla="*/ 98426 h 1292225"/>
              <a:gd name="connsiteX6" fmla="*/ 457200 w 1007004"/>
              <a:gd name="connsiteY6" fmla="*/ 609600 h 1292225"/>
              <a:gd name="connsiteX7" fmla="*/ 485246 w 1007004"/>
              <a:gd name="connsiteY7" fmla="*/ 327025 h 1292225"/>
              <a:gd name="connsiteX8" fmla="*/ 628121 w 1007004"/>
              <a:gd name="connsiteY8" fmla="*/ 346075 h 1292225"/>
              <a:gd name="connsiteX9" fmla="*/ 647171 w 1007004"/>
              <a:gd name="connsiteY9" fmla="*/ 565150 h 1292225"/>
              <a:gd name="connsiteX10" fmla="*/ 663046 w 1007004"/>
              <a:gd name="connsiteY10" fmla="*/ 365125 h 1292225"/>
              <a:gd name="connsiteX11" fmla="*/ 809096 w 1007004"/>
              <a:gd name="connsiteY11" fmla="*/ 374650 h 1292225"/>
              <a:gd name="connsiteX12" fmla="*/ 828146 w 1007004"/>
              <a:gd name="connsiteY12" fmla="*/ 593725 h 1292225"/>
              <a:gd name="connsiteX13" fmla="*/ 878946 w 1007004"/>
              <a:gd name="connsiteY13" fmla="*/ 415925 h 1292225"/>
              <a:gd name="connsiteX14" fmla="*/ 999596 w 1007004"/>
              <a:gd name="connsiteY14" fmla="*/ 581027 h 1292225"/>
              <a:gd name="connsiteX15" fmla="*/ 974196 w 1007004"/>
              <a:gd name="connsiteY15" fmla="*/ 914400 h 1292225"/>
              <a:gd name="connsiteX16" fmla="*/ 885296 w 1007004"/>
              <a:gd name="connsiteY16" fmla="*/ 1231902 h 1292225"/>
              <a:gd name="connsiteX17" fmla="*/ 374121 w 1007004"/>
              <a:gd name="connsiteY17" fmla="*/ 1292225 h 1292225"/>
              <a:gd name="connsiteX0" fmla="*/ 374121 w 1001713"/>
              <a:gd name="connsiteY0" fmla="*/ 1292225 h 1292225"/>
              <a:gd name="connsiteX1" fmla="*/ 37571 w 1001713"/>
              <a:gd name="connsiteY1" fmla="*/ 733425 h 1292225"/>
              <a:gd name="connsiteX2" fmla="*/ 145521 w 1001713"/>
              <a:gd name="connsiteY2" fmla="*/ 603250 h 1292225"/>
              <a:gd name="connsiteX3" fmla="*/ 285221 w 1001713"/>
              <a:gd name="connsiteY3" fmla="*/ 765175 h 1292225"/>
              <a:gd name="connsiteX4" fmla="*/ 259821 w 1001713"/>
              <a:gd name="connsiteY4" fmla="*/ 73025 h 1292225"/>
              <a:gd name="connsiteX5" fmla="*/ 434446 w 1001713"/>
              <a:gd name="connsiteY5" fmla="*/ 98426 h 1292225"/>
              <a:gd name="connsiteX6" fmla="*/ 457200 w 1001713"/>
              <a:gd name="connsiteY6" fmla="*/ 609600 h 1292225"/>
              <a:gd name="connsiteX7" fmla="*/ 485246 w 1001713"/>
              <a:gd name="connsiteY7" fmla="*/ 327025 h 1292225"/>
              <a:gd name="connsiteX8" fmla="*/ 628121 w 1001713"/>
              <a:gd name="connsiteY8" fmla="*/ 346075 h 1292225"/>
              <a:gd name="connsiteX9" fmla="*/ 647171 w 1001713"/>
              <a:gd name="connsiteY9" fmla="*/ 565150 h 1292225"/>
              <a:gd name="connsiteX10" fmla="*/ 663046 w 1001713"/>
              <a:gd name="connsiteY10" fmla="*/ 365125 h 1292225"/>
              <a:gd name="connsiteX11" fmla="*/ 809096 w 1001713"/>
              <a:gd name="connsiteY11" fmla="*/ 374650 h 1292225"/>
              <a:gd name="connsiteX12" fmla="*/ 828146 w 1001713"/>
              <a:gd name="connsiteY12" fmla="*/ 593725 h 1292225"/>
              <a:gd name="connsiteX13" fmla="*/ 878946 w 1001713"/>
              <a:gd name="connsiteY13" fmla="*/ 415925 h 1292225"/>
              <a:gd name="connsiteX14" fmla="*/ 999596 w 1001713"/>
              <a:gd name="connsiteY14" fmla="*/ 581027 h 1292225"/>
              <a:gd name="connsiteX15" fmla="*/ 974196 w 1001713"/>
              <a:gd name="connsiteY15" fmla="*/ 914400 h 1292225"/>
              <a:gd name="connsiteX16" fmla="*/ 885296 w 1001713"/>
              <a:gd name="connsiteY16" fmla="*/ 1231902 h 1292225"/>
              <a:gd name="connsiteX17" fmla="*/ 374121 w 1001713"/>
              <a:gd name="connsiteY17" fmla="*/ 1292225 h 1292225"/>
              <a:gd name="connsiteX0" fmla="*/ 374121 w 1001713"/>
              <a:gd name="connsiteY0" fmla="*/ 1292225 h 1292225"/>
              <a:gd name="connsiteX1" fmla="*/ 37571 w 1001713"/>
              <a:gd name="connsiteY1" fmla="*/ 733425 h 1292225"/>
              <a:gd name="connsiteX2" fmla="*/ 145521 w 1001713"/>
              <a:gd name="connsiteY2" fmla="*/ 603250 h 1292225"/>
              <a:gd name="connsiteX3" fmla="*/ 285221 w 1001713"/>
              <a:gd name="connsiteY3" fmla="*/ 765175 h 1292225"/>
              <a:gd name="connsiteX4" fmla="*/ 259821 w 1001713"/>
              <a:gd name="connsiteY4" fmla="*/ 73025 h 1292225"/>
              <a:gd name="connsiteX5" fmla="*/ 450321 w 1001713"/>
              <a:gd name="connsiteY5" fmla="*/ 117476 h 1292225"/>
              <a:gd name="connsiteX6" fmla="*/ 457200 w 1001713"/>
              <a:gd name="connsiteY6" fmla="*/ 609600 h 1292225"/>
              <a:gd name="connsiteX7" fmla="*/ 485246 w 1001713"/>
              <a:gd name="connsiteY7" fmla="*/ 327025 h 1292225"/>
              <a:gd name="connsiteX8" fmla="*/ 628121 w 1001713"/>
              <a:gd name="connsiteY8" fmla="*/ 346075 h 1292225"/>
              <a:gd name="connsiteX9" fmla="*/ 647171 w 1001713"/>
              <a:gd name="connsiteY9" fmla="*/ 565150 h 1292225"/>
              <a:gd name="connsiteX10" fmla="*/ 663046 w 1001713"/>
              <a:gd name="connsiteY10" fmla="*/ 365125 h 1292225"/>
              <a:gd name="connsiteX11" fmla="*/ 809096 w 1001713"/>
              <a:gd name="connsiteY11" fmla="*/ 374650 h 1292225"/>
              <a:gd name="connsiteX12" fmla="*/ 828146 w 1001713"/>
              <a:gd name="connsiteY12" fmla="*/ 593725 h 1292225"/>
              <a:gd name="connsiteX13" fmla="*/ 878946 w 1001713"/>
              <a:gd name="connsiteY13" fmla="*/ 415925 h 1292225"/>
              <a:gd name="connsiteX14" fmla="*/ 999596 w 1001713"/>
              <a:gd name="connsiteY14" fmla="*/ 581027 h 1292225"/>
              <a:gd name="connsiteX15" fmla="*/ 974196 w 1001713"/>
              <a:gd name="connsiteY15" fmla="*/ 914400 h 1292225"/>
              <a:gd name="connsiteX16" fmla="*/ 885296 w 1001713"/>
              <a:gd name="connsiteY16" fmla="*/ 1231902 h 1292225"/>
              <a:gd name="connsiteX17" fmla="*/ 374121 w 1001713"/>
              <a:gd name="connsiteY17" fmla="*/ 1292225 h 1292225"/>
              <a:gd name="connsiteX0" fmla="*/ 374121 w 1001713"/>
              <a:gd name="connsiteY0" fmla="*/ 1282700 h 1282700"/>
              <a:gd name="connsiteX1" fmla="*/ 37571 w 1001713"/>
              <a:gd name="connsiteY1" fmla="*/ 723900 h 1282700"/>
              <a:gd name="connsiteX2" fmla="*/ 145521 w 1001713"/>
              <a:gd name="connsiteY2" fmla="*/ 593725 h 1282700"/>
              <a:gd name="connsiteX3" fmla="*/ 285221 w 1001713"/>
              <a:gd name="connsiteY3" fmla="*/ 755650 h 1282700"/>
              <a:gd name="connsiteX4" fmla="*/ 294746 w 1001713"/>
              <a:gd name="connsiteY4" fmla="*/ 73025 h 1282700"/>
              <a:gd name="connsiteX5" fmla="*/ 450321 w 1001713"/>
              <a:gd name="connsiteY5" fmla="*/ 107951 h 1282700"/>
              <a:gd name="connsiteX6" fmla="*/ 457200 w 1001713"/>
              <a:gd name="connsiteY6" fmla="*/ 600075 h 1282700"/>
              <a:gd name="connsiteX7" fmla="*/ 485246 w 1001713"/>
              <a:gd name="connsiteY7" fmla="*/ 317500 h 1282700"/>
              <a:gd name="connsiteX8" fmla="*/ 628121 w 1001713"/>
              <a:gd name="connsiteY8" fmla="*/ 336550 h 1282700"/>
              <a:gd name="connsiteX9" fmla="*/ 647171 w 1001713"/>
              <a:gd name="connsiteY9" fmla="*/ 555625 h 1282700"/>
              <a:gd name="connsiteX10" fmla="*/ 663046 w 1001713"/>
              <a:gd name="connsiteY10" fmla="*/ 355600 h 1282700"/>
              <a:gd name="connsiteX11" fmla="*/ 809096 w 1001713"/>
              <a:gd name="connsiteY11" fmla="*/ 365125 h 1282700"/>
              <a:gd name="connsiteX12" fmla="*/ 828146 w 1001713"/>
              <a:gd name="connsiteY12" fmla="*/ 584200 h 1282700"/>
              <a:gd name="connsiteX13" fmla="*/ 878946 w 1001713"/>
              <a:gd name="connsiteY13" fmla="*/ 406400 h 1282700"/>
              <a:gd name="connsiteX14" fmla="*/ 999596 w 1001713"/>
              <a:gd name="connsiteY14" fmla="*/ 571502 h 1282700"/>
              <a:gd name="connsiteX15" fmla="*/ 974196 w 1001713"/>
              <a:gd name="connsiteY15" fmla="*/ 904875 h 1282700"/>
              <a:gd name="connsiteX16" fmla="*/ 885296 w 1001713"/>
              <a:gd name="connsiteY16" fmla="*/ 1222377 h 1282700"/>
              <a:gd name="connsiteX17" fmla="*/ 374121 w 1001713"/>
              <a:gd name="connsiteY17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713" h="1282700">
                <a:moveTo>
                  <a:pt x="374121" y="1282700"/>
                </a:moveTo>
                <a:cubicBezTo>
                  <a:pt x="303742" y="1114954"/>
                  <a:pt x="167217" y="821796"/>
                  <a:pt x="37571" y="723900"/>
                </a:cubicBezTo>
                <a:cubicBezTo>
                  <a:pt x="0" y="606954"/>
                  <a:pt x="104246" y="588433"/>
                  <a:pt x="145521" y="593725"/>
                </a:cubicBezTo>
                <a:cubicBezTo>
                  <a:pt x="186796" y="599017"/>
                  <a:pt x="197909" y="642937"/>
                  <a:pt x="285221" y="755650"/>
                </a:cubicBezTo>
                <a:cubicBezTo>
                  <a:pt x="271463" y="663046"/>
                  <a:pt x="277284" y="203200"/>
                  <a:pt x="294746" y="73025"/>
                </a:cubicBezTo>
                <a:cubicBezTo>
                  <a:pt x="328084" y="0"/>
                  <a:pt x="420159" y="23284"/>
                  <a:pt x="450321" y="107951"/>
                </a:cubicBezTo>
                <a:cubicBezTo>
                  <a:pt x="451909" y="237068"/>
                  <a:pt x="451379" y="565150"/>
                  <a:pt x="457200" y="600075"/>
                </a:cubicBezTo>
                <a:cubicBezTo>
                  <a:pt x="463021" y="635000"/>
                  <a:pt x="458788" y="358775"/>
                  <a:pt x="485246" y="317500"/>
                </a:cubicBezTo>
                <a:cubicBezTo>
                  <a:pt x="533929" y="269875"/>
                  <a:pt x="601134" y="296863"/>
                  <a:pt x="628121" y="336550"/>
                </a:cubicBezTo>
                <a:cubicBezTo>
                  <a:pt x="655109" y="376238"/>
                  <a:pt x="641350" y="552450"/>
                  <a:pt x="647171" y="555625"/>
                </a:cubicBezTo>
                <a:cubicBezTo>
                  <a:pt x="652992" y="558800"/>
                  <a:pt x="636059" y="387350"/>
                  <a:pt x="663046" y="355600"/>
                </a:cubicBezTo>
                <a:cubicBezTo>
                  <a:pt x="690033" y="323850"/>
                  <a:pt x="781579" y="327025"/>
                  <a:pt x="809096" y="365125"/>
                </a:cubicBezTo>
                <a:cubicBezTo>
                  <a:pt x="836613" y="403225"/>
                  <a:pt x="816504" y="577321"/>
                  <a:pt x="828146" y="584200"/>
                </a:cubicBezTo>
                <a:cubicBezTo>
                  <a:pt x="839788" y="591079"/>
                  <a:pt x="844021" y="418042"/>
                  <a:pt x="878946" y="406400"/>
                </a:cubicBezTo>
                <a:cubicBezTo>
                  <a:pt x="974196" y="382058"/>
                  <a:pt x="1001713" y="508531"/>
                  <a:pt x="999596" y="571502"/>
                </a:cubicBezTo>
                <a:cubicBezTo>
                  <a:pt x="987954" y="736073"/>
                  <a:pt x="999596" y="786871"/>
                  <a:pt x="974196" y="904875"/>
                </a:cubicBezTo>
                <a:cubicBezTo>
                  <a:pt x="958321" y="1007004"/>
                  <a:pt x="934082" y="1035094"/>
                  <a:pt x="885296" y="1222377"/>
                </a:cubicBezTo>
                <a:cubicBezTo>
                  <a:pt x="795867" y="1256773"/>
                  <a:pt x="603250" y="1272646"/>
                  <a:pt x="374121" y="1282700"/>
                </a:cubicBezTo>
                <a:close/>
              </a:path>
            </a:pathLst>
          </a:custGeom>
          <a:noFill/>
          <a:ln w="28575" cmpd="sng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" name="Oval Callout 1"/>
          <p:cNvSpPr/>
          <p:nvPr userDrawn="1"/>
        </p:nvSpPr>
        <p:spPr>
          <a:xfrm>
            <a:off x="6919913" y="1201738"/>
            <a:ext cx="1004887" cy="698500"/>
          </a:xfrm>
          <a:prstGeom prst="wedgeEllipseCallout">
            <a:avLst>
              <a:gd name="adj1" fmla="val 37591"/>
              <a:gd name="adj2" fmla="val 78881"/>
            </a:avLst>
          </a:prstGeom>
          <a:noFill/>
          <a:ln w="28575">
            <a:solidFill>
              <a:srgbClr val="FFC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1" name="Group 239"/>
          <p:cNvGrpSpPr>
            <a:grpSpLocks noChangeAspect="1"/>
          </p:cNvGrpSpPr>
          <p:nvPr userDrawn="1"/>
        </p:nvGrpSpPr>
        <p:grpSpPr>
          <a:xfrm rot="19737339">
            <a:off x="5418615" y="295055"/>
            <a:ext cx="632172" cy="790214"/>
            <a:chOff x="838199" y="3733801"/>
            <a:chExt cx="489888" cy="457200"/>
          </a:xfrm>
          <a:noFill/>
        </p:grpSpPr>
        <p:sp>
          <p:nvSpPr>
            <p:cNvPr id="32" name="Rounded Rectangle 2"/>
            <p:cNvSpPr/>
            <p:nvPr/>
          </p:nvSpPr>
          <p:spPr>
            <a:xfrm rot="4777577">
              <a:off x="781664" y="3790336"/>
              <a:ext cx="457200" cy="344129"/>
            </a:xfrm>
            <a:prstGeom prst="round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3" name="Rounded Rectangle 3"/>
            <p:cNvSpPr/>
            <p:nvPr/>
          </p:nvSpPr>
          <p:spPr>
            <a:xfrm rot="4777577">
              <a:off x="846978" y="3839497"/>
              <a:ext cx="326572" cy="245807"/>
            </a:xfrm>
            <a:prstGeom prst="round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4" name="Diagonal Stripe 4"/>
            <p:cNvSpPr/>
            <p:nvPr/>
          </p:nvSpPr>
          <p:spPr>
            <a:xfrm rot="12011087" flipV="1">
              <a:off x="997034" y="3940359"/>
              <a:ext cx="331053" cy="96218"/>
            </a:xfrm>
            <a:prstGeom prst="diagStripe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4"/>
          <p:cNvGrpSpPr/>
          <p:nvPr userDrawn="1"/>
        </p:nvGrpSpPr>
        <p:grpSpPr>
          <a:xfrm>
            <a:off x="6442347" y="2132856"/>
            <a:ext cx="762000" cy="762000"/>
            <a:chOff x="1524000" y="4191000"/>
            <a:chExt cx="1600200" cy="1524000"/>
          </a:xfrm>
          <a:noFill/>
        </p:grpSpPr>
        <p:sp>
          <p:nvSpPr>
            <p:cNvPr id="36" name="Rounded Rectangle 5"/>
            <p:cNvSpPr/>
            <p:nvPr/>
          </p:nvSpPr>
          <p:spPr>
            <a:xfrm>
              <a:off x="1524000" y="4191000"/>
              <a:ext cx="1600200" cy="1524000"/>
            </a:xfrm>
            <a:prstGeom prst="roundRect">
              <a:avLst/>
            </a:prstGeom>
            <a:grpFill/>
            <a:ln w="28575">
              <a:solidFill>
                <a:srgbClr val="0066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dirty="0">
                <a:solidFill>
                  <a:srgbClr val="66FFFF"/>
                </a:solidFill>
              </a:endParaRPr>
            </a:p>
          </p:txBody>
        </p:sp>
        <p:sp>
          <p:nvSpPr>
            <p:cNvPr id="37" name="Rounded Rectangle 6"/>
            <p:cNvSpPr/>
            <p:nvPr/>
          </p:nvSpPr>
          <p:spPr>
            <a:xfrm>
              <a:off x="1828800" y="4343400"/>
              <a:ext cx="990600" cy="1066800"/>
            </a:xfrm>
            <a:prstGeom prst="roundRect">
              <a:avLst/>
            </a:prstGeom>
            <a:grpFill/>
            <a:ln w="28575">
              <a:solidFill>
                <a:srgbClr val="0066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>
                  <a:solidFill>
                    <a:srgbClr val="0066FF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sz="28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" name="Rectangle 3"/>
          <p:cNvSpPr txBox="1">
            <a:spLocks noChangeArrowheads="1"/>
          </p:cNvSpPr>
          <p:nvPr userDrawn="1"/>
        </p:nvSpPr>
        <p:spPr bwMode="auto">
          <a:xfrm>
            <a:off x="6516688" y="6226175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/>
            </a:pPr>
            <a:r>
              <a:rPr lang="pt-BR" sz="23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Barbosa e Silva </a:t>
            </a:r>
            <a:r>
              <a:rPr lang="pt-BR" sz="2300" b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2010</a:t>
            </a:r>
          </a:p>
        </p:txBody>
      </p:sp>
      <p:grpSp>
        <p:nvGrpSpPr>
          <p:cNvPr id="39" name="Group 208"/>
          <p:cNvGrpSpPr>
            <a:grpSpLocks noChangeAspect="1"/>
          </p:cNvGrpSpPr>
          <p:nvPr userDrawn="1"/>
        </p:nvGrpSpPr>
        <p:grpSpPr>
          <a:xfrm rot="2700000">
            <a:off x="6271452" y="751330"/>
            <a:ext cx="510230" cy="831428"/>
            <a:chOff x="4625052" y="3796473"/>
            <a:chExt cx="130906" cy="211400"/>
          </a:xfrm>
          <a:noFill/>
        </p:grpSpPr>
        <p:sp>
          <p:nvSpPr>
            <p:cNvPr id="40" name="Rounded Rectangle 2"/>
            <p:cNvSpPr/>
            <p:nvPr/>
          </p:nvSpPr>
          <p:spPr>
            <a:xfrm rot="3592972">
              <a:off x="4588073" y="3839987"/>
              <a:ext cx="211400" cy="124371"/>
            </a:xfrm>
            <a:prstGeom prst="roundRect">
              <a:avLst/>
            </a:prstGeom>
            <a:grpFill/>
            <a:ln w="2857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1" name="Rounded Rectangle 3"/>
            <p:cNvSpPr/>
            <p:nvPr/>
          </p:nvSpPr>
          <p:spPr>
            <a:xfrm rot="3592972">
              <a:off x="4631828" y="3814607"/>
              <a:ext cx="75285" cy="88837"/>
            </a:xfrm>
            <a:prstGeom prst="roundRect">
              <a:avLst/>
            </a:prstGeom>
            <a:grpFill/>
            <a:ln w="2857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42" name="Freeform 1"/>
          <p:cNvSpPr/>
          <p:nvPr userDrawn="1"/>
        </p:nvSpPr>
        <p:spPr>
          <a:xfrm rot="900000">
            <a:off x="5611813" y="2501900"/>
            <a:ext cx="717550" cy="728663"/>
          </a:xfrm>
          <a:custGeom>
            <a:avLst/>
            <a:gdLst>
              <a:gd name="connsiteX0" fmla="*/ 0 w 621507"/>
              <a:gd name="connsiteY0" fmla="*/ 0 h 631032"/>
              <a:gd name="connsiteX1" fmla="*/ 604838 w 621507"/>
              <a:gd name="connsiteY1" fmla="*/ 278607 h 631032"/>
              <a:gd name="connsiteX2" fmla="*/ 426244 w 621507"/>
              <a:gd name="connsiteY2" fmla="*/ 376238 h 631032"/>
              <a:gd name="connsiteX3" fmla="*/ 621507 w 621507"/>
              <a:gd name="connsiteY3" fmla="*/ 576263 h 631032"/>
              <a:gd name="connsiteX4" fmla="*/ 576263 w 621507"/>
              <a:gd name="connsiteY4" fmla="*/ 631032 h 631032"/>
              <a:gd name="connsiteX5" fmla="*/ 364332 w 621507"/>
              <a:gd name="connsiteY5" fmla="*/ 426244 h 631032"/>
              <a:gd name="connsiteX6" fmla="*/ 276225 w 621507"/>
              <a:gd name="connsiteY6" fmla="*/ 619125 h 631032"/>
              <a:gd name="connsiteX7" fmla="*/ 0 w 621507"/>
              <a:gd name="connsiteY7" fmla="*/ 0 h 63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1507" h="631032">
                <a:moveTo>
                  <a:pt x="0" y="0"/>
                </a:moveTo>
                <a:lnTo>
                  <a:pt x="604838" y="278607"/>
                </a:lnTo>
                <a:lnTo>
                  <a:pt x="426244" y="376238"/>
                </a:lnTo>
                <a:lnTo>
                  <a:pt x="621507" y="576263"/>
                </a:lnTo>
                <a:lnTo>
                  <a:pt x="576263" y="631032"/>
                </a:lnTo>
                <a:lnTo>
                  <a:pt x="364332" y="426244"/>
                </a:lnTo>
                <a:lnTo>
                  <a:pt x="276225" y="619125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3217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0"/>
            <a:ext cx="5791200" cy="1066800"/>
          </a:xfr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 marL="0" indent="0" algn="l">
              <a:buNone/>
              <a:def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estilo do subtítulo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838C7-98E7-4D3B-A500-BA4DF6578C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4B177-02B2-4BFD-A9D2-4AC8CFCA9DE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 noChangeAspect="1" noEditPoints="1"/>
          </p:cNvSpPr>
          <p:nvPr userDrawn="1"/>
        </p:nvSpPr>
        <p:spPr bwMode="auto">
          <a:xfrm>
            <a:off x="8655050" y="2133600"/>
            <a:ext cx="311150" cy="649288"/>
          </a:xfrm>
          <a:custGeom>
            <a:avLst/>
            <a:gdLst>
              <a:gd name="T0" fmla="*/ 2147483647 w 2579"/>
              <a:gd name="T1" fmla="*/ 2147483647 h 5399"/>
              <a:gd name="T2" fmla="*/ 2147483647 w 2579"/>
              <a:gd name="T3" fmla="*/ 2147483647 h 5399"/>
              <a:gd name="T4" fmla="*/ 2147483647 w 2579"/>
              <a:gd name="T5" fmla="*/ 2147483647 h 5399"/>
              <a:gd name="T6" fmla="*/ 2147483647 w 2579"/>
              <a:gd name="T7" fmla="*/ 2147483647 h 5399"/>
              <a:gd name="T8" fmla="*/ 2147483647 w 2579"/>
              <a:gd name="T9" fmla="*/ 2147483647 h 5399"/>
              <a:gd name="T10" fmla="*/ 170298801 w 2579"/>
              <a:gd name="T11" fmla="*/ 2147483647 h 5399"/>
              <a:gd name="T12" fmla="*/ 2147483647 w 2579"/>
              <a:gd name="T13" fmla="*/ 2147483647 h 5399"/>
              <a:gd name="T14" fmla="*/ 2147483647 w 2579"/>
              <a:gd name="T15" fmla="*/ 2147483647 h 5399"/>
              <a:gd name="T16" fmla="*/ 2147483647 w 2579"/>
              <a:gd name="T17" fmla="*/ 2147483647 h 5399"/>
              <a:gd name="T18" fmla="*/ 2147483647 w 2579"/>
              <a:gd name="T19" fmla="*/ 2147483647 h 5399"/>
              <a:gd name="T20" fmla="*/ 2147483647 w 2579"/>
              <a:gd name="T21" fmla="*/ 2147483647 h 5399"/>
              <a:gd name="T22" fmla="*/ 2147483647 w 2579"/>
              <a:gd name="T23" fmla="*/ 2147483647 h 5399"/>
              <a:gd name="T24" fmla="*/ 2147483647 w 2579"/>
              <a:gd name="T25" fmla="*/ 2147483647 h 5399"/>
              <a:gd name="T26" fmla="*/ 2147483647 w 2579"/>
              <a:gd name="T27" fmla="*/ 2147483647 h 5399"/>
              <a:gd name="T28" fmla="*/ 2147483647 w 2579"/>
              <a:gd name="T29" fmla="*/ 2147483647 h 5399"/>
              <a:gd name="T30" fmla="*/ 2147483647 w 2579"/>
              <a:gd name="T31" fmla="*/ 2147483647 h 5399"/>
              <a:gd name="T32" fmla="*/ 2147483647 w 2579"/>
              <a:gd name="T33" fmla="*/ 2147483647 h 5399"/>
              <a:gd name="T34" fmla="*/ 2147483647 w 2579"/>
              <a:gd name="T35" fmla="*/ 2147483647 h 5399"/>
              <a:gd name="T36" fmla="*/ 2147483647 w 2579"/>
              <a:gd name="T37" fmla="*/ 2147483647 h 5399"/>
              <a:gd name="T38" fmla="*/ 2147483647 w 2579"/>
              <a:gd name="T39" fmla="*/ 2147483647 h 5399"/>
              <a:gd name="T40" fmla="*/ 2147483647 w 2579"/>
              <a:gd name="T41" fmla="*/ 2147483647 h 5399"/>
              <a:gd name="T42" fmla="*/ 2147483647 w 2579"/>
              <a:gd name="T43" fmla="*/ 2147483647 h 5399"/>
              <a:gd name="T44" fmla="*/ 2147483647 w 2579"/>
              <a:gd name="T45" fmla="*/ 2147483647 h 5399"/>
              <a:gd name="T46" fmla="*/ 2147483647 w 2579"/>
              <a:gd name="T47" fmla="*/ 2147483647 h 5399"/>
              <a:gd name="T48" fmla="*/ 2147483647 w 2579"/>
              <a:gd name="T49" fmla="*/ 2147483647 h 5399"/>
              <a:gd name="T50" fmla="*/ 2147483647 w 2579"/>
              <a:gd name="T51" fmla="*/ 2147483647 h 5399"/>
              <a:gd name="T52" fmla="*/ 2147483647 w 2579"/>
              <a:gd name="T53" fmla="*/ 2147483647 h 5399"/>
              <a:gd name="T54" fmla="*/ 2147483647 w 2579"/>
              <a:gd name="T55" fmla="*/ 2147483647 h 5399"/>
              <a:gd name="T56" fmla="*/ 2147483647 w 2579"/>
              <a:gd name="T57" fmla="*/ 2147483647 h 5399"/>
              <a:gd name="T58" fmla="*/ 2147483647 w 2579"/>
              <a:gd name="T59" fmla="*/ 2147483647 h 5399"/>
              <a:gd name="T60" fmla="*/ 2147483647 w 2579"/>
              <a:gd name="T61" fmla="*/ 2147483647 h 5399"/>
              <a:gd name="T62" fmla="*/ 2147483647 w 2579"/>
              <a:gd name="T63" fmla="*/ 2147483647 h 5399"/>
              <a:gd name="T64" fmla="*/ 2147483647 w 2579"/>
              <a:gd name="T65" fmla="*/ 2147483647 h 5399"/>
              <a:gd name="T66" fmla="*/ 2147483647 w 2579"/>
              <a:gd name="T67" fmla="*/ 2147483647 h 5399"/>
              <a:gd name="T68" fmla="*/ 2147483647 w 2579"/>
              <a:gd name="T69" fmla="*/ 2147483647 h 5399"/>
              <a:gd name="T70" fmla="*/ 2147483647 w 2579"/>
              <a:gd name="T71" fmla="*/ 2147483647 h 5399"/>
              <a:gd name="T72" fmla="*/ 2147483647 w 2579"/>
              <a:gd name="T73" fmla="*/ 2147483647 h 5399"/>
              <a:gd name="T74" fmla="*/ 2147483647 w 2579"/>
              <a:gd name="T75" fmla="*/ 2147483647 h 5399"/>
              <a:gd name="T76" fmla="*/ 2147483647 w 2579"/>
              <a:gd name="T77" fmla="*/ 2147483647 h 5399"/>
              <a:gd name="T78" fmla="*/ 2147483647 w 2579"/>
              <a:gd name="T79" fmla="*/ 0 h 5399"/>
              <a:gd name="T80" fmla="*/ 2147483647 w 2579"/>
              <a:gd name="T81" fmla="*/ 2147483647 h 5399"/>
              <a:gd name="T82" fmla="*/ 2147483647 w 2579"/>
              <a:gd name="T83" fmla="*/ 2147483647 h 5399"/>
              <a:gd name="T84" fmla="*/ 2147483647 w 2579"/>
              <a:gd name="T85" fmla="*/ 2147483647 h 539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79"/>
              <a:gd name="T130" fmla="*/ 0 h 5399"/>
              <a:gd name="T131" fmla="*/ 2579 w 2579"/>
              <a:gd name="T132" fmla="*/ 5399 h 539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79" h="5399">
                <a:moveTo>
                  <a:pt x="1714" y="978"/>
                </a:moveTo>
                <a:lnTo>
                  <a:pt x="873" y="978"/>
                </a:lnTo>
                <a:cubicBezTo>
                  <a:pt x="744" y="995"/>
                  <a:pt x="627" y="1062"/>
                  <a:pt x="547" y="1166"/>
                </a:cubicBezTo>
                <a:cubicBezTo>
                  <a:pt x="480" y="1269"/>
                  <a:pt x="432" y="1382"/>
                  <a:pt x="404" y="1502"/>
                </a:cubicBezTo>
                <a:lnTo>
                  <a:pt x="13" y="2698"/>
                </a:lnTo>
                <a:cubicBezTo>
                  <a:pt x="0" y="2796"/>
                  <a:pt x="69" y="2887"/>
                  <a:pt x="167" y="2900"/>
                </a:cubicBezTo>
                <a:cubicBezTo>
                  <a:pt x="241" y="2910"/>
                  <a:pt x="314" y="2873"/>
                  <a:pt x="349" y="2807"/>
                </a:cubicBezTo>
                <a:lnTo>
                  <a:pt x="745" y="1581"/>
                </a:lnTo>
                <a:cubicBezTo>
                  <a:pt x="770" y="1551"/>
                  <a:pt x="814" y="1548"/>
                  <a:pt x="844" y="1573"/>
                </a:cubicBezTo>
                <a:cubicBezTo>
                  <a:pt x="858" y="1585"/>
                  <a:pt x="867" y="1602"/>
                  <a:pt x="868" y="1620"/>
                </a:cubicBezTo>
                <a:lnTo>
                  <a:pt x="250" y="3627"/>
                </a:lnTo>
                <a:lnTo>
                  <a:pt x="809" y="3627"/>
                </a:lnTo>
                <a:lnTo>
                  <a:pt x="809" y="5229"/>
                </a:lnTo>
                <a:cubicBezTo>
                  <a:pt x="837" y="5336"/>
                  <a:pt x="946" y="5399"/>
                  <a:pt x="1053" y="5371"/>
                </a:cubicBezTo>
                <a:cubicBezTo>
                  <a:pt x="1122" y="5353"/>
                  <a:pt x="1176" y="5299"/>
                  <a:pt x="1195" y="5229"/>
                </a:cubicBezTo>
                <a:lnTo>
                  <a:pt x="1195" y="3627"/>
                </a:lnTo>
                <a:lnTo>
                  <a:pt x="1328" y="3627"/>
                </a:lnTo>
                <a:lnTo>
                  <a:pt x="1328" y="5229"/>
                </a:lnTo>
                <a:cubicBezTo>
                  <a:pt x="1358" y="5336"/>
                  <a:pt x="1469" y="5398"/>
                  <a:pt x="1575" y="5368"/>
                </a:cubicBezTo>
                <a:cubicBezTo>
                  <a:pt x="1642" y="5349"/>
                  <a:pt x="1695" y="5296"/>
                  <a:pt x="1714" y="5229"/>
                </a:cubicBezTo>
                <a:lnTo>
                  <a:pt x="1714" y="3627"/>
                </a:lnTo>
                <a:lnTo>
                  <a:pt x="2302" y="3627"/>
                </a:lnTo>
                <a:lnTo>
                  <a:pt x="1728" y="1655"/>
                </a:lnTo>
                <a:cubicBezTo>
                  <a:pt x="1737" y="1604"/>
                  <a:pt x="1786" y="1570"/>
                  <a:pt x="1837" y="1579"/>
                </a:cubicBezTo>
                <a:cubicBezTo>
                  <a:pt x="1853" y="1582"/>
                  <a:pt x="1869" y="1590"/>
                  <a:pt x="1882" y="1601"/>
                </a:cubicBezTo>
                <a:lnTo>
                  <a:pt x="2233" y="2787"/>
                </a:lnTo>
                <a:cubicBezTo>
                  <a:pt x="2285" y="2873"/>
                  <a:pt x="2396" y="2901"/>
                  <a:pt x="2482" y="2849"/>
                </a:cubicBezTo>
                <a:cubicBezTo>
                  <a:pt x="2545" y="2811"/>
                  <a:pt x="2579" y="2740"/>
                  <a:pt x="2569" y="2668"/>
                </a:cubicBezTo>
                <a:lnTo>
                  <a:pt x="2168" y="1433"/>
                </a:lnTo>
                <a:cubicBezTo>
                  <a:pt x="2149" y="1348"/>
                  <a:pt x="2112" y="1269"/>
                  <a:pt x="2060" y="1200"/>
                </a:cubicBezTo>
                <a:cubicBezTo>
                  <a:pt x="1973" y="1088"/>
                  <a:pt x="1851" y="1010"/>
                  <a:pt x="1714" y="978"/>
                </a:cubicBezTo>
                <a:close/>
                <a:moveTo>
                  <a:pt x="1733" y="409"/>
                </a:moveTo>
                <a:cubicBezTo>
                  <a:pt x="1733" y="183"/>
                  <a:pt x="1546" y="0"/>
                  <a:pt x="1315" y="0"/>
                </a:cubicBezTo>
                <a:cubicBezTo>
                  <a:pt x="1084" y="0"/>
                  <a:pt x="897" y="183"/>
                  <a:pt x="897" y="409"/>
                </a:cubicBezTo>
                <a:cubicBezTo>
                  <a:pt x="897" y="635"/>
                  <a:pt x="1084" y="818"/>
                  <a:pt x="1315" y="818"/>
                </a:cubicBezTo>
                <a:cubicBezTo>
                  <a:pt x="1546" y="818"/>
                  <a:pt x="1733" y="635"/>
                  <a:pt x="1733" y="409"/>
                </a:cubicBezTo>
                <a:close/>
              </a:path>
            </a:pathLst>
          </a:custGeom>
          <a:noFill/>
          <a:ln w="12700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5" name="Freeform 13"/>
          <p:cNvSpPr>
            <a:spLocks noChangeAspect="1" noEditPoints="1"/>
          </p:cNvSpPr>
          <p:nvPr userDrawn="1"/>
        </p:nvSpPr>
        <p:spPr bwMode="auto">
          <a:xfrm>
            <a:off x="8697913" y="112713"/>
            <a:ext cx="234950" cy="619125"/>
          </a:xfrm>
          <a:custGeom>
            <a:avLst/>
            <a:gdLst>
              <a:gd name="T0" fmla="*/ 2147483647 w 2083"/>
              <a:gd name="T1" fmla="*/ 2147483647 h 5465"/>
              <a:gd name="T2" fmla="*/ 2147483647 w 2083"/>
              <a:gd name="T3" fmla="*/ 0 h 5465"/>
              <a:gd name="T4" fmla="*/ 2147483647 w 2083"/>
              <a:gd name="T5" fmla="*/ 2147483647 h 5465"/>
              <a:gd name="T6" fmla="*/ 2147483647 w 2083"/>
              <a:gd name="T7" fmla="*/ 2147483647 h 5465"/>
              <a:gd name="T8" fmla="*/ 2147483647 w 2083"/>
              <a:gd name="T9" fmla="*/ 2147483647 h 5465"/>
              <a:gd name="T10" fmla="*/ 2147483647 w 2083"/>
              <a:gd name="T11" fmla="*/ 2147483647 h 5465"/>
              <a:gd name="T12" fmla="*/ 2147483647 w 2083"/>
              <a:gd name="T13" fmla="*/ 2147483647 h 5465"/>
              <a:gd name="T14" fmla="*/ 12672125 w 2083"/>
              <a:gd name="T15" fmla="*/ 2147483647 h 5465"/>
              <a:gd name="T16" fmla="*/ 0 w 2083"/>
              <a:gd name="T17" fmla="*/ 2147483647 h 5465"/>
              <a:gd name="T18" fmla="*/ 0 w 2083"/>
              <a:gd name="T19" fmla="*/ 2147483647 h 5465"/>
              <a:gd name="T20" fmla="*/ 0 w 2083"/>
              <a:gd name="T21" fmla="*/ 2147483647 h 5465"/>
              <a:gd name="T22" fmla="*/ 2147483647 w 2083"/>
              <a:gd name="T23" fmla="*/ 2147483647 h 5465"/>
              <a:gd name="T24" fmla="*/ 2147483647 w 2083"/>
              <a:gd name="T25" fmla="*/ 2147483647 h 5465"/>
              <a:gd name="T26" fmla="*/ 2147483647 w 2083"/>
              <a:gd name="T27" fmla="*/ 2147483647 h 5465"/>
              <a:gd name="T28" fmla="*/ 2147483647 w 2083"/>
              <a:gd name="T29" fmla="*/ 2147483647 h 5465"/>
              <a:gd name="T30" fmla="*/ 2147483647 w 2083"/>
              <a:gd name="T31" fmla="*/ 2147483647 h 5465"/>
              <a:gd name="T32" fmla="*/ 2147483647 w 2083"/>
              <a:gd name="T33" fmla="*/ 2147483647 h 5465"/>
              <a:gd name="T34" fmla="*/ 2147483647 w 2083"/>
              <a:gd name="T35" fmla="*/ 2147483647 h 5465"/>
              <a:gd name="T36" fmla="*/ 2147483647 w 2083"/>
              <a:gd name="T37" fmla="*/ 2147483647 h 5465"/>
              <a:gd name="T38" fmla="*/ 2147483647 w 2083"/>
              <a:gd name="T39" fmla="*/ 2147483647 h 5465"/>
              <a:gd name="T40" fmla="*/ 2147483647 w 2083"/>
              <a:gd name="T41" fmla="*/ 2147483647 h 5465"/>
              <a:gd name="T42" fmla="*/ 2147483647 w 2083"/>
              <a:gd name="T43" fmla="*/ 2147483647 h 5465"/>
              <a:gd name="T44" fmla="*/ 2147483647 w 2083"/>
              <a:gd name="T45" fmla="*/ 2147483647 h 5465"/>
              <a:gd name="T46" fmla="*/ 2147483647 w 2083"/>
              <a:gd name="T47" fmla="*/ 2147483647 h 5465"/>
              <a:gd name="T48" fmla="*/ 2147483647 w 2083"/>
              <a:gd name="T49" fmla="*/ 2147483647 h 5465"/>
              <a:gd name="T50" fmla="*/ 2147483647 w 2083"/>
              <a:gd name="T51" fmla="*/ 2147483647 h 5465"/>
              <a:gd name="T52" fmla="*/ 2147483647 w 2083"/>
              <a:gd name="T53" fmla="*/ 2147483647 h 5465"/>
              <a:gd name="T54" fmla="*/ 2147483647 w 2083"/>
              <a:gd name="T55" fmla="*/ 2147483647 h 5465"/>
              <a:gd name="T56" fmla="*/ 2147483647 w 2083"/>
              <a:gd name="T57" fmla="*/ 2147483647 h 5465"/>
              <a:gd name="T58" fmla="*/ 2147483647 w 2083"/>
              <a:gd name="T59" fmla="*/ 2147483647 h 5465"/>
              <a:gd name="T60" fmla="*/ 2147483647 w 2083"/>
              <a:gd name="T61" fmla="*/ 2147483647 h 5465"/>
              <a:gd name="T62" fmla="*/ 2147483647 w 2083"/>
              <a:gd name="T63" fmla="*/ 2147483647 h 5465"/>
              <a:gd name="T64" fmla="*/ 2147483647 w 2083"/>
              <a:gd name="T65" fmla="*/ 2147483647 h 5465"/>
              <a:gd name="T66" fmla="*/ 2147483647 w 2083"/>
              <a:gd name="T67" fmla="*/ 2147483647 h 5465"/>
              <a:gd name="T68" fmla="*/ 2147483647 w 2083"/>
              <a:gd name="T69" fmla="*/ 2147483647 h 5465"/>
              <a:gd name="T70" fmla="*/ 2147483647 w 2083"/>
              <a:gd name="T71" fmla="*/ 2147483647 h 5465"/>
              <a:gd name="T72" fmla="*/ 2147483647 w 2083"/>
              <a:gd name="T73" fmla="*/ 2147483647 h 5465"/>
              <a:gd name="T74" fmla="*/ 2147483647 w 2083"/>
              <a:gd name="T75" fmla="*/ 2147483647 h 5465"/>
              <a:gd name="T76" fmla="*/ 2147483647 w 2083"/>
              <a:gd name="T77" fmla="*/ 2147483647 h 5465"/>
              <a:gd name="T78" fmla="*/ 2147483647 w 2083"/>
              <a:gd name="T79" fmla="*/ 2147483647 h 5465"/>
              <a:gd name="T80" fmla="*/ 2147483647 w 2083"/>
              <a:gd name="T81" fmla="*/ 2147483647 h 5465"/>
              <a:gd name="T82" fmla="*/ 2147483647 w 2083"/>
              <a:gd name="T83" fmla="*/ 2147483647 h 54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83"/>
              <a:gd name="T127" fmla="*/ 0 h 5465"/>
              <a:gd name="T128" fmla="*/ 2083 w 2083"/>
              <a:gd name="T129" fmla="*/ 5465 h 54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83" h="5465">
                <a:moveTo>
                  <a:pt x="1469" y="432"/>
                </a:moveTo>
                <a:cubicBezTo>
                  <a:pt x="1469" y="194"/>
                  <a:pt x="1273" y="0"/>
                  <a:pt x="1032" y="0"/>
                </a:cubicBezTo>
                <a:cubicBezTo>
                  <a:pt x="791" y="0"/>
                  <a:pt x="595" y="194"/>
                  <a:pt x="595" y="432"/>
                </a:cubicBezTo>
                <a:cubicBezTo>
                  <a:pt x="595" y="671"/>
                  <a:pt x="791" y="864"/>
                  <a:pt x="1032" y="864"/>
                </a:cubicBezTo>
                <a:cubicBezTo>
                  <a:pt x="1273" y="864"/>
                  <a:pt x="1469" y="671"/>
                  <a:pt x="1469" y="432"/>
                </a:cubicBezTo>
                <a:close/>
                <a:moveTo>
                  <a:pt x="1581" y="1022"/>
                </a:moveTo>
                <a:lnTo>
                  <a:pt x="534" y="1022"/>
                </a:lnTo>
                <a:cubicBezTo>
                  <a:pt x="254" y="1008"/>
                  <a:pt x="15" y="1224"/>
                  <a:pt x="1" y="1504"/>
                </a:cubicBezTo>
                <a:cubicBezTo>
                  <a:pt x="1" y="1511"/>
                  <a:pt x="1" y="1518"/>
                  <a:pt x="0" y="1525"/>
                </a:cubicBezTo>
                <a:lnTo>
                  <a:pt x="0" y="3013"/>
                </a:lnTo>
                <a:cubicBezTo>
                  <a:pt x="11" y="3104"/>
                  <a:pt x="93" y="3170"/>
                  <a:pt x="184" y="3160"/>
                </a:cubicBezTo>
                <a:cubicBezTo>
                  <a:pt x="261" y="3151"/>
                  <a:pt x="322" y="3090"/>
                  <a:pt x="331" y="3013"/>
                </a:cubicBezTo>
                <a:lnTo>
                  <a:pt x="336" y="1733"/>
                </a:lnTo>
                <a:cubicBezTo>
                  <a:pt x="336" y="1691"/>
                  <a:pt x="370" y="1657"/>
                  <a:pt x="412" y="1657"/>
                </a:cubicBezTo>
                <a:cubicBezTo>
                  <a:pt x="454" y="1656"/>
                  <a:pt x="488" y="1691"/>
                  <a:pt x="488" y="1733"/>
                </a:cubicBezTo>
                <a:cubicBezTo>
                  <a:pt x="488" y="1733"/>
                  <a:pt x="488" y="1733"/>
                  <a:pt x="488" y="1733"/>
                </a:cubicBezTo>
                <a:lnTo>
                  <a:pt x="488" y="5239"/>
                </a:lnTo>
                <a:cubicBezTo>
                  <a:pt x="495" y="5366"/>
                  <a:pt x="605" y="5464"/>
                  <a:pt x="732" y="5457"/>
                </a:cubicBezTo>
                <a:cubicBezTo>
                  <a:pt x="850" y="5450"/>
                  <a:pt x="944" y="5356"/>
                  <a:pt x="951" y="5239"/>
                </a:cubicBezTo>
                <a:lnTo>
                  <a:pt x="951" y="3196"/>
                </a:lnTo>
                <a:cubicBezTo>
                  <a:pt x="989" y="3153"/>
                  <a:pt x="1055" y="3148"/>
                  <a:pt x="1099" y="3187"/>
                </a:cubicBezTo>
                <a:cubicBezTo>
                  <a:pt x="1102" y="3190"/>
                  <a:pt x="1105" y="3193"/>
                  <a:pt x="1108" y="3196"/>
                </a:cubicBezTo>
                <a:lnTo>
                  <a:pt x="1108" y="5239"/>
                </a:lnTo>
                <a:cubicBezTo>
                  <a:pt x="1117" y="5368"/>
                  <a:pt x="1228" y="5465"/>
                  <a:pt x="1358" y="5456"/>
                </a:cubicBezTo>
                <a:cubicBezTo>
                  <a:pt x="1474" y="5449"/>
                  <a:pt x="1568" y="5355"/>
                  <a:pt x="1575" y="5239"/>
                </a:cubicBezTo>
                <a:lnTo>
                  <a:pt x="1575" y="1728"/>
                </a:lnTo>
                <a:cubicBezTo>
                  <a:pt x="1569" y="1684"/>
                  <a:pt x="1599" y="1644"/>
                  <a:pt x="1642" y="1637"/>
                </a:cubicBezTo>
                <a:cubicBezTo>
                  <a:pt x="1686" y="1631"/>
                  <a:pt x="1726" y="1661"/>
                  <a:pt x="1733" y="1704"/>
                </a:cubicBezTo>
                <a:cubicBezTo>
                  <a:pt x="1734" y="1712"/>
                  <a:pt x="1734" y="1720"/>
                  <a:pt x="1733" y="1728"/>
                </a:cubicBezTo>
                <a:lnTo>
                  <a:pt x="1733" y="3013"/>
                </a:lnTo>
                <a:cubicBezTo>
                  <a:pt x="1743" y="3107"/>
                  <a:pt x="1828" y="3175"/>
                  <a:pt x="1922" y="3165"/>
                </a:cubicBezTo>
                <a:cubicBezTo>
                  <a:pt x="2002" y="3156"/>
                  <a:pt x="2065" y="3093"/>
                  <a:pt x="2073" y="3013"/>
                </a:cubicBezTo>
                <a:lnTo>
                  <a:pt x="2073" y="1525"/>
                </a:lnTo>
                <a:cubicBezTo>
                  <a:pt x="2083" y="1257"/>
                  <a:pt x="1874" y="1032"/>
                  <a:pt x="1606" y="1022"/>
                </a:cubicBezTo>
                <a:cubicBezTo>
                  <a:pt x="1597" y="1022"/>
                  <a:pt x="1589" y="1022"/>
                  <a:pt x="1581" y="1022"/>
                </a:cubicBezTo>
                <a:close/>
              </a:path>
            </a:pathLst>
          </a:custGeom>
          <a:noFill/>
          <a:ln w="12700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6" name="Oval Callout 1"/>
          <p:cNvSpPr/>
          <p:nvPr userDrawn="1"/>
        </p:nvSpPr>
        <p:spPr>
          <a:xfrm>
            <a:off x="8621713" y="885825"/>
            <a:ext cx="354012" cy="250825"/>
          </a:xfrm>
          <a:prstGeom prst="wedgeEllipseCallout">
            <a:avLst>
              <a:gd name="adj1" fmla="val -66161"/>
              <a:gd name="adj2" fmla="val -43615"/>
            </a:avLst>
          </a:prstGeom>
          <a:noFill/>
          <a:ln w="12700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7" name="Group 1"/>
          <p:cNvGrpSpPr>
            <a:grpSpLocks/>
          </p:cNvGrpSpPr>
          <p:nvPr userDrawn="1"/>
        </p:nvGrpSpPr>
        <p:grpSpPr bwMode="auto">
          <a:xfrm>
            <a:off x="8621233" y="1291140"/>
            <a:ext cx="353932" cy="339436"/>
            <a:chOff x="1200085" y="966246"/>
            <a:chExt cx="202002" cy="176754"/>
          </a:xfrm>
          <a:noFill/>
        </p:grpSpPr>
        <p:sp>
          <p:nvSpPr>
            <p:cNvPr id="8" name="Rounded Rectangle 2"/>
            <p:cNvSpPr/>
            <p:nvPr/>
          </p:nvSpPr>
          <p:spPr>
            <a:xfrm flipH="1">
              <a:off x="1200085" y="966246"/>
              <a:ext cx="202002" cy="131513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Rounded Rectangle 3"/>
            <p:cNvSpPr/>
            <p:nvPr/>
          </p:nvSpPr>
          <p:spPr>
            <a:xfrm flipH="1">
              <a:off x="1217445" y="984921"/>
              <a:ext cx="167283" cy="94164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" name="Rounded Rectangle 4"/>
            <p:cNvSpPr/>
            <p:nvPr/>
          </p:nvSpPr>
          <p:spPr>
            <a:xfrm flipH="1">
              <a:off x="1210080" y="1114856"/>
              <a:ext cx="182012" cy="28144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1" name="Oval Callout 1"/>
          <p:cNvSpPr/>
          <p:nvPr userDrawn="1"/>
        </p:nvSpPr>
        <p:spPr>
          <a:xfrm>
            <a:off x="8621713" y="1784350"/>
            <a:ext cx="354012" cy="195263"/>
          </a:xfrm>
          <a:prstGeom prst="wedgeEllipseCallout">
            <a:avLst>
              <a:gd name="adj1" fmla="val 37591"/>
              <a:gd name="adj2" fmla="val 78881"/>
            </a:avLst>
          </a:prstGeom>
          <a:noFill/>
          <a:ln w="12700">
            <a:solidFill>
              <a:srgbClr val="FFC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CaixaDeTexto 37"/>
          <p:cNvSpPr txBox="1">
            <a:spLocks noChangeArrowheads="1"/>
          </p:cNvSpPr>
          <p:nvPr userDrawn="1"/>
        </p:nvSpPr>
        <p:spPr bwMode="auto">
          <a:xfrm>
            <a:off x="8513763" y="5638800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fld id="{39541842-C499-4519-998E-AEBBBACD9E9C}" type="slidenum">
              <a:rPr lang="pt-BR" sz="2000" b="1">
                <a:solidFill>
                  <a:schemeClr val="bg1"/>
                </a:solidFill>
              </a:rPr>
              <a:pPr algn="ctr">
                <a:defRPr/>
              </a:pPr>
              <a:t>‹nº›</a:t>
            </a:fld>
            <a:endParaRPr lang="pt-BR" sz="2000" b="1">
              <a:solidFill>
                <a:schemeClr val="bg1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 userDrawn="1"/>
        </p:nvSpPr>
        <p:spPr bwMode="auto">
          <a:xfrm>
            <a:off x="8532813" y="6237288"/>
            <a:ext cx="55403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/>
            </a:pPr>
            <a:r>
              <a:rPr lang="pt-BR" sz="8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Barbosa e Silva    </a:t>
            </a:r>
            <a:r>
              <a:rPr lang="pt-BR" sz="8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2010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7CAB7-2E8F-4230-A8ED-355540D13B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8E0DD-53FF-42B2-BA32-FD7BE06A5DC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B54FD-F0F9-49AC-ABC1-C33F160A57D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28EA4-1494-4DBD-B341-9C507C45CB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80645-94F7-48B9-9E69-986852986FB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DBA11-E8B1-49F3-9430-152EC33BD6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700B7-7E38-437E-9FDF-0A3415C3B5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55D89B6-3966-4FEA-8D38-0B3E786FD22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9pPr>
    </p:titleStyle>
    <p:bodyStyle>
      <a:lvl1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85776D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rgbClr val="AEAFA9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ct val="20000"/>
        </a:spcBef>
        <a:spcAft>
          <a:spcPct val="0"/>
        </a:spcAft>
        <a:buClr>
          <a:srgbClr val="8D878B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terial%20para%20o%20CANVAS/Ferramentas%20e%20Templates/Step%202%20-%20Empatia/EMPATIA%20-%20Persona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terial%20para%20o%20CANVAS/Ferramentas%20e%20Templates/Step%202%20-%20Empatia/Mapa-da-Empatia-Atualizado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a6vy70IjMs" TargetMode="External"/><Relationship Id="rId2" Type="http://schemas.openxmlformats.org/officeDocument/2006/relationships/hyperlink" Target="https://www.youtube.com/watch?v=JlKHGpVoA2Y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2635250"/>
            <a:ext cx="8458200" cy="2593975"/>
          </a:xfrm>
        </p:spPr>
        <p:txBody>
          <a:bodyPr/>
          <a:lstStyle/>
          <a:p>
            <a:pPr eaLnBrk="1" hangingPunct="1">
              <a:defRPr/>
            </a:pPr>
            <a:r>
              <a:rPr lang="pt-BR" sz="6000" smtClean="0"/>
              <a:t>Organização do </a:t>
            </a:r>
            <a:br>
              <a:rPr lang="pt-BR" sz="6000" smtClean="0"/>
            </a:br>
            <a:r>
              <a:rPr lang="pt-BR" sz="6000" smtClean="0"/>
              <a:t>Espaço de Problema</a:t>
            </a:r>
            <a:endParaRPr lang="pt-BR" sz="60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5334000"/>
            <a:ext cx="5791200" cy="1066800"/>
          </a:xfrm>
        </p:spPr>
        <p:txBody>
          <a:bodyPr/>
          <a:lstStyle/>
          <a:p>
            <a:pPr eaLnBrk="1" hangingPunct="1">
              <a:defRPr/>
            </a:pPr>
            <a:r>
              <a:rPr lang="pt-BR" smtClean="0"/>
              <a:t>Capítulo 6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Características das Personas</a:t>
            </a:r>
            <a:endParaRPr lang="pt-BR" dirty="0"/>
          </a:p>
        </p:txBody>
      </p:sp>
      <p:sp>
        <p:nvSpPr>
          <p:cNvPr id="2253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b="1" dirty="0" smtClean="0"/>
              <a:t>identidade</a:t>
            </a:r>
            <a:r>
              <a:rPr lang="pt-BR" dirty="0" smtClean="0"/>
              <a:t>: dê a uma persona nome e sobrenome. Forneça uma idade e outros dados demográficos que seriam representativos do perfil do usuário. Inclua também uma foto, para tonar a persona ainda mais realista e memorável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pt-BR" b="1" i="1" dirty="0" smtClean="0"/>
              <a:t>status</a:t>
            </a:r>
            <a:r>
              <a:rPr lang="pt-BR" dirty="0" smtClean="0"/>
              <a:t>: Defina se esta persona é primária, secundária, outro </a:t>
            </a:r>
            <a:r>
              <a:rPr lang="pt-BR" dirty="0" err="1" smtClean="0"/>
              <a:t>stakeholder</a:t>
            </a:r>
            <a:r>
              <a:rPr lang="pt-BR" dirty="0" smtClean="0"/>
              <a:t> ou representa um </a:t>
            </a:r>
            <a:r>
              <a:rPr lang="pt-BR" dirty="0" err="1" smtClean="0"/>
              <a:t>antiusuário</a:t>
            </a:r>
            <a:r>
              <a:rPr lang="pt-BR" dirty="0" smtClean="0"/>
              <a:t> do seu sistema. Um </a:t>
            </a:r>
            <a:r>
              <a:rPr lang="pt-BR" dirty="0" err="1" smtClean="0"/>
              <a:t>antiusuário</a:t>
            </a:r>
            <a:r>
              <a:rPr lang="pt-BR" dirty="0" smtClean="0"/>
              <a:t> não irá utilizar o seu sistema e, portanto, não deve influenciar as decisões de projeto.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pt-BR" b="1" dirty="0" smtClean="0"/>
              <a:t>objetivos</a:t>
            </a:r>
            <a:r>
              <a:rPr lang="pt-BR" dirty="0" smtClean="0"/>
              <a:t>: Quais são os objetivos desta persona? Não se limite a objetivos relacionados ao seu produto específico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Características das Personas</a:t>
            </a:r>
            <a:endParaRPr lang="pt-BR" dirty="0"/>
          </a:p>
        </p:txBody>
      </p:sp>
      <p:sp>
        <p:nvSpPr>
          <p:cNvPr id="2253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b="1" dirty="0" smtClean="0"/>
              <a:t>habilidades</a:t>
            </a:r>
            <a:r>
              <a:rPr lang="pt-BR" dirty="0" smtClean="0"/>
              <a:t>: Qual é a especialidade da persona? Isso inclui educação, treinamento e competências </a:t>
            </a:r>
            <a:r>
              <a:rPr lang="pt-BR" dirty="0" err="1" smtClean="0"/>
              <a:t>especíﬁcas</a:t>
            </a:r>
            <a:r>
              <a:rPr lang="pt-BR" dirty="0" smtClean="0"/>
              <a:t>. 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b="1" dirty="0" smtClean="0"/>
              <a:t>tarefas</a:t>
            </a:r>
            <a:r>
              <a:rPr lang="pt-BR" dirty="0" smtClean="0"/>
              <a:t>: Em linhas gerais, quais as tarefas básicas ou críticas que a persona realiza? Qual é a frequência, importância e duração dessas tarefas? 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b="1" dirty="0" smtClean="0"/>
              <a:t>relacionamentos</a:t>
            </a:r>
            <a:r>
              <a:rPr lang="pt-BR" dirty="0" smtClean="0"/>
              <a:t>: Com quem a persona se relaciona? Isso é importante inclusive para ajudar a identificar outros </a:t>
            </a:r>
            <a:r>
              <a:rPr lang="pt-BR" dirty="0" err="1" smtClean="0"/>
              <a:t>stakeholders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2375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Características das Personas</a:t>
            </a:r>
            <a:endParaRPr lang="pt-BR" dirty="0"/>
          </a:p>
        </p:txBody>
      </p:sp>
      <p:sp>
        <p:nvSpPr>
          <p:cNvPr id="2253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b="1" dirty="0" smtClean="0"/>
              <a:t>requisitos</a:t>
            </a:r>
            <a:r>
              <a:rPr lang="pt-BR" dirty="0" smtClean="0"/>
              <a:t>: De que a persona precisa?  Inclua citações que ajudam a dar mais vida a estas necessidades</a:t>
            </a:r>
          </a:p>
          <a:p>
            <a:pPr eaLnBrk="1" hangingPunct="1"/>
            <a:endParaRPr lang="pt-BR" b="1" dirty="0" smtClean="0"/>
          </a:p>
          <a:p>
            <a:pPr eaLnBrk="1" hangingPunct="1"/>
            <a:endParaRPr lang="pt-BR" b="1" dirty="0"/>
          </a:p>
          <a:p>
            <a:pPr eaLnBrk="1" hangingPunct="1"/>
            <a:r>
              <a:rPr lang="pt-BR" b="1" dirty="0" smtClean="0"/>
              <a:t>expectativas</a:t>
            </a:r>
            <a:r>
              <a:rPr lang="pt-BR" dirty="0" smtClean="0"/>
              <a:t>: Como a persona acredita que o produto funciona? Como ela organiza as informações no seu domínio ou trabalho?</a:t>
            </a:r>
          </a:p>
        </p:txBody>
      </p:sp>
    </p:spTree>
    <p:extLst>
      <p:ext uri="{BB962C8B-B14F-4D97-AF65-F5344CB8AC3E}">
        <p14:creationId xmlns:p14="http://schemas.microsoft.com/office/powerpoint/2010/main" val="295700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Exemplo de Persona</a:t>
            </a:r>
            <a:endParaRPr lang="pt-BR" dirty="0"/>
          </a:p>
        </p:txBody>
      </p:sp>
      <p:sp>
        <p:nvSpPr>
          <p:cNvPr id="2355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86688" cy="4997450"/>
          </a:xfrm>
        </p:spPr>
        <p:txBody>
          <a:bodyPr/>
          <a:lstStyle/>
          <a:p>
            <a:pPr marL="114300" indent="0" eaLnBrk="1" hangingPunct="1">
              <a:buFont typeface="Arial" charset="0"/>
              <a:buNone/>
            </a:pPr>
            <a:r>
              <a:rPr lang="pt-BR" sz="2000" b="1" smtClean="0"/>
              <a:t>Marta Batista, professora – “cada turma é uma turma”</a:t>
            </a:r>
          </a:p>
          <a:p>
            <a:pPr marL="114300" indent="0" eaLnBrk="1" hangingPunct="1">
              <a:buFont typeface="Arial" charset="0"/>
              <a:buNone/>
            </a:pPr>
            <a:r>
              <a:rPr lang="pt-BR" sz="2000" smtClean="0"/>
              <a:t>Marta Batista é professora da universidade AprendaMais há </a:t>
            </a:r>
            <a:br>
              <a:rPr lang="pt-BR" sz="2000" smtClean="0"/>
            </a:br>
            <a:r>
              <a:rPr lang="pt-BR" sz="2000" smtClean="0"/>
              <a:t>dois anos. Embora lecione apenas duas disciplinas diferentes, </a:t>
            </a:r>
            <a:br>
              <a:rPr lang="pt-BR" sz="2000" smtClean="0"/>
            </a:br>
            <a:r>
              <a:rPr lang="pt-BR" sz="2000" smtClean="0"/>
              <a:t>ela gosta de conﬁgurar o sistema de apoio às aulas sob medida </a:t>
            </a:r>
            <a:br>
              <a:rPr lang="pt-BR" sz="2000" smtClean="0"/>
            </a:br>
            <a:r>
              <a:rPr lang="pt-BR" sz="2000" smtClean="0"/>
              <a:t>para cada turma, pois sente que isso contribui para a qualidade do curso.   </a:t>
            </a:r>
            <a:r>
              <a:rPr lang="pt-BR" sz="1200" smtClean="0"/>
              <a:t>... (leia o restante no livro)</a:t>
            </a:r>
          </a:p>
          <a:p>
            <a:pPr marL="114300" indent="0" eaLnBrk="1" hangingPunct="1">
              <a:spcBef>
                <a:spcPts val="1200"/>
              </a:spcBef>
              <a:buFont typeface="Arial" charset="0"/>
              <a:buNone/>
            </a:pPr>
            <a:r>
              <a:rPr lang="pt-BR" sz="2000" i="1" smtClean="0"/>
              <a:t>Objetivos pessoais:</a:t>
            </a:r>
          </a:p>
          <a:p>
            <a:pPr marL="114300" indent="0" eaLnBrk="1" hangingPunct="1"/>
            <a:r>
              <a:rPr lang="pt-BR" sz="2000" smtClean="0"/>
              <a:t>não perder tempo e trabalhar da melhor maneira possível</a:t>
            </a:r>
          </a:p>
          <a:p>
            <a:pPr marL="114300" indent="0" eaLnBrk="1" hangingPunct="1">
              <a:spcBef>
                <a:spcPts val="1200"/>
              </a:spcBef>
              <a:buFont typeface="Arial" charset="0"/>
              <a:buNone/>
            </a:pPr>
            <a:r>
              <a:rPr lang="pt-BR" sz="2000" i="1" smtClean="0"/>
              <a:t>Objetivos práticos:</a:t>
            </a:r>
          </a:p>
          <a:p>
            <a:pPr marL="114300" indent="0" eaLnBrk="1" hangingPunct="1"/>
            <a:r>
              <a:rPr lang="pt-BR" sz="2000" smtClean="0"/>
              <a:t>utilizar um sistema adequado a cada disciplina e a cada turma;   </a:t>
            </a:r>
          </a:p>
          <a:p>
            <a:pPr marL="114300" indent="0" eaLnBrk="1" hangingPunct="1"/>
            <a:r>
              <a:rPr lang="pt-BR" sz="2000" smtClean="0"/>
              <a:t>divulgar material didático;  </a:t>
            </a:r>
          </a:p>
          <a:p>
            <a:pPr marL="114300" indent="0" eaLnBrk="1" hangingPunct="1"/>
            <a:r>
              <a:rPr lang="pt-BR" sz="2000" smtClean="0"/>
              <a:t>acompanhar e participar das discussões no fórum da disciplina;  </a:t>
            </a:r>
          </a:p>
          <a:p>
            <a:pPr marL="114300" indent="0" eaLnBrk="1" hangingPunct="1"/>
            <a:r>
              <a:rPr lang="pt-BR" sz="2000" smtClean="0"/>
              <a:t>acompanhar a entrega dos trabalhos dos alunos; e</a:t>
            </a:r>
          </a:p>
          <a:p>
            <a:pPr marL="114300" indent="0" eaLnBrk="1" hangingPunct="1"/>
            <a:r>
              <a:rPr lang="pt-BR" sz="2000" smtClean="0"/>
              <a:t>divulgar as correções dos trabalhos dos alunos. </a:t>
            </a:r>
          </a:p>
        </p:txBody>
      </p:sp>
      <p:pic>
        <p:nvPicPr>
          <p:cNvPr id="23555" name="Picture 2" descr="D:\Meus Documentos\Docs\FTP\Livro de IHC\material para o site\figuras\persona Mart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5825" y="1557338"/>
            <a:ext cx="1008063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Exemplo de Persona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3917032"/>
          </a:xfrm>
        </p:spPr>
        <p:txBody>
          <a:bodyPr/>
          <a:lstStyle/>
          <a:p>
            <a:pPr eaLnBrk="1" hangingPunct="1"/>
            <a:r>
              <a:rPr lang="pt-BR" dirty="0" smtClean="0"/>
              <a:t>Embora personas sejam fictícias, elas são definidas com rigor e detalhes para representar usuários típicos.</a:t>
            </a:r>
          </a:p>
          <a:p>
            <a:pPr eaLnBrk="1" hangingPunct="1"/>
            <a:endParaRPr lang="pt-BR" b="1" dirty="0" smtClean="0"/>
          </a:p>
          <a:p>
            <a:pPr eaLnBrk="1" hangingPunct="1"/>
            <a:r>
              <a:rPr lang="pt-BR" dirty="0"/>
              <a:t>Elas são derivadas de um processo de investigação que levanta as características dos usuários e descreve seus perfis.</a:t>
            </a:r>
          </a:p>
          <a:p>
            <a:pPr marL="114300" indent="0" eaLnBrk="1" hangingPunct="1">
              <a:buNone/>
            </a:pPr>
            <a:endParaRPr lang="pt-BR" dirty="0"/>
          </a:p>
          <a:p>
            <a:pPr eaLnBrk="1" hangingPunct="1"/>
            <a:r>
              <a:rPr lang="pt-BR" b="1" dirty="0"/>
              <a:t>Quanto mais específicas forem as personas, mais eficientes elas serão como ferramenta de design e comunicação</a:t>
            </a:r>
            <a:r>
              <a:rPr lang="pt-BR" b="1" dirty="0" smtClean="0"/>
              <a:t>.</a:t>
            </a:r>
          </a:p>
          <a:p>
            <a:pPr eaLnBrk="1" hangingPunct="1"/>
            <a:endParaRPr lang="pt-BR" b="1" dirty="0"/>
          </a:p>
          <a:p>
            <a:pPr eaLnBrk="1" hangingPunct="1"/>
            <a:endParaRPr lang="pt-BR" b="1" dirty="0" smtClean="0"/>
          </a:p>
          <a:p>
            <a:pPr eaLnBrk="1" hangingPunct="1"/>
            <a:endParaRPr lang="pt-BR" b="1" dirty="0"/>
          </a:p>
          <a:p>
            <a:pPr eaLnBrk="1" hangingPunct="1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 flipH="1">
            <a:off x="511175" y="5949280"/>
            <a:ext cx="564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hlinkClick r:id="rId2" action="ppaction://hlinkfile"/>
              </a:rPr>
              <a:t>Modelo de </a:t>
            </a:r>
            <a:r>
              <a:rPr lang="pt-BR" dirty="0" err="1" smtClean="0">
                <a:hlinkClick r:id="rId2" action="ppaction://hlinkfile"/>
              </a:rPr>
              <a:t>Canvas</a:t>
            </a:r>
            <a:r>
              <a:rPr lang="pt-BR" dirty="0" smtClean="0">
                <a:hlinkClick r:id="rId2" action="ppaction://hlinkfile"/>
              </a:rPr>
              <a:t> para Personas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430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175" y="274638"/>
            <a:ext cx="7589838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 smtClean="0"/>
              <a:t>Mapa de empatia</a:t>
            </a:r>
            <a:endParaRPr lang="pt-BR" dirty="0">
              <a:solidFill>
                <a:srgbClr val="A2B4CA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11188" y="1557338"/>
            <a:ext cx="7489825" cy="16561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216000" tIns="180000" rIns="216000" bIns="180000">
            <a:spAutoFit/>
          </a:bodyPr>
          <a:lstStyle/>
          <a:p>
            <a:pPr>
              <a:defRPr/>
            </a:pPr>
            <a:r>
              <a:rPr lang="pt-BR" sz="2100" dirty="0">
                <a:latin typeface="+mj-lt"/>
              </a:rPr>
              <a:t>A </a:t>
            </a:r>
            <a:r>
              <a:rPr lang="pt-BR" sz="2100" b="1" dirty="0">
                <a:latin typeface="+mj-lt"/>
              </a:rPr>
              <a:t>empatia</a:t>
            </a:r>
            <a:r>
              <a:rPr lang="pt-BR" sz="2100" dirty="0">
                <a:latin typeface="+mj-lt"/>
              </a:rPr>
              <a:t> é a capacidade de se colocar no lugar de uma pessoa, </a:t>
            </a:r>
            <a:r>
              <a:rPr lang="pt-BR" sz="2100" dirty="0" smtClean="0">
                <a:latin typeface="+mj-lt"/>
              </a:rPr>
              <a:t>de pensar </a:t>
            </a:r>
            <a:r>
              <a:rPr lang="pt-BR" sz="2100" dirty="0">
                <a:latin typeface="+mj-lt"/>
              </a:rPr>
              <a:t>como se fosse ela, de sentir e, principalmente, de enxergar </a:t>
            </a:r>
            <a:r>
              <a:rPr lang="pt-BR" sz="2100" dirty="0" smtClean="0">
                <a:latin typeface="+mj-lt"/>
              </a:rPr>
              <a:t>as situações </a:t>
            </a:r>
            <a:r>
              <a:rPr lang="pt-BR" sz="2100" dirty="0">
                <a:latin typeface="+mj-lt"/>
              </a:rPr>
              <a:t>e sentimentos como exatamente a outra pessoa vivencia.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61181" y="3789040"/>
            <a:ext cx="7489825" cy="23025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216000" tIns="180000" rIns="216000" bIns="180000">
            <a:spAutoFit/>
          </a:bodyPr>
          <a:lstStyle/>
          <a:p>
            <a:pPr>
              <a:defRPr/>
            </a:pPr>
            <a:r>
              <a:rPr lang="pt-BR" sz="2100" dirty="0" smtClean="0">
                <a:latin typeface="+mj-lt"/>
              </a:rPr>
              <a:t>O </a:t>
            </a:r>
            <a:r>
              <a:rPr lang="pt-BR" sz="2100" b="1" dirty="0" smtClean="0">
                <a:latin typeface="+mj-lt"/>
              </a:rPr>
              <a:t>Mapa de Empatia </a:t>
            </a:r>
            <a:r>
              <a:rPr lang="pt-BR" sz="2100" dirty="0" smtClean="0">
                <a:latin typeface="+mj-lt"/>
              </a:rPr>
              <a:t>é uma ferramenta </a:t>
            </a:r>
            <a:r>
              <a:rPr lang="pt-BR" sz="2100" dirty="0">
                <a:latin typeface="+mj-lt"/>
              </a:rPr>
              <a:t>criada pela consultoria de Design </a:t>
            </a:r>
            <a:r>
              <a:rPr lang="pt-BR" sz="2100" dirty="0" err="1" smtClean="0">
                <a:latin typeface="+mj-lt"/>
              </a:rPr>
              <a:t>Thinking</a:t>
            </a:r>
            <a:r>
              <a:rPr lang="pt-BR" sz="2100" dirty="0" smtClean="0">
                <a:latin typeface="+mj-lt"/>
              </a:rPr>
              <a:t>,</a:t>
            </a:r>
            <a:r>
              <a:rPr lang="pt-BR" sz="2100" dirty="0">
                <a:latin typeface="+mj-lt"/>
              </a:rPr>
              <a:t> </a:t>
            </a:r>
            <a:r>
              <a:rPr lang="pt-BR" sz="2100" dirty="0" err="1" smtClean="0">
                <a:latin typeface="+mj-lt"/>
              </a:rPr>
              <a:t>Xplane</a:t>
            </a:r>
            <a:r>
              <a:rPr lang="pt-BR" sz="2100" dirty="0" smtClean="0">
                <a:latin typeface="+mj-lt"/>
              </a:rPr>
              <a:t>, que ajuda a entender as perspectivas do usuário de uma forma visual. </a:t>
            </a:r>
          </a:p>
          <a:p>
            <a:pPr>
              <a:defRPr/>
            </a:pPr>
            <a:endParaRPr lang="pt-BR" sz="2100" dirty="0">
              <a:latin typeface="+mj-lt"/>
            </a:endParaRPr>
          </a:p>
          <a:p>
            <a:pPr>
              <a:defRPr/>
            </a:pPr>
            <a:r>
              <a:rPr lang="pt-BR" sz="2100" dirty="0" smtClean="0">
                <a:latin typeface="+mj-lt"/>
              </a:rPr>
              <a:t>Nele é possível </a:t>
            </a:r>
            <a:r>
              <a:rPr lang="pt-BR" sz="2100" dirty="0" err="1" smtClean="0">
                <a:latin typeface="+mj-lt"/>
              </a:rPr>
              <a:t>externalizar</a:t>
            </a:r>
            <a:r>
              <a:rPr lang="pt-BR" sz="2100" dirty="0" smtClean="0">
                <a:latin typeface="+mj-lt"/>
              </a:rPr>
              <a:t> o conhecimento sobre o usuário, seu ambiente, comportamentos, aspirações e preocupações.</a:t>
            </a:r>
            <a:endParaRPr lang="pt-BR" sz="2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83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175" y="274638"/>
            <a:ext cx="7589838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 smtClean="0"/>
              <a:t>Mapa de empatia</a:t>
            </a:r>
            <a:endParaRPr lang="pt-BR" dirty="0">
              <a:solidFill>
                <a:srgbClr val="A2B4CA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11175" y="1988840"/>
            <a:ext cx="7489453" cy="313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Font typeface="Arial" charset="0"/>
            </a:pPr>
            <a:r>
              <a:rPr lang="pt-BR" sz="2100" dirty="0">
                <a:latin typeface="+mj-lt"/>
              </a:rPr>
              <a:t>Por ser uma ferramenta visual, o mapa ajuda na rápida prototipação, interação entre equipes e no levantamento de hipóteses sobre o </a:t>
            </a:r>
            <a:r>
              <a:rPr lang="pt-BR" sz="2100" b="1" dirty="0">
                <a:latin typeface="+mj-lt"/>
              </a:rPr>
              <a:t>público-alvo</a:t>
            </a:r>
            <a:r>
              <a:rPr lang="pt-BR" sz="2100" dirty="0">
                <a:latin typeface="+mj-lt"/>
              </a:rPr>
              <a:t> escolhido</a:t>
            </a:r>
            <a:r>
              <a:rPr lang="pt-BR" sz="2100" dirty="0" smtClean="0">
                <a:latin typeface="+mj-lt"/>
              </a:rPr>
              <a:t>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Font typeface="Arial" charset="0"/>
            </a:pPr>
            <a:endParaRPr lang="pt-BR" sz="2100" dirty="0">
              <a:latin typeface="+mj-lt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Font typeface="Arial" charset="0"/>
            </a:pPr>
            <a:r>
              <a:rPr lang="pt-BR" sz="2100" dirty="0">
                <a:latin typeface="+mj-lt"/>
              </a:rPr>
              <a:t>A </a:t>
            </a:r>
            <a:r>
              <a:rPr lang="pt-BR" sz="2100" dirty="0" err="1">
                <a:latin typeface="+mj-lt"/>
              </a:rPr>
              <a:t>XPlane</a:t>
            </a:r>
            <a:r>
              <a:rPr lang="pt-BR" sz="2100" dirty="0">
                <a:latin typeface="+mj-lt"/>
              </a:rPr>
              <a:t> desenvolveu o Mapa da Empatia como parte de um conjunto de ferramentas de </a:t>
            </a:r>
            <a:r>
              <a:rPr lang="pt-BR" sz="2100" b="1" dirty="0">
                <a:latin typeface="+mj-lt"/>
              </a:rPr>
              <a:t>design centrado no ser humano</a:t>
            </a:r>
            <a:r>
              <a:rPr lang="pt-BR" sz="2100" dirty="0">
                <a:latin typeface="+mj-lt"/>
              </a:rPr>
              <a:t> que eles chamam de </a:t>
            </a:r>
            <a:r>
              <a:rPr lang="pt-BR" sz="2100" dirty="0" err="1">
                <a:latin typeface="+mj-lt"/>
              </a:rPr>
              <a:t>Gamestorming</a:t>
            </a:r>
            <a:r>
              <a:rPr lang="pt-BR" sz="2100" dirty="0">
                <a:latin typeface="+mj-lt"/>
              </a:rPr>
              <a:t>. A ferramenta foi criada com o objetivo de ajudar equipes a desenvolver uma compreensão profunda, compartilhada e empática de clientes.</a:t>
            </a:r>
          </a:p>
        </p:txBody>
      </p:sp>
    </p:spTree>
    <p:extLst>
      <p:ext uri="{BB962C8B-B14F-4D97-AF65-F5344CB8AC3E}">
        <p14:creationId xmlns:p14="http://schemas.microsoft.com/office/powerpoint/2010/main" val="224844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7589838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4200" dirty="0" smtClean="0"/>
              <a:t>Mapa de Empatia atual</a:t>
            </a:r>
            <a:endParaRPr lang="pt-BR" sz="4200" dirty="0">
              <a:solidFill>
                <a:srgbClr val="A2B4CA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23528" y="1772816"/>
            <a:ext cx="758983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100" dirty="0">
                <a:solidFill>
                  <a:srgbClr val="000000"/>
                </a:solidFill>
                <a:latin typeface="+mj-lt"/>
              </a:rPr>
              <a:t>Anos mais tarde, o fundador da </a:t>
            </a:r>
            <a:r>
              <a:rPr lang="pt-BR" sz="2100" dirty="0" err="1">
                <a:solidFill>
                  <a:srgbClr val="000000"/>
                </a:solidFill>
                <a:latin typeface="+mj-lt"/>
              </a:rPr>
              <a:t>Xplane</a:t>
            </a:r>
            <a:r>
              <a:rPr lang="pt-BR" sz="2100" dirty="0">
                <a:solidFill>
                  <a:srgbClr val="000000"/>
                </a:solidFill>
                <a:latin typeface="+mj-lt"/>
              </a:rPr>
              <a:t>, Dave Gray, se juntou ao criador do Business </a:t>
            </a:r>
            <a:r>
              <a:rPr lang="pt-BR" sz="2100" dirty="0" err="1">
                <a:solidFill>
                  <a:srgbClr val="000000"/>
                </a:solidFill>
                <a:latin typeface="+mj-lt"/>
              </a:rPr>
              <a:t>Model</a:t>
            </a:r>
            <a:r>
              <a:rPr lang="pt-BR" sz="2100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sz="2100" dirty="0" err="1">
                <a:solidFill>
                  <a:srgbClr val="000000"/>
                </a:solidFill>
                <a:latin typeface="+mj-lt"/>
              </a:rPr>
              <a:t>Canvas</a:t>
            </a:r>
            <a:r>
              <a:rPr lang="pt-BR" sz="2100" dirty="0">
                <a:solidFill>
                  <a:srgbClr val="000000"/>
                </a:solidFill>
                <a:latin typeface="+mj-lt"/>
              </a:rPr>
              <a:t>, Alex </a:t>
            </a:r>
            <a:r>
              <a:rPr lang="pt-BR" sz="2100" dirty="0" err="1">
                <a:solidFill>
                  <a:srgbClr val="000000"/>
                </a:solidFill>
                <a:latin typeface="+mj-lt"/>
              </a:rPr>
              <a:t>Osterwalder</a:t>
            </a:r>
            <a:r>
              <a:rPr lang="pt-BR" sz="2100" dirty="0">
                <a:solidFill>
                  <a:srgbClr val="000000"/>
                </a:solidFill>
                <a:latin typeface="+mj-lt"/>
              </a:rPr>
              <a:t>, para atualizá-la, de forma a melhorar os resultados. </a:t>
            </a:r>
            <a:endParaRPr lang="pt-BR" sz="2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729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175" y="274638"/>
            <a:ext cx="7589838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 smtClean="0"/>
              <a:t>Mapa de empatia</a:t>
            </a:r>
            <a:endParaRPr lang="pt-BR" dirty="0">
              <a:solidFill>
                <a:srgbClr val="A2B4CA"/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237642" y="1700808"/>
            <a:ext cx="8136904" cy="3917032"/>
          </a:xfrm>
        </p:spPr>
        <p:txBody>
          <a:bodyPr/>
          <a:lstStyle/>
          <a:p>
            <a:pPr marL="114300" indent="0" eaLnBrk="1" hangingPunct="1">
              <a:buNone/>
            </a:pPr>
            <a:r>
              <a:rPr lang="pt-BR" b="1" dirty="0" smtClean="0"/>
              <a:t>O </a:t>
            </a:r>
            <a:r>
              <a:rPr lang="pt-BR" b="1" dirty="0" err="1" smtClean="0"/>
              <a:t>Canvas</a:t>
            </a:r>
            <a:r>
              <a:rPr lang="pt-BR" b="1" dirty="0" smtClean="0"/>
              <a:t>, atual, para o Mapa de Empatia é formado por </a:t>
            </a:r>
            <a:r>
              <a:rPr lang="pt-BR" b="1" u="sng" dirty="0" smtClean="0"/>
              <a:t>7 quadrantes</a:t>
            </a:r>
            <a:r>
              <a:rPr lang="pt-BR" b="1" dirty="0" smtClean="0"/>
              <a:t>:</a:t>
            </a:r>
          </a:p>
          <a:p>
            <a:pPr eaLnBrk="1" hangingPunct="1"/>
            <a:endParaRPr lang="pt-BR" b="1" dirty="0" smtClean="0"/>
          </a:p>
          <a:p>
            <a:pPr marL="571500" indent="-457200" eaLnBrk="1" hangingPunct="1">
              <a:buFont typeface="+mj-lt"/>
              <a:buAutoNum type="arabicPeriod"/>
            </a:pPr>
            <a:r>
              <a:rPr lang="pt-BR" dirty="0" smtClean="0"/>
              <a:t>Com quem quero ter empatia? Pessoa que quero compreender..</a:t>
            </a:r>
          </a:p>
          <a:p>
            <a:pPr marL="571500" indent="-457200" eaLnBrk="1" hangingPunct="1">
              <a:buFont typeface="+mj-lt"/>
              <a:buAutoNum type="arabicPeriod"/>
            </a:pPr>
            <a:r>
              <a:rPr lang="pt-BR" dirty="0" smtClean="0"/>
              <a:t>O que precisa fazer?</a:t>
            </a:r>
          </a:p>
          <a:p>
            <a:pPr marL="571500" indent="-457200" eaLnBrk="1" hangingPunct="1">
              <a:buFont typeface="+mj-lt"/>
              <a:buAutoNum type="arabicPeriod"/>
            </a:pPr>
            <a:r>
              <a:rPr lang="pt-BR" dirty="0" smtClean="0"/>
              <a:t>O que ele vê?</a:t>
            </a:r>
          </a:p>
          <a:p>
            <a:pPr marL="571500" indent="-457200" eaLnBrk="1" hangingPunct="1">
              <a:buFont typeface="+mj-lt"/>
              <a:buAutoNum type="arabicPeriod"/>
            </a:pPr>
            <a:r>
              <a:rPr lang="pt-BR" dirty="0" smtClean="0"/>
              <a:t>O que ele diz?</a:t>
            </a:r>
          </a:p>
          <a:p>
            <a:pPr marL="571500" indent="-457200" eaLnBrk="1" hangingPunct="1">
              <a:buFont typeface="+mj-lt"/>
              <a:buAutoNum type="arabicPeriod"/>
            </a:pPr>
            <a:r>
              <a:rPr lang="pt-BR" dirty="0" smtClean="0"/>
              <a:t>O que ele faz?</a:t>
            </a:r>
          </a:p>
          <a:p>
            <a:pPr marL="571500" indent="-457200" eaLnBrk="1" hangingPunct="1">
              <a:buFont typeface="+mj-lt"/>
              <a:buAutoNum type="arabicPeriod"/>
            </a:pPr>
            <a:r>
              <a:rPr lang="pt-BR" dirty="0" smtClean="0"/>
              <a:t>O que ele escuta?</a:t>
            </a:r>
          </a:p>
          <a:p>
            <a:pPr marL="571500" indent="-457200" eaLnBrk="1" hangingPunct="1">
              <a:buFont typeface="+mj-lt"/>
              <a:buAutoNum type="arabicPeriod"/>
            </a:pPr>
            <a:r>
              <a:rPr lang="pt-BR" dirty="0" smtClean="0"/>
              <a:t>O que ele sente (dores e ganhos)</a:t>
            </a:r>
          </a:p>
          <a:p>
            <a:pPr eaLnBrk="1" hangingPunct="1"/>
            <a:endParaRPr lang="pt-BR" b="1" dirty="0"/>
          </a:p>
          <a:p>
            <a:pPr eaLnBrk="1" hangingPunct="1"/>
            <a:endParaRPr lang="pt-BR" b="1" dirty="0" smtClean="0"/>
          </a:p>
          <a:p>
            <a:pPr eaLnBrk="1" hangingPunct="1"/>
            <a:endParaRPr lang="pt-BR" b="1" dirty="0"/>
          </a:p>
          <a:p>
            <a:pPr eaLnBrk="1" hangingPunct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 flipH="1">
            <a:off x="485141" y="6165304"/>
            <a:ext cx="564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hlinkClick r:id="rId2" action="ppaction://hlinkfile"/>
              </a:rPr>
              <a:t>Canvas</a:t>
            </a:r>
            <a:r>
              <a:rPr lang="pt-BR" dirty="0" smtClean="0">
                <a:hlinkClick r:id="rId2" action="ppaction://hlinkfile"/>
              </a:rPr>
              <a:t> do mapa de empatia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350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175" y="274638"/>
            <a:ext cx="7589838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 smtClean="0"/>
              <a:t>Mapa de empatia</a:t>
            </a:r>
            <a:endParaRPr lang="pt-BR" dirty="0">
              <a:solidFill>
                <a:srgbClr val="A2B4CA"/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237642" y="1439275"/>
            <a:ext cx="8136904" cy="3917032"/>
          </a:xfrm>
        </p:spPr>
        <p:txBody>
          <a:bodyPr/>
          <a:lstStyle/>
          <a:p>
            <a:pPr marL="114300" indent="0" eaLnBrk="1" hangingPunct="1">
              <a:buNone/>
            </a:pPr>
            <a:r>
              <a:rPr lang="pt-BR" b="1" dirty="0" smtClean="0"/>
              <a:t>1. Com </a:t>
            </a:r>
            <a:r>
              <a:rPr lang="pt-BR" b="1" dirty="0"/>
              <a:t>quem quero ter empatia? </a:t>
            </a:r>
          </a:p>
          <a:p>
            <a:pPr marL="571500" indent="-457200" eaLnBrk="1" hangingPunct="1">
              <a:buAutoNum type="arabicPeriod"/>
            </a:pPr>
            <a:endParaRPr lang="pt-BR" b="1" dirty="0" smtClean="0"/>
          </a:p>
          <a:p>
            <a:pPr marL="114300" indent="0" eaLnBrk="1" hangingPunct="1">
              <a:buNone/>
            </a:pPr>
            <a:r>
              <a:rPr lang="pt-BR" dirty="0" smtClean="0"/>
              <a:t>Quem é a pessoa que você quer conhecer?</a:t>
            </a:r>
          </a:p>
          <a:p>
            <a:pPr marL="114300" indent="0" eaLnBrk="1" hangingPunct="1">
              <a:buNone/>
            </a:pPr>
            <a:r>
              <a:rPr lang="pt-BR" dirty="0" smtClean="0"/>
              <a:t>Qual sua situação?</a:t>
            </a:r>
          </a:p>
          <a:p>
            <a:pPr marL="114300" indent="0" eaLnBrk="1" hangingPunct="1">
              <a:buNone/>
            </a:pPr>
            <a:r>
              <a:rPr lang="pt-BR" dirty="0" smtClean="0"/>
              <a:t>Qual o seu papel?</a:t>
            </a:r>
          </a:p>
          <a:p>
            <a:pPr marL="114300" indent="0" eaLnBrk="1" hangingPunct="1">
              <a:buNone/>
            </a:pPr>
            <a:endParaRPr lang="pt-BR" b="1" dirty="0"/>
          </a:p>
          <a:p>
            <a:pPr marL="114300" indent="0" eaLnBrk="1" hangingPunct="1">
              <a:buNone/>
            </a:pPr>
            <a:endParaRPr lang="pt-BR" b="1" dirty="0" smtClean="0"/>
          </a:p>
          <a:p>
            <a:pPr marL="114300" indent="0" algn="ctr" eaLnBrk="1" hangingPunct="1">
              <a:buNone/>
            </a:pPr>
            <a:r>
              <a:rPr lang="pt-BR" b="1" dirty="0" smtClean="0"/>
              <a:t>Veja que aqui o conceito se </a:t>
            </a:r>
            <a:r>
              <a:rPr lang="pt-BR" sz="3000" b="1" dirty="0" smtClean="0"/>
              <a:t>persona</a:t>
            </a:r>
            <a:r>
              <a:rPr lang="pt-BR" b="1" dirty="0" smtClean="0"/>
              <a:t> se aplica</a:t>
            </a:r>
            <a:endParaRPr lang="pt-BR" b="1" dirty="0"/>
          </a:p>
          <a:p>
            <a:pPr marL="114300" indent="0" eaLnBrk="1" hangingPunct="1">
              <a:buNone/>
            </a:pPr>
            <a:endParaRPr lang="pt-BR" b="1" dirty="0"/>
          </a:p>
          <a:p>
            <a:pPr marL="114300" indent="0" eaLnBrk="1" hangingPunct="1">
              <a:buNone/>
            </a:pPr>
            <a:endParaRPr lang="pt-BR" b="1" dirty="0"/>
          </a:p>
          <a:p>
            <a:pPr eaLnBrk="1" hangingPunct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044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713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 smtClean="0"/>
              <a:t>Resultado da Atividade de Análise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86688" cy="4800600"/>
          </a:xfrm>
        </p:spPr>
        <p:txBody>
          <a:bodyPr/>
          <a:lstStyle/>
          <a:p>
            <a:pPr marL="114300" indent="0" eaLnBrk="1" hangingPunct="1">
              <a:buFont typeface="Arial" charset="0"/>
              <a:buNone/>
              <a:defRPr/>
            </a:pPr>
            <a:r>
              <a:rPr lang="pt-BR" dirty="0" smtClean="0"/>
              <a:t>o designer adquire um </a:t>
            </a:r>
            <a:r>
              <a:rPr lang="pt-BR" b="1" dirty="0" smtClean="0"/>
              <a:t>entendimento</a:t>
            </a:r>
            <a:r>
              <a:rPr lang="pt-BR" dirty="0" smtClean="0"/>
              <a:t> de quem é o usuário, </a:t>
            </a:r>
            <a:br>
              <a:rPr lang="pt-BR" dirty="0" smtClean="0"/>
            </a:br>
            <a:r>
              <a:rPr lang="pt-BR" dirty="0" smtClean="0"/>
              <a:t>do que ele precisa fazer, de quais maneiras e por quê</a:t>
            </a:r>
          </a:p>
          <a:p>
            <a:pPr eaLnBrk="1" hangingPunct="1">
              <a:defRPr/>
            </a:pPr>
            <a:endParaRPr lang="pt-BR" dirty="0" smtClean="0"/>
          </a:p>
          <a:p>
            <a:pPr marL="114300" indent="0" eaLnBrk="1" hangingPunct="1">
              <a:buFont typeface="Arial" charset="0"/>
              <a:buNone/>
              <a:defRPr/>
            </a:pPr>
            <a:endParaRPr lang="pt-BR" dirty="0"/>
          </a:p>
          <a:p>
            <a:pPr eaLnBrk="1" hangingPunct="1">
              <a:defRPr/>
            </a:pPr>
            <a:endParaRPr lang="pt-BR" sz="1600" dirty="0" smtClean="0"/>
          </a:p>
          <a:p>
            <a:pPr eaLnBrk="1" hangingPunct="1">
              <a:defRPr/>
            </a:pPr>
            <a:endParaRPr lang="pt-BR" sz="1100" dirty="0" smtClean="0"/>
          </a:p>
          <a:p>
            <a:pPr marL="114300" indent="0" eaLnBrk="1" hangingPunct="1">
              <a:buFont typeface="Arial" charset="0"/>
              <a:buNone/>
              <a:defRPr/>
            </a:pPr>
            <a:r>
              <a:rPr lang="pt-BR" dirty="0" smtClean="0"/>
              <a:t>em representações e </a:t>
            </a:r>
            <a:r>
              <a:rPr lang="pt-BR" dirty="0"/>
              <a:t>modelos </a:t>
            </a:r>
            <a:r>
              <a:rPr lang="pt-BR" dirty="0" smtClean="0"/>
              <a:t>tais como: </a:t>
            </a:r>
          </a:p>
          <a:p>
            <a:pPr marL="114300" indent="0" eaLnBrk="1" hangingPunct="1">
              <a:spcBef>
                <a:spcPts val="0"/>
              </a:spcBef>
              <a:buFont typeface="Arial" charset="0"/>
              <a:buNone/>
              <a:defRPr/>
            </a:pPr>
            <a:endParaRPr lang="pt-BR" sz="1200" dirty="0"/>
          </a:p>
          <a:p>
            <a:pPr lvl="1" eaLnBrk="1" hangingPunct="1">
              <a:defRPr/>
            </a:pPr>
            <a:r>
              <a:rPr lang="pt-BR" dirty="0" smtClean="0"/>
              <a:t>perﬁl de usuário</a:t>
            </a:r>
          </a:p>
          <a:p>
            <a:pPr lvl="1" eaLnBrk="1" hangingPunct="1">
              <a:defRPr/>
            </a:pPr>
            <a:r>
              <a:rPr lang="pt-BR" dirty="0" smtClean="0"/>
              <a:t>personas </a:t>
            </a:r>
            <a:r>
              <a:rPr lang="pt-BR" dirty="0"/>
              <a:t>e seus </a:t>
            </a:r>
            <a:r>
              <a:rPr lang="pt-BR" dirty="0" smtClean="0"/>
              <a:t>objetivos</a:t>
            </a:r>
          </a:p>
          <a:p>
            <a:pPr lvl="1" eaLnBrk="1" hangingPunct="1">
              <a:defRPr/>
            </a:pPr>
            <a:r>
              <a:rPr lang="pt-BR" dirty="0" smtClean="0"/>
              <a:t>Mapa </a:t>
            </a:r>
            <a:r>
              <a:rPr lang="pt-BR" smtClean="0"/>
              <a:t>de empatia</a:t>
            </a: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552450" y="2905125"/>
            <a:ext cx="7999413" cy="4937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500" dirty="0">
                <a:solidFill>
                  <a:schemeClr val="tx2"/>
                </a:solidFill>
                <a:latin typeface="+mn-lt"/>
              </a:rPr>
              <a:t>Como </a:t>
            </a:r>
            <a:r>
              <a:rPr lang="pt-BR" sz="2500" b="1" dirty="0">
                <a:solidFill>
                  <a:schemeClr val="tx2"/>
                </a:solidFill>
                <a:latin typeface="+mn-lt"/>
              </a:rPr>
              <a:t>organizar</a:t>
            </a:r>
            <a:r>
              <a:rPr lang="pt-BR" sz="2500" dirty="0">
                <a:solidFill>
                  <a:schemeClr val="tx2"/>
                </a:solidFill>
                <a:latin typeface="+mn-lt"/>
              </a:rPr>
              <a:t> e </a:t>
            </a:r>
            <a:r>
              <a:rPr lang="pt-BR" sz="2500" b="1" dirty="0">
                <a:solidFill>
                  <a:schemeClr val="tx2"/>
                </a:solidFill>
                <a:latin typeface="+mn-lt"/>
              </a:rPr>
              <a:t>registrar</a:t>
            </a:r>
            <a:r>
              <a:rPr lang="pt-BR" sz="2500" dirty="0">
                <a:solidFill>
                  <a:schemeClr val="tx2"/>
                </a:solidFill>
                <a:latin typeface="+mn-lt"/>
              </a:rPr>
              <a:t> esse aprendizado do designer?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175" y="274638"/>
            <a:ext cx="7589838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 smtClean="0"/>
              <a:t>Mapa de empatia</a:t>
            </a:r>
            <a:endParaRPr lang="pt-BR" dirty="0">
              <a:solidFill>
                <a:srgbClr val="A2B4CA"/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237642" y="1439275"/>
            <a:ext cx="8136904" cy="3917032"/>
          </a:xfrm>
        </p:spPr>
        <p:txBody>
          <a:bodyPr/>
          <a:lstStyle/>
          <a:p>
            <a:pPr marL="114300" indent="0" eaLnBrk="1" hangingPunct="1">
              <a:buNone/>
            </a:pPr>
            <a:r>
              <a:rPr lang="pt-BR" b="1" dirty="0"/>
              <a:t>2</a:t>
            </a:r>
            <a:r>
              <a:rPr lang="pt-BR" b="1" dirty="0" smtClean="0"/>
              <a:t>. O que precisa fazer?</a:t>
            </a:r>
            <a:endParaRPr lang="pt-BR" b="1" dirty="0"/>
          </a:p>
          <a:p>
            <a:pPr marL="571500" indent="-457200" eaLnBrk="1" hangingPunct="1">
              <a:buAutoNum type="arabicPeriod"/>
            </a:pPr>
            <a:endParaRPr lang="pt-BR" b="1" dirty="0" smtClean="0"/>
          </a:p>
          <a:p>
            <a:pPr marL="114300" indent="0" eaLnBrk="1" hangingPunct="1">
              <a:buNone/>
            </a:pPr>
            <a:r>
              <a:rPr lang="pt-BR" dirty="0" smtClean="0"/>
              <a:t>O </a:t>
            </a:r>
            <a:r>
              <a:rPr lang="pt-BR" dirty="0"/>
              <a:t>foco é entender o que seu usuário precisa. O que o seu produto</a:t>
            </a:r>
          </a:p>
          <a:p>
            <a:pPr marL="114300" indent="0" eaLnBrk="1" hangingPunct="1">
              <a:buNone/>
            </a:pPr>
            <a:r>
              <a:rPr lang="pt-BR" dirty="0"/>
              <a:t>pode fazer para resolver de forma positiva os problemas descritos</a:t>
            </a:r>
          </a:p>
          <a:p>
            <a:pPr marL="114300" indent="0" eaLnBrk="1" hangingPunct="1">
              <a:buNone/>
            </a:pPr>
            <a:r>
              <a:rPr lang="pt-BR" dirty="0"/>
              <a:t>pelo usuário, de forma que ele compreenda que obteve sucesso.</a:t>
            </a:r>
          </a:p>
          <a:p>
            <a:pPr marL="114300" indent="0" eaLnBrk="1" hangingPunct="1">
              <a:buNone/>
            </a:pPr>
            <a:endParaRPr lang="pt-BR" dirty="0" smtClean="0"/>
          </a:p>
          <a:p>
            <a:pPr marL="114300" indent="0" eaLnBrk="1" hangingPunct="1">
              <a:buNone/>
            </a:pPr>
            <a:r>
              <a:rPr lang="pt-BR" b="1" dirty="0" smtClean="0"/>
              <a:t>Algumas </a:t>
            </a:r>
            <a:r>
              <a:rPr lang="pt-BR" b="1" dirty="0"/>
              <a:t>perguntas que podem te ajudar são:</a:t>
            </a:r>
          </a:p>
          <a:p>
            <a:pPr eaLnBrk="1" hangingPunct="1"/>
            <a:r>
              <a:rPr lang="pt-BR" dirty="0" smtClean="0"/>
              <a:t>O </a:t>
            </a:r>
            <a:r>
              <a:rPr lang="pt-BR" dirty="0"/>
              <a:t>que é sucesso para o usuário?</a:t>
            </a:r>
          </a:p>
          <a:p>
            <a:pPr eaLnBrk="1" hangingPunct="1"/>
            <a:r>
              <a:rPr lang="pt-BR" dirty="0" smtClean="0"/>
              <a:t>O </a:t>
            </a:r>
            <a:r>
              <a:rPr lang="pt-BR" dirty="0"/>
              <a:t>que acabaria com os problemas do usuário?</a:t>
            </a:r>
          </a:p>
          <a:p>
            <a:pPr eaLnBrk="1" hangingPunct="1"/>
            <a:r>
              <a:rPr lang="pt-BR" dirty="0" smtClean="0"/>
              <a:t>Como </a:t>
            </a:r>
            <a:r>
              <a:rPr lang="pt-BR" dirty="0"/>
              <a:t>resolver suas necessidades de forma perfeita?</a:t>
            </a:r>
          </a:p>
          <a:p>
            <a:pPr eaLnBrk="1" hangingPunct="1"/>
            <a:r>
              <a:rPr lang="pt-BR" dirty="0" smtClean="0"/>
              <a:t>Quais </a:t>
            </a:r>
            <a:r>
              <a:rPr lang="pt-BR" dirty="0"/>
              <a:t>são os sonhos e objetivos do seu usuário?</a:t>
            </a:r>
            <a:endParaRPr lang="pt-BR" b="1" dirty="0"/>
          </a:p>
          <a:p>
            <a:pPr marL="114300" indent="0" eaLnBrk="1" hangingPunct="1">
              <a:buNone/>
            </a:pPr>
            <a:endParaRPr lang="pt-BR" b="1" dirty="0"/>
          </a:p>
          <a:p>
            <a:pPr eaLnBrk="1" hangingPunct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617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175" y="274638"/>
            <a:ext cx="7589838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 smtClean="0"/>
              <a:t>Mapa de empatia</a:t>
            </a:r>
            <a:endParaRPr lang="pt-BR" dirty="0">
              <a:solidFill>
                <a:srgbClr val="A2B4CA"/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237642" y="1439275"/>
            <a:ext cx="8136904" cy="3917032"/>
          </a:xfrm>
        </p:spPr>
        <p:txBody>
          <a:bodyPr/>
          <a:lstStyle/>
          <a:p>
            <a:pPr marL="114300" indent="0" eaLnBrk="1" hangingPunct="1">
              <a:buNone/>
            </a:pPr>
            <a:r>
              <a:rPr lang="pt-BR" b="1" dirty="0" smtClean="0"/>
              <a:t>3. O que ele vê?</a:t>
            </a:r>
          </a:p>
          <a:p>
            <a:pPr marL="571500" indent="-457200" eaLnBrk="1" hangingPunct="1">
              <a:buFont typeface="+mj-lt"/>
              <a:buAutoNum type="arabicPeriod"/>
            </a:pPr>
            <a:endParaRPr lang="pt-BR" b="1" dirty="0" smtClean="0"/>
          </a:p>
          <a:p>
            <a:pPr marL="114300" indent="0" eaLnBrk="1" hangingPunct="1">
              <a:buNone/>
            </a:pPr>
            <a:r>
              <a:rPr lang="pt-BR" dirty="0"/>
              <a:t>Você deve analisar os estímulos visuais que seu usuário recebe.</a:t>
            </a:r>
          </a:p>
          <a:p>
            <a:pPr marL="114300" indent="0" eaLnBrk="1" hangingPunct="1">
              <a:buNone/>
            </a:pPr>
            <a:endParaRPr lang="pt-BR" dirty="0" smtClean="0"/>
          </a:p>
          <a:p>
            <a:pPr marL="114300" indent="0" eaLnBrk="1" hangingPunct="1">
              <a:buNone/>
            </a:pPr>
            <a:r>
              <a:rPr lang="pt-BR" b="1" dirty="0" smtClean="0"/>
              <a:t>Algumas </a:t>
            </a:r>
            <a:r>
              <a:rPr lang="pt-BR" b="1" dirty="0"/>
              <a:t>perguntas que podem te ajudar são:</a:t>
            </a:r>
          </a:p>
          <a:p>
            <a:pPr eaLnBrk="1" hangingPunct="1"/>
            <a:r>
              <a:rPr lang="pt-BR" dirty="0" smtClean="0"/>
              <a:t>Como </a:t>
            </a:r>
            <a:r>
              <a:rPr lang="pt-BR" dirty="0"/>
              <a:t>é o mundo em que ele vive?</a:t>
            </a:r>
          </a:p>
          <a:p>
            <a:pPr eaLnBrk="1" hangingPunct="1"/>
            <a:r>
              <a:rPr lang="pt-BR" dirty="0" smtClean="0"/>
              <a:t>O </a:t>
            </a:r>
            <a:r>
              <a:rPr lang="pt-BR" dirty="0"/>
              <a:t>que é mais comum no seu dia a dia?</a:t>
            </a:r>
          </a:p>
          <a:p>
            <a:pPr eaLnBrk="1" hangingPunct="1"/>
            <a:r>
              <a:rPr lang="pt-BR" dirty="0" smtClean="0"/>
              <a:t>O </a:t>
            </a:r>
            <a:r>
              <a:rPr lang="pt-BR" dirty="0"/>
              <a:t>que acontece diante dos seus olhos?</a:t>
            </a:r>
            <a:endParaRPr lang="pt-BR" b="1" dirty="0"/>
          </a:p>
          <a:p>
            <a:pPr eaLnBrk="1" hangingPunct="1"/>
            <a:endParaRPr lang="pt-BR" b="1" dirty="0" smtClean="0"/>
          </a:p>
          <a:p>
            <a:pPr eaLnBrk="1" hangingPunct="1"/>
            <a:endParaRPr lang="pt-BR" b="1" dirty="0"/>
          </a:p>
          <a:p>
            <a:pPr eaLnBrk="1" hangingPunct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86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175" y="274638"/>
            <a:ext cx="7589838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 smtClean="0"/>
              <a:t>Mapa de empatia</a:t>
            </a:r>
            <a:endParaRPr lang="pt-BR" dirty="0">
              <a:solidFill>
                <a:srgbClr val="A2B4CA"/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237642" y="1417638"/>
            <a:ext cx="8136904" cy="4824536"/>
          </a:xfrm>
        </p:spPr>
        <p:txBody>
          <a:bodyPr/>
          <a:lstStyle/>
          <a:p>
            <a:pPr marL="114300" indent="0" eaLnBrk="1" hangingPunct="1">
              <a:buNone/>
            </a:pPr>
            <a:r>
              <a:rPr lang="pt-BR" b="1" dirty="0" smtClean="0"/>
              <a:t>4. O que ele diz?</a:t>
            </a:r>
          </a:p>
          <a:p>
            <a:pPr marL="571500" indent="-457200" eaLnBrk="1" hangingPunct="1">
              <a:buFont typeface="+mj-lt"/>
              <a:buAutoNum type="arabicPeriod"/>
            </a:pPr>
            <a:endParaRPr lang="pt-BR" b="1" dirty="0" smtClean="0"/>
          </a:p>
          <a:p>
            <a:pPr marL="114300" indent="0" eaLnBrk="1" hangingPunct="1">
              <a:buNone/>
            </a:pPr>
            <a:r>
              <a:rPr lang="pt-BR" dirty="0"/>
              <a:t>Para analisar o que o usuário </a:t>
            </a:r>
            <a:r>
              <a:rPr lang="pt-BR" dirty="0" smtClean="0"/>
              <a:t>di</a:t>
            </a:r>
            <a:r>
              <a:rPr lang="pt-BR" dirty="0"/>
              <a:t>z</a:t>
            </a:r>
            <a:r>
              <a:rPr lang="pt-BR" dirty="0" smtClean="0"/>
              <a:t>, </a:t>
            </a:r>
            <a:r>
              <a:rPr lang="pt-BR" dirty="0"/>
              <a:t>atente-se principalmente ao</a:t>
            </a:r>
          </a:p>
          <a:p>
            <a:pPr marL="114300" indent="0" eaLnBrk="1" hangingPunct="1">
              <a:buNone/>
            </a:pPr>
            <a:r>
              <a:rPr lang="pt-BR" dirty="0"/>
              <a:t>seu comportamento. </a:t>
            </a:r>
            <a:endParaRPr lang="pt-BR" dirty="0" smtClean="0"/>
          </a:p>
          <a:p>
            <a:pPr marL="114300" indent="0" eaLnBrk="1" hangingPunct="1">
              <a:buNone/>
            </a:pPr>
            <a:endParaRPr lang="pt-BR" dirty="0"/>
          </a:p>
          <a:p>
            <a:pPr marL="114300" indent="0" eaLnBrk="1" hangingPunct="1">
              <a:buNone/>
            </a:pPr>
            <a:r>
              <a:rPr lang="pt-BR" b="1" dirty="0" smtClean="0"/>
              <a:t>Algumas </a:t>
            </a:r>
            <a:r>
              <a:rPr lang="pt-BR" b="1" dirty="0"/>
              <a:t>perguntas que podem te ajudar são</a:t>
            </a:r>
            <a:r>
              <a:rPr lang="pt-BR" b="1" dirty="0" smtClean="0"/>
              <a:t>:</a:t>
            </a:r>
          </a:p>
          <a:p>
            <a:pPr eaLnBrk="1" hangingPunct="1"/>
            <a:r>
              <a:rPr lang="pt-BR" dirty="0" smtClean="0"/>
              <a:t>O </a:t>
            </a:r>
            <a:r>
              <a:rPr lang="pt-BR" dirty="0"/>
              <a:t>que ele fala é condizente com o que ele faz?</a:t>
            </a:r>
          </a:p>
          <a:p>
            <a:pPr eaLnBrk="1" hangingPunct="1"/>
            <a:r>
              <a:rPr lang="pt-BR" dirty="0" smtClean="0"/>
              <a:t>Sobre </a:t>
            </a:r>
            <a:r>
              <a:rPr lang="pt-BR" dirty="0"/>
              <a:t>o que ele costuma falar?</a:t>
            </a:r>
          </a:p>
          <a:p>
            <a:pPr eaLnBrk="1" hangingPunct="1"/>
            <a:endParaRPr lang="pt-BR" b="1" dirty="0"/>
          </a:p>
          <a:p>
            <a:pPr eaLnBrk="1" hangingPunct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886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175" y="274638"/>
            <a:ext cx="7589838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 smtClean="0"/>
              <a:t>Mapa de empatia</a:t>
            </a:r>
            <a:endParaRPr lang="pt-BR" dirty="0">
              <a:solidFill>
                <a:srgbClr val="A2B4CA"/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237642" y="1417638"/>
            <a:ext cx="8136904" cy="4824536"/>
          </a:xfrm>
        </p:spPr>
        <p:txBody>
          <a:bodyPr/>
          <a:lstStyle/>
          <a:p>
            <a:pPr marL="114300" indent="0" eaLnBrk="1" hangingPunct="1">
              <a:buNone/>
            </a:pPr>
            <a:r>
              <a:rPr lang="pt-BR" b="1" dirty="0" smtClean="0"/>
              <a:t>5. O que ele faz?</a:t>
            </a:r>
          </a:p>
          <a:p>
            <a:pPr marL="571500" indent="-457200" eaLnBrk="1" hangingPunct="1">
              <a:buFont typeface="+mj-lt"/>
              <a:buAutoNum type="arabicPeriod"/>
            </a:pPr>
            <a:endParaRPr lang="pt-BR" b="1" dirty="0" smtClean="0"/>
          </a:p>
          <a:p>
            <a:pPr marL="114300" indent="0" eaLnBrk="1" hangingPunct="1">
              <a:buNone/>
            </a:pPr>
            <a:r>
              <a:rPr lang="pt-BR" b="1" dirty="0" smtClean="0"/>
              <a:t>Algumas </a:t>
            </a:r>
            <a:r>
              <a:rPr lang="pt-BR" b="1" dirty="0"/>
              <a:t>perguntas que podem te ajudar </a:t>
            </a:r>
            <a:r>
              <a:rPr lang="pt-BR" b="1" dirty="0" smtClean="0"/>
              <a:t>são:</a:t>
            </a:r>
            <a:endParaRPr lang="pt-BR" b="1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BR" dirty="0" smtClean="0"/>
              <a:t>Como </a:t>
            </a:r>
            <a:r>
              <a:rPr lang="pt-BR" dirty="0"/>
              <a:t>se comporta diante das outras pessoas?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BR" dirty="0" smtClean="0"/>
              <a:t>O </a:t>
            </a:r>
            <a:r>
              <a:rPr lang="pt-BR" dirty="0"/>
              <a:t>que faz para se divertir?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BR" dirty="0" smtClean="0"/>
              <a:t>O </a:t>
            </a:r>
            <a:r>
              <a:rPr lang="pt-BR" dirty="0"/>
              <a:t>que ele faz no dia a dia?</a:t>
            </a:r>
            <a:endParaRPr lang="pt-BR" b="1" dirty="0"/>
          </a:p>
          <a:p>
            <a:pPr eaLnBrk="1" hangingPunct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993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175" y="274638"/>
            <a:ext cx="7589838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 smtClean="0"/>
              <a:t>Mapa de empatia</a:t>
            </a:r>
            <a:endParaRPr lang="pt-BR" dirty="0">
              <a:solidFill>
                <a:srgbClr val="A2B4CA"/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94699" y="1268760"/>
            <a:ext cx="8222790" cy="5157192"/>
          </a:xfrm>
        </p:spPr>
        <p:txBody>
          <a:bodyPr/>
          <a:lstStyle/>
          <a:p>
            <a:pPr marL="114300" indent="0" eaLnBrk="1" hangingPunct="1">
              <a:buNone/>
            </a:pPr>
            <a:r>
              <a:rPr lang="pt-BR" b="1" dirty="0" smtClean="0"/>
              <a:t>6. O que ele escuta?</a:t>
            </a:r>
          </a:p>
          <a:p>
            <a:pPr marL="571500" indent="-457200" eaLnBrk="1" hangingPunct="1">
              <a:buFont typeface="+mj-lt"/>
              <a:buAutoNum type="arabicPeriod"/>
            </a:pPr>
            <a:endParaRPr lang="pt-BR" b="1" dirty="0" smtClean="0"/>
          </a:p>
          <a:p>
            <a:pPr marL="114300" indent="0" eaLnBrk="1" hangingPunct="1">
              <a:buNone/>
            </a:pPr>
            <a:r>
              <a:rPr lang="pt-BR" dirty="0"/>
              <a:t>Avalie a influência que seu usuário recebe de fontes diversas. Isso</a:t>
            </a:r>
          </a:p>
          <a:p>
            <a:pPr marL="114300" indent="0" eaLnBrk="1" hangingPunct="1">
              <a:buNone/>
            </a:pPr>
            <a:r>
              <a:rPr lang="pt-BR" dirty="0"/>
              <a:t>inclui seu círculo social, meios de comunicação, músicas, outros</a:t>
            </a:r>
          </a:p>
          <a:p>
            <a:pPr marL="114300" indent="0" eaLnBrk="1" hangingPunct="1">
              <a:buNone/>
            </a:pPr>
            <a:r>
              <a:rPr lang="pt-BR" dirty="0"/>
              <a:t>consumidores etc. Avalie também a quais meios de comunicação ele</a:t>
            </a:r>
          </a:p>
          <a:p>
            <a:pPr marL="114300" indent="0" eaLnBrk="1" hangingPunct="1">
              <a:buNone/>
            </a:pPr>
            <a:r>
              <a:rPr lang="pt-BR" dirty="0"/>
              <a:t>tem acesso. </a:t>
            </a:r>
            <a:endParaRPr lang="pt-BR" dirty="0" smtClean="0"/>
          </a:p>
          <a:p>
            <a:pPr marL="114300" indent="0" eaLnBrk="1" hangingPunct="1">
              <a:buNone/>
            </a:pPr>
            <a:endParaRPr lang="pt-BR" dirty="0"/>
          </a:p>
          <a:p>
            <a:pPr marL="114300" indent="0" eaLnBrk="1" hangingPunct="1">
              <a:buNone/>
            </a:pPr>
            <a:r>
              <a:rPr lang="pt-BR" b="1" dirty="0" smtClean="0"/>
              <a:t>Algumas perguntas que podem te ajudar são:</a:t>
            </a:r>
            <a:endParaRPr lang="pt-BR" b="1" dirty="0"/>
          </a:p>
          <a:p>
            <a:pPr eaLnBrk="1" hangingPunct="1"/>
            <a:r>
              <a:rPr lang="pt-BR" sz="2000" dirty="0" smtClean="0"/>
              <a:t>Quais </a:t>
            </a:r>
            <a:r>
              <a:rPr lang="pt-BR" sz="2000" dirty="0"/>
              <a:t>pessoas e ideias o influenciam?</a:t>
            </a:r>
          </a:p>
          <a:p>
            <a:pPr eaLnBrk="1" hangingPunct="1"/>
            <a:r>
              <a:rPr lang="pt-BR" sz="2000" dirty="0" smtClean="0"/>
              <a:t>Quem </a:t>
            </a:r>
            <a:r>
              <a:rPr lang="pt-BR" sz="2000" dirty="0"/>
              <a:t>seu usuário idolatra ou vê como alguém de destaque?</a:t>
            </a:r>
          </a:p>
          <a:p>
            <a:pPr eaLnBrk="1" hangingPunct="1"/>
            <a:r>
              <a:rPr lang="pt-BR" sz="2000" dirty="0" smtClean="0"/>
              <a:t>Quais </a:t>
            </a:r>
            <a:r>
              <a:rPr lang="pt-BR" sz="2000" dirty="0"/>
              <a:t>canais de comunicação ele consome?</a:t>
            </a:r>
          </a:p>
          <a:p>
            <a:pPr eaLnBrk="1" hangingPunct="1"/>
            <a:r>
              <a:rPr lang="pt-BR" sz="2000" dirty="0" smtClean="0"/>
              <a:t>O </a:t>
            </a:r>
            <a:r>
              <a:rPr lang="pt-BR" sz="2000" dirty="0"/>
              <a:t>que as pessoas falam para ele no dia a dia?</a:t>
            </a:r>
          </a:p>
          <a:p>
            <a:pPr eaLnBrk="1" hangingPunct="1"/>
            <a:r>
              <a:rPr lang="pt-BR" sz="2000" dirty="0" smtClean="0"/>
              <a:t>Com </a:t>
            </a:r>
            <a:r>
              <a:rPr lang="pt-BR" sz="2000" dirty="0"/>
              <a:t>quais marcas o usuário se identifica?</a:t>
            </a:r>
          </a:p>
        </p:txBody>
      </p:sp>
    </p:spTree>
    <p:extLst>
      <p:ext uri="{BB962C8B-B14F-4D97-AF65-F5344CB8AC3E}">
        <p14:creationId xmlns:p14="http://schemas.microsoft.com/office/powerpoint/2010/main" val="16562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175" y="274638"/>
            <a:ext cx="7589838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 smtClean="0"/>
              <a:t>Mapa de empatia</a:t>
            </a:r>
            <a:endParaRPr lang="pt-BR" dirty="0">
              <a:solidFill>
                <a:srgbClr val="A2B4CA"/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94699" y="1439275"/>
            <a:ext cx="8222790" cy="5157192"/>
          </a:xfrm>
        </p:spPr>
        <p:txBody>
          <a:bodyPr/>
          <a:lstStyle/>
          <a:p>
            <a:pPr marL="114300" indent="0" eaLnBrk="1" hangingPunct="1">
              <a:buNone/>
            </a:pPr>
            <a:r>
              <a:rPr lang="pt-BR" b="1" dirty="0" smtClean="0"/>
              <a:t>7. O que ele sente (dores e ganhos)</a:t>
            </a:r>
          </a:p>
          <a:p>
            <a:pPr marL="571500" indent="-457200" eaLnBrk="1" hangingPunct="1">
              <a:buFont typeface="+mj-lt"/>
              <a:buAutoNum type="arabicPeriod"/>
            </a:pPr>
            <a:endParaRPr lang="pt-BR" b="1" dirty="0" smtClean="0"/>
          </a:p>
          <a:p>
            <a:pPr marL="114300" indent="0" eaLnBrk="1" hangingPunct="1">
              <a:buNone/>
            </a:pPr>
            <a:r>
              <a:rPr lang="pt-BR" dirty="0"/>
              <a:t>O objetivo é entender os reais problemas do usuário que podem ser</a:t>
            </a:r>
          </a:p>
          <a:p>
            <a:pPr marL="114300" indent="0" eaLnBrk="1" hangingPunct="1">
              <a:buNone/>
            </a:pPr>
            <a:r>
              <a:rPr lang="pt-BR" dirty="0"/>
              <a:t>resolvidos pelo produto que você vai construir, e as objeções que ele</a:t>
            </a:r>
          </a:p>
          <a:p>
            <a:pPr marL="114300" indent="0" eaLnBrk="1" hangingPunct="1">
              <a:buNone/>
            </a:pPr>
            <a:r>
              <a:rPr lang="pt-BR" dirty="0"/>
              <a:t>tem para fazer uso do seu produto. </a:t>
            </a:r>
            <a:endParaRPr lang="pt-BR" dirty="0" smtClean="0"/>
          </a:p>
          <a:p>
            <a:pPr marL="114300" indent="0" eaLnBrk="1" hangingPunct="1">
              <a:buNone/>
            </a:pPr>
            <a:endParaRPr lang="pt-BR" dirty="0"/>
          </a:p>
          <a:p>
            <a:pPr marL="114300" indent="0" eaLnBrk="1" hangingPunct="1">
              <a:buNone/>
            </a:pPr>
            <a:r>
              <a:rPr lang="pt-BR" b="1" dirty="0" smtClean="0"/>
              <a:t>Algumas </a:t>
            </a:r>
            <a:r>
              <a:rPr lang="pt-BR" b="1" dirty="0"/>
              <a:t>perguntas que </a:t>
            </a:r>
            <a:r>
              <a:rPr lang="pt-BR" b="1" dirty="0" smtClean="0"/>
              <a:t>podem te </a:t>
            </a:r>
            <a:r>
              <a:rPr lang="pt-BR" b="1" dirty="0"/>
              <a:t>ajudar são</a:t>
            </a:r>
            <a:r>
              <a:rPr lang="pt-BR" b="1" dirty="0" smtClean="0"/>
              <a:t>:</a:t>
            </a:r>
          </a:p>
          <a:p>
            <a:pPr eaLnBrk="1" hangingPunct="1"/>
            <a:r>
              <a:rPr lang="pt-BR" dirty="0" smtClean="0"/>
              <a:t>Quais </a:t>
            </a:r>
            <a:r>
              <a:rPr lang="pt-BR" dirty="0"/>
              <a:t>são as insatisfações e frustrações do seu usuário?</a:t>
            </a:r>
          </a:p>
          <a:p>
            <a:pPr eaLnBrk="1" hangingPunct="1"/>
            <a:r>
              <a:rPr lang="pt-BR" dirty="0" smtClean="0"/>
              <a:t>Do </a:t>
            </a:r>
            <a:r>
              <a:rPr lang="pt-BR" dirty="0"/>
              <a:t>que ele tem medo?</a:t>
            </a:r>
          </a:p>
          <a:p>
            <a:pPr eaLnBrk="1" hangingPunct="1"/>
            <a:r>
              <a:rPr lang="pt-BR" dirty="0" smtClean="0"/>
              <a:t>Que </a:t>
            </a:r>
            <a:r>
              <a:rPr lang="pt-BR" dirty="0"/>
              <a:t>obstáculos o seu usuário precisa ultrapassar para</a:t>
            </a:r>
          </a:p>
          <a:p>
            <a:pPr eaLnBrk="1" hangingPunct="1"/>
            <a:r>
              <a:rPr lang="pt-BR" dirty="0"/>
              <a:t>conseguir o que deseja?</a:t>
            </a:r>
          </a:p>
          <a:p>
            <a:pPr eaLnBrk="1" hangingPunct="1"/>
            <a:r>
              <a:rPr lang="pt-BR" dirty="0" smtClean="0"/>
              <a:t>Quais </a:t>
            </a:r>
            <a:r>
              <a:rPr lang="pt-BR" dirty="0"/>
              <a:t>são suas principais reclamações?</a:t>
            </a:r>
          </a:p>
        </p:txBody>
      </p:sp>
    </p:spTree>
    <p:extLst>
      <p:ext uri="{BB962C8B-B14F-4D97-AF65-F5344CB8AC3E}">
        <p14:creationId xmlns:p14="http://schemas.microsoft.com/office/powerpoint/2010/main" val="114729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9512" y="4005064"/>
            <a:ext cx="7733854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16000" tIns="180000" rIns="216000" bIns="180000">
            <a:spAutoFit/>
          </a:bodyPr>
          <a:lstStyle/>
          <a:p>
            <a:pPr>
              <a:defRPr/>
            </a:pPr>
            <a:endParaRPr lang="pt-BR" sz="2100" dirty="0">
              <a:latin typeface="+mj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7589838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3800" dirty="0" smtClean="0"/>
              <a:t>Quais as diferenças entre o Mapa anterior e o atual?</a:t>
            </a:r>
            <a:endParaRPr lang="pt-BR" sz="3800" dirty="0">
              <a:solidFill>
                <a:srgbClr val="A2B4CA"/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7052" y="1916832"/>
            <a:ext cx="8222790" cy="3600400"/>
          </a:xfrm>
        </p:spPr>
        <p:txBody>
          <a:bodyPr/>
          <a:lstStyle/>
          <a:p>
            <a:r>
              <a:rPr lang="pt-BR" sz="2100" b="1" dirty="0" smtClean="0"/>
              <a:t>Objetivos </a:t>
            </a:r>
            <a:r>
              <a:rPr lang="pt-BR" sz="2100" b="1" dirty="0"/>
              <a:t>incorporados no mapa</a:t>
            </a:r>
            <a:r>
              <a:rPr lang="pt-BR" sz="2100" dirty="0"/>
              <a:t> – para ajudar as equipes a esclarecer o contexto e o propósito da atividade</a:t>
            </a:r>
            <a:r>
              <a:rPr lang="pt-BR" sz="2100" dirty="0" smtClean="0"/>
              <a:t>.</a:t>
            </a:r>
          </a:p>
          <a:p>
            <a:endParaRPr lang="pt-BR" sz="2100" b="1" dirty="0" smtClean="0"/>
          </a:p>
          <a:p>
            <a:r>
              <a:rPr lang="pt-BR" sz="2100" b="1" dirty="0" smtClean="0"/>
              <a:t>Numeração </a:t>
            </a:r>
            <a:r>
              <a:rPr lang="pt-BR" sz="2100" b="1" dirty="0"/>
              <a:t>das seções</a:t>
            </a:r>
            <a:r>
              <a:rPr lang="pt-BR" sz="2100" dirty="0"/>
              <a:t> – para tornar a </a:t>
            </a:r>
            <a:r>
              <a:rPr lang="pt-BR" sz="2100" dirty="0" smtClean="0"/>
              <a:t>sequência </a:t>
            </a:r>
            <a:r>
              <a:rPr lang="pt-BR" sz="2100" dirty="0"/>
              <a:t>de atividades pretendida no exercício mais explícita. Há uma razão para a </a:t>
            </a:r>
            <a:r>
              <a:rPr lang="pt-BR" sz="2100" dirty="0" smtClean="0"/>
              <a:t>sequência</a:t>
            </a:r>
            <a:r>
              <a:rPr lang="pt-BR" sz="2100" dirty="0"/>
              <a:t>. </a:t>
            </a:r>
          </a:p>
          <a:p>
            <a:endParaRPr lang="pt-BR" sz="2100" b="1" dirty="0" smtClean="0"/>
          </a:p>
          <a:p>
            <a:r>
              <a:rPr lang="pt-BR" sz="2100" b="1" dirty="0" smtClean="0"/>
              <a:t>“</a:t>
            </a:r>
            <a:r>
              <a:rPr lang="pt-BR" sz="2100" b="1" dirty="0"/>
              <a:t>Pense e Sente” como elemento central e dentro da cabeça</a:t>
            </a:r>
            <a:r>
              <a:rPr lang="pt-BR" sz="2100" dirty="0"/>
              <a:t> – enfatizando a diferença entre os fenômenos observáveis ​​(fora da cabeça) pensamentos e sentimentos (dentro da cabeça), que podem ser adivinhados ou inferidos, mas nunca observados.</a:t>
            </a:r>
          </a:p>
          <a:p>
            <a:endParaRPr lang="pt-BR" sz="2100" b="1" dirty="0" smtClean="0"/>
          </a:p>
          <a:p>
            <a:r>
              <a:rPr lang="pt-BR" sz="2100" b="1" dirty="0" smtClean="0"/>
              <a:t>Adicionou </a:t>
            </a:r>
            <a:r>
              <a:rPr lang="pt-BR" sz="2100" b="1" dirty="0"/>
              <a:t>algumas perguntas de pensamento inicial</a:t>
            </a:r>
            <a:r>
              <a:rPr lang="pt-BR" sz="2100" dirty="0"/>
              <a:t> – para facilitar a equipe realizar o exercício.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pt-BR" sz="2100" dirty="0" smtClean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pt-BR" sz="21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pt-BR" sz="2100" dirty="0"/>
          </a:p>
        </p:txBody>
      </p:sp>
    </p:spTree>
    <p:extLst>
      <p:ext uri="{BB962C8B-B14F-4D97-AF65-F5344CB8AC3E}">
        <p14:creationId xmlns:p14="http://schemas.microsoft.com/office/powerpoint/2010/main" val="356634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7589838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4200" dirty="0" smtClean="0"/>
              <a:t>Mapa de empatia - Para quê?</a:t>
            </a:r>
            <a:endParaRPr lang="pt-BR" sz="4200" dirty="0">
              <a:solidFill>
                <a:srgbClr val="A2B4CA"/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94699" y="2060848"/>
            <a:ext cx="8222790" cy="36004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pt-BR" dirty="0" smtClean="0"/>
              <a:t>Para conhecer melhor o  cliente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BR" dirty="0" smtClean="0"/>
              <a:t>Identificar comportamentos e necessidades dos usuários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BR" dirty="0" smtClean="0"/>
              <a:t>Gerar ideias de negócio</a:t>
            </a:r>
            <a:endParaRPr lang="pt-BR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BR" dirty="0" smtClean="0"/>
              <a:t>Deve ser preenchido para usuários fictícios, mas que representa uma classe de usuários que queremos atender, uma </a:t>
            </a:r>
            <a:r>
              <a:rPr lang="pt-BR" b="1" dirty="0" smtClean="0"/>
              <a:t>persona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BR" dirty="0" smtClean="0"/>
              <a:t>Fica melhor se forma preenchida de forma colaborativa, por uma equipe multidisciplinar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pt-BR" dirty="0" smtClean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pt-BR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015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175" y="548680"/>
            <a:ext cx="7589838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4200" dirty="0" smtClean="0"/>
              <a:t>Exemplo de preenchimento do Mapa de Empatia</a:t>
            </a:r>
            <a:endParaRPr lang="pt-BR" sz="4200" dirty="0">
              <a:solidFill>
                <a:srgbClr val="A2B4CA"/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94699" y="2060848"/>
            <a:ext cx="8222790" cy="36004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www.youtube.com/watch?v=JlKHGpVoA2Y</a:t>
            </a:r>
            <a:endParaRPr lang="pt-BR" dirty="0" smtClean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pt-BR" dirty="0">
              <a:hlinkClick r:id="rId3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pt-BR" dirty="0" smtClean="0">
              <a:hlinkClick r:id="rId3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pt-BR" dirty="0">
              <a:hlinkClick r:id="rId3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www.youtube.com/watch?v=Ua6vy70IjMs</a:t>
            </a:r>
            <a:endParaRPr lang="pt-BR" dirty="0" smtClean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pt-BR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pt-BR" dirty="0" smtClean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pt-BR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890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mtClean="0"/>
              <a:t>Atividades extraclasse</a:t>
            </a:r>
            <a:endParaRPr lang="pt-BR"/>
          </a:p>
        </p:txBody>
      </p:sp>
      <p:sp>
        <p:nvSpPr>
          <p:cNvPr id="4915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3538736" cy="4800600"/>
          </a:xfrm>
        </p:spPr>
        <p:txBody>
          <a:bodyPr/>
          <a:lstStyle/>
          <a:p>
            <a:pPr eaLnBrk="1" hangingPunct="1"/>
            <a:r>
              <a:rPr lang="pt-BR" dirty="0" smtClean="0"/>
              <a:t>Leitura do Capítulo 6</a:t>
            </a:r>
          </a:p>
          <a:p>
            <a:pPr eaLnBrk="1" hangingPunct="1"/>
            <a:r>
              <a:rPr lang="pt-BR" dirty="0" smtClean="0"/>
              <a:t>Realização das atividades do Capítulo 6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158" y="1417638"/>
            <a:ext cx="3384376" cy="4751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1013" y="274638"/>
            <a:ext cx="7620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 smtClean="0"/>
              <a:t>Perfil do Usuário</a:t>
            </a:r>
            <a:endParaRPr lang="pt-BR" dirty="0"/>
          </a:p>
        </p:txBody>
      </p:sp>
      <p:sp>
        <p:nvSpPr>
          <p:cNvPr id="1843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endParaRPr lang="pt-BR" sz="2800" smtClean="0"/>
          </a:p>
          <a:p>
            <a:pPr eaLnBrk="1" hangingPunct="1"/>
            <a:r>
              <a:rPr lang="pt-BR" smtClean="0"/>
              <a:t>podemos agrupar usuários que possuem características semelhantes, por exemplo:</a:t>
            </a:r>
          </a:p>
          <a:p>
            <a:pPr lvl="1" eaLnBrk="1" hangingPunct="1"/>
            <a:r>
              <a:rPr lang="pt-BR" smtClean="0"/>
              <a:t>idade (criança, jovem, adulto, terceira idade etc.); </a:t>
            </a:r>
          </a:p>
          <a:p>
            <a:pPr lvl="1" eaLnBrk="1" hangingPunct="1"/>
            <a:r>
              <a:rPr lang="pt-BR" smtClean="0"/>
              <a:t>experiência (leigo/novato,  especialista);  </a:t>
            </a:r>
          </a:p>
          <a:p>
            <a:pPr lvl="1" eaLnBrk="1" hangingPunct="1"/>
            <a:r>
              <a:rPr lang="pt-BR" smtClean="0"/>
              <a:t>atitudes (gosta de tecnologia, não gosta de tecnologia);  e  </a:t>
            </a:r>
          </a:p>
          <a:p>
            <a:pPr lvl="1" eaLnBrk="1" hangingPunct="1"/>
            <a:r>
              <a:rPr lang="pt-BR" smtClean="0"/>
              <a:t>tarefas principais (compra, venda).</a:t>
            </a:r>
          </a:p>
          <a:p>
            <a:pPr lvl="1" eaLnBrk="1" hangingPunct="1"/>
            <a:endParaRPr lang="pt-BR" sz="1400" smtClean="0"/>
          </a:p>
          <a:p>
            <a:pPr eaLnBrk="1" hangingPunct="1"/>
            <a:r>
              <a:rPr lang="pt-BR" smtClean="0"/>
              <a:t>a categorização de usuários em determinados perfis </a:t>
            </a:r>
            <a:r>
              <a:rPr lang="pt-BR" b="1" smtClean="0"/>
              <a:t>destaca</a:t>
            </a:r>
            <a:r>
              <a:rPr lang="pt-BR" smtClean="0"/>
              <a:t> algumas características e </a:t>
            </a:r>
            <a:r>
              <a:rPr lang="pt-BR" b="1" smtClean="0"/>
              <a:t>abstrai</a:t>
            </a:r>
            <a:r>
              <a:rPr lang="pt-BR" smtClean="0"/>
              <a:t> outras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11188" y="1641475"/>
            <a:ext cx="7489825" cy="1009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216000" tIns="180000" rIns="216000" bIns="180000">
            <a:spAutoFit/>
          </a:bodyPr>
          <a:lstStyle/>
          <a:p>
            <a:pPr>
              <a:defRPr/>
            </a:pPr>
            <a:r>
              <a:rPr lang="pt-BR" sz="2100" dirty="0">
                <a:latin typeface="+mn-lt"/>
              </a:rPr>
              <a:t>descrição detalhada das características dos usuários, sua relação com tecnologia, seu conhecimento sobre domínio e tarefas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86198" y="4437112"/>
            <a:ext cx="7591002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16000" tIns="180000" rIns="216000" bIns="180000">
            <a:spAutoFit/>
          </a:bodyPr>
          <a:lstStyle/>
          <a:p>
            <a:pPr>
              <a:defRPr/>
            </a:pPr>
            <a:endParaRPr lang="pt-BR" sz="2100" dirty="0">
              <a:latin typeface="+mn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1013" y="274638"/>
            <a:ext cx="7620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 smtClean="0"/>
              <a:t>Perfil do Usuário</a:t>
            </a:r>
            <a:endParaRPr lang="pt-BR" dirty="0"/>
          </a:p>
        </p:txBody>
      </p:sp>
      <p:sp>
        <p:nvSpPr>
          <p:cNvPr id="1843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eaLnBrk="1" hangingPunct="1">
              <a:buNone/>
            </a:pPr>
            <a:r>
              <a:rPr lang="pt-BR" dirty="0" smtClean="0"/>
              <a:t>Assim, precisamos traçar um perfil no nosso usuário:</a:t>
            </a:r>
          </a:p>
          <a:p>
            <a:pPr marL="114300" indent="0" eaLnBrk="1" hangingPunct="1">
              <a:buNone/>
            </a:pPr>
            <a:endParaRPr lang="pt-BR" dirty="0"/>
          </a:p>
          <a:p>
            <a:pPr marL="114300" indent="0" eaLnBrk="1" hangingPunct="1">
              <a:buNone/>
            </a:pPr>
            <a:r>
              <a:rPr lang="pt-BR" dirty="0" smtClean="0"/>
              <a:t>Quem são?</a:t>
            </a:r>
          </a:p>
          <a:p>
            <a:pPr marL="114300" indent="0" eaLnBrk="1" hangingPunct="1">
              <a:buNone/>
            </a:pPr>
            <a:r>
              <a:rPr lang="pt-BR" dirty="0" smtClean="0"/>
              <a:t>Quais são os seus objetivos?</a:t>
            </a:r>
          </a:p>
          <a:p>
            <a:pPr marL="114300" indent="0" eaLnBrk="1" hangingPunct="1">
              <a:buNone/>
            </a:pPr>
            <a:endParaRPr lang="pt-BR" dirty="0" smtClean="0"/>
          </a:p>
          <a:p>
            <a:pPr marL="114300" indent="0" eaLnBrk="1" hangingPunct="1">
              <a:buNone/>
            </a:pPr>
            <a:endParaRPr lang="pt-BR" dirty="0"/>
          </a:p>
          <a:p>
            <a:pPr marL="114300" indent="0" eaLnBrk="1" hangingPunct="1">
              <a:buNone/>
            </a:pPr>
            <a:endParaRPr lang="pt-BR" dirty="0" smtClean="0"/>
          </a:p>
          <a:p>
            <a:pPr marL="114300" indent="0" eaLnBrk="1" hangingPunct="1">
              <a:buNone/>
            </a:pPr>
            <a:r>
              <a:rPr lang="pt-BR" dirty="0" smtClean="0"/>
              <a:t>Em geral, um designer começa seu trabalho com uma ideia inicial de quem são seus usuários, mas essa ideia não costuma ser suficientemente detalhada e pode até ser apenas uma impressão equivocada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482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3600" dirty="0" smtClean="0"/>
              <a:t>Exemplo de Perfis de Usuários – </a:t>
            </a:r>
            <a:br>
              <a:rPr lang="pt-BR" sz="3600" dirty="0" smtClean="0"/>
            </a:br>
            <a:r>
              <a:rPr lang="pt-BR" sz="3600" dirty="0" smtClean="0"/>
              <a:t>Dois professores universitários</a:t>
            </a:r>
            <a:endParaRPr lang="pt-BR" sz="36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611188" y="1412875"/>
          <a:ext cx="7488832" cy="5212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31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perfil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coordenador 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coordenador B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percentual de professores no </a:t>
                      </a:r>
                      <a:r>
                        <a:rPr lang="pt-BR" sz="1600" dirty="0" err="1" smtClean="0"/>
                        <a:t>perﬁl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47%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43%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número de professores no </a:t>
                      </a:r>
                      <a:r>
                        <a:rPr lang="pt-BR" sz="1600" dirty="0" err="1" smtClean="0"/>
                        <a:t>perﬁl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 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8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faixa etária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[30,40)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[40,50)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quanto tempo como professor (anos)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[5,10)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[10,15)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frequência de uso de tecnologia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várias vezes ao dia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várias vezes ao dia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experiência com tecnologia</a:t>
                      </a:r>
                    </a:p>
                    <a:p>
                      <a:r>
                        <a:rPr lang="pt-BR" sz="1100" i="0" dirty="0" smtClean="0"/>
                        <a:t>alta:  5 - faz tudo sem ajuda</a:t>
                      </a:r>
                    </a:p>
                    <a:p>
                      <a:r>
                        <a:rPr lang="pt-BR" sz="1100" i="0" dirty="0" smtClean="0"/>
                        <a:t>baixa:  1 - precisa de muita ajuda</a:t>
                      </a:r>
                      <a:endParaRPr lang="pt-BR" sz="11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atitude perante tecnologia</a:t>
                      </a:r>
                    </a:p>
                    <a:p>
                      <a:r>
                        <a:rPr lang="pt-BR" sz="1100" i="0" dirty="0" smtClean="0"/>
                        <a:t>adora:  5</a:t>
                      </a:r>
                    </a:p>
                    <a:p>
                      <a:r>
                        <a:rPr lang="pt-BR" sz="1100" i="0" dirty="0" smtClean="0"/>
                        <a:t>odeia:  1 (só usa porque é obrigado)</a:t>
                      </a:r>
                      <a:endParaRPr lang="pt-BR" sz="11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i="0" dirty="0" smtClean="0"/>
                        <a:t>estilo de aprendizado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i="0" dirty="0" smtClean="0"/>
                        <a:t>aprende fazendo; busca na Web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i="0" dirty="0" smtClean="0"/>
                        <a:t>lê manual; </a:t>
                      </a:r>
                    </a:p>
                    <a:p>
                      <a:r>
                        <a:rPr lang="pt-BR" sz="1600" i="0" dirty="0" smtClean="0"/>
                        <a:t>pergunta ao colega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i="0" dirty="0" smtClean="0"/>
                        <a:t>aplicações mais utilizadas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i="0" dirty="0" smtClean="0"/>
                        <a:t>1. e-mail, 2. leitor RSS, 3.  ed. texto, 4. ed. slides, 5. ferramenta de busca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i="0" dirty="0" smtClean="0"/>
                        <a:t>1. e-mail, 2. ed. texto.  3. ed. slides, 4. ferramenta de busca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3600" dirty="0" smtClean="0"/>
              <a:t>Exemplo de Perfis de Usuários – </a:t>
            </a:r>
            <a:br>
              <a:rPr lang="pt-BR" sz="3600" dirty="0" smtClean="0"/>
            </a:br>
            <a:endParaRPr lang="pt-BR" sz="3600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844824"/>
            <a:ext cx="7620000" cy="1152128"/>
          </a:xfrm>
        </p:spPr>
        <p:txBody>
          <a:bodyPr/>
          <a:lstStyle/>
          <a:p>
            <a:pPr marL="114300" indent="0" eaLnBrk="1" hangingPunct="1">
              <a:buNone/>
            </a:pPr>
            <a:r>
              <a:rPr lang="pt-BR" dirty="0" smtClean="0"/>
              <a:t>Os perfis de usuários facilitam a criação de </a:t>
            </a:r>
            <a:r>
              <a:rPr lang="pt-BR" sz="4000" dirty="0" smtClean="0"/>
              <a:t>personas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01300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Personas</a:t>
            </a:r>
            <a:endParaRPr lang="pt-BR" dirty="0"/>
          </a:p>
        </p:txBody>
      </p:sp>
      <p:sp>
        <p:nvSpPr>
          <p:cNvPr id="21506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611188" y="1641475"/>
            <a:ext cx="7561262" cy="13330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216000" tIns="180000" rIns="216000" bIns="180000">
            <a:spAutoFit/>
          </a:bodyPr>
          <a:lstStyle/>
          <a:p>
            <a:pPr>
              <a:defRPr/>
            </a:pPr>
            <a:r>
              <a:rPr lang="pt-BR" sz="2100" dirty="0">
                <a:latin typeface="+mn-lt"/>
              </a:rPr>
              <a:t>uma persona é um personagem ﬁctício, modelo </a:t>
            </a:r>
            <a:r>
              <a:rPr lang="pt-BR" sz="2100" dirty="0" smtClean="0">
                <a:latin typeface="+mn-lt"/>
              </a:rPr>
              <a:t>hipotético (arquétipo hipotético) </a:t>
            </a:r>
            <a:r>
              <a:rPr lang="pt-BR" sz="2100" dirty="0">
                <a:latin typeface="+mn-lt"/>
              </a:rPr>
              <a:t>de um grupo de usuários reais, criado para descrever um usuário típico</a:t>
            </a:r>
          </a:p>
        </p:txBody>
      </p:sp>
      <p:sp>
        <p:nvSpPr>
          <p:cNvPr id="21508" name="Espaço Reservado para Conteúdo 2"/>
          <p:cNvSpPr txBox="1">
            <a:spLocks/>
          </p:cNvSpPr>
          <p:nvPr/>
        </p:nvSpPr>
        <p:spPr bwMode="auto">
          <a:xfrm>
            <a:off x="611188" y="3559419"/>
            <a:ext cx="7786688" cy="211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">
              <a:spcBef>
                <a:spcPct val="20000"/>
              </a:spcBef>
              <a:buClr>
                <a:schemeClr val="accent1"/>
              </a:buClr>
              <a:buFont typeface="Arial" charset="0"/>
              <a:buNone/>
            </a:pPr>
            <a:r>
              <a:rPr lang="pt-BR" sz="2000" dirty="0" smtClean="0">
                <a:latin typeface="Calibri" pitchFamily="34" charset="0"/>
              </a:rPr>
              <a:t>É utilizada principalmente para representar um grupo de usuários finais durante discussões de design, mantendo todos focados no mesmo alvo.</a:t>
            </a:r>
          </a:p>
          <a:p>
            <a:pPr marL="114300">
              <a:spcBef>
                <a:spcPct val="20000"/>
              </a:spcBef>
              <a:buClr>
                <a:schemeClr val="accent1"/>
              </a:buClr>
              <a:buFont typeface="Arial" charset="0"/>
              <a:buNone/>
            </a:pPr>
            <a:endParaRPr lang="pt-BR" sz="2000" dirty="0">
              <a:latin typeface="Calibri" pitchFamily="34" charset="0"/>
            </a:endParaRPr>
          </a:p>
          <a:p>
            <a:pPr marL="114300">
              <a:spcBef>
                <a:spcPct val="20000"/>
              </a:spcBef>
              <a:buClr>
                <a:schemeClr val="accent1"/>
              </a:buClr>
              <a:buFont typeface="Arial" charset="0"/>
              <a:buNone/>
            </a:pPr>
            <a:r>
              <a:rPr lang="pt-BR" sz="2000" dirty="0" smtClean="0">
                <a:latin typeface="Calibri" pitchFamily="34" charset="0"/>
              </a:rPr>
              <a:t>Segundo Cooper, tentar agradar muitos pontos de vista diferentes pode arruinar um bom produto. Assim, ele afirma que devemos tentar projetar especificamente para uma </a:t>
            </a:r>
            <a:r>
              <a:rPr lang="pt-BR" sz="2000" i="1" dirty="0" smtClean="0">
                <a:latin typeface="Calibri" pitchFamily="34" charset="0"/>
              </a:rPr>
              <a:t>única</a:t>
            </a:r>
            <a:r>
              <a:rPr lang="pt-BR" sz="2000" dirty="0" smtClean="0">
                <a:latin typeface="Calibri" pitchFamily="34" charset="0"/>
              </a:rPr>
              <a:t> persona.</a:t>
            </a:r>
            <a:endParaRPr lang="pt-BR" sz="1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380966" y="4050123"/>
            <a:ext cx="7696234" cy="16831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16000" tIns="180000" rIns="216000" bIns="180000">
            <a:spAutoFit/>
          </a:bodyPr>
          <a:lstStyle/>
          <a:p>
            <a:pPr>
              <a:defRPr/>
            </a:pPr>
            <a:endParaRPr lang="pt-BR" sz="2100" dirty="0">
              <a:latin typeface="+mn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Personas</a:t>
            </a:r>
            <a:endParaRPr lang="pt-BR" dirty="0"/>
          </a:p>
        </p:txBody>
      </p:sp>
      <p:sp>
        <p:nvSpPr>
          <p:cNvPr id="21506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</p:txBody>
      </p:sp>
      <p:sp>
        <p:nvSpPr>
          <p:cNvPr id="21508" name="Espaço Reservado para Conteúdo 2"/>
          <p:cNvSpPr txBox="1">
            <a:spLocks/>
          </p:cNvSpPr>
          <p:nvPr/>
        </p:nvSpPr>
        <p:spPr bwMode="auto">
          <a:xfrm>
            <a:off x="373856" y="1600200"/>
            <a:ext cx="7786688" cy="211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">
              <a:spcBef>
                <a:spcPct val="20000"/>
              </a:spcBef>
              <a:buClr>
                <a:schemeClr val="accent1"/>
              </a:buClr>
              <a:buFont typeface="Arial" charset="0"/>
              <a:buNone/>
            </a:pPr>
            <a:r>
              <a:rPr lang="pt-BR" sz="2000" dirty="0" smtClean="0">
                <a:latin typeface="Calibri" pitchFamily="34" charset="0"/>
              </a:rPr>
              <a:t>Segundo Cooper, o próprio termo “usuário” é problemático, pois sua imprecisão o torna pouco útil.</a:t>
            </a:r>
          </a:p>
          <a:p>
            <a:pPr marL="114300">
              <a:spcBef>
                <a:spcPct val="20000"/>
              </a:spcBef>
              <a:buClr>
                <a:schemeClr val="accent1"/>
              </a:buClr>
              <a:buFont typeface="Arial" charset="0"/>
              <a:buNone/>
            </a:pPr>
            <a:endParaRPr lang="pt-BR" sz="2000" dirty="0">
              <a:latin typeface="Calibri" pitchFamily="34" charset="0"/>
            </a:endParaRPr>
          </a:p>
          <a:p>
            <a:pPr marL="114300">
              <a:spcBef>
                <a:spcPct val="20000"/>
              </a:spcBef>
              <a:buClr>
                <a:schemeClr val="accent1"/>
              </a:buClr>
              <a:buFont typeface="Arial" charset="0"/>
              <a:buNone/>
            </a:pPr>
            <a:r>
              <a:rPr lang="pt-BR" sz="2000" dirty="0" smtClean="0">
                <a:latin typeface="Calibri" pitchFamily="34" charset="0"/>
              </a:rPr>
              <a:t>Ele acredita que esse termo genérico denota um “usuário elástico”, que precisa se contorcer para se adaptar às necessidades do momento.</a:t>
            </a:r>
          </a:p>
          <a:p>
            <a:pPr marL="114300">
              <a:spcBef>
                <a:spcPct val="20000"/>
              </a:spcBef>
              <a:buClr>
                <a:schemeClr val="accent1"/>
              </a:buClr>
              <a:buFont typeface="Arial" charset="0"/>
              <a:buNone/>
            </a:pPr>
            <a:endParaRPr lang="pt-BR" sz="2000" dirty="0">
              <a:latin typeface="Calibri" pitchFamily="34" charset="0"/>
            </a:endParaRPr>
          </a:p>
          <a:p>
            <a:pPr marL="114300">
              <a:spcBef>
                <a:spcPct val="20000"/>
              </a:spcBef>
              <a:buClr>
                <a:schemeClr val="accent1"/>
              </a:buClr>
              <a:buFont typeface="Arial" charset="0"/>
              <a:buNone/>
            </a:pPr>
            <a:endParaRPr lang="pt-BR" sz="2000" dirty="0" smtClean="0">
              <a:latin typeface="Calibri" pitchFamily="34" charset="0"/>
            </a:endParaRPr>
          </a:p>
          <a:p>
            <a:pPr marL="114300">
              <a:spcBef>
                <a:spcPct val="20000"/>
              </a:spcBef>
              <a:buClr>
                <a:schemeClr val="accent1"/>
              </a:buClr>
              <a:buFont typeface="Arial" charset="0"/>
              <a:buNone/>
            </a:pPr>
            <a:r>
              <a:rPr lang="pt-BR" sz="2000" dirty="0" smtClean="0">
                <a:latin typeface="Calibri" pitchFamily="34" charset="0"/>
              </a:rPr>
              <a:t>Por exemplo, alguns sistemas tratam o usuário ora como um usuário iniciante, forçando-o a passar por diversos assistentes para realizar sua tarefa, ora como um especialista, que precisa entender e configurar múltiplos parâmetros  obscuros e interdependentes, muitas vezes conforme a conveniência dos programadores.</a:t>
            </a:r>
          </a:p>
          <a:p>
            <a:pPr marL="114300">
              <a:spcBef>
                <a:spcPct val="20000"/>
              </a:spcBef>
              <a:buClr>
                <a:schemeClr val="accent1"/>
              </a:buClr>
              <a:buFont typeface="Arial" charset="0"/>
              <a:buNone/>
            </a:pPr>
            <a:endParaRPr lang="pt-BR" sz="2000" dirty="0">
              <a:latin typeface="Calibri" pitchFamily="34" charset="0"/>
            </a:endParaRPr>
          </a:p>
          <a:p>
            <a:pPr marL="114300">
              <a:spcBef>
                <a:spcPct val="20000"/>
              </a:spcBef>
              <a:buClr>
                <a:schemeClr val="accent1"/>
              </a:buClr>
              <a:buFont typeface="Arial" charset="0"/>
              <a:buNone/>
            </a:pPr>
            <a:endParaRPr lang="pt-BR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50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Personas</a:t>
            </a:r>
            <a:endParaRPr lang="pt-BR" dirty="0"/>
          </a:p>
        </p:txBody>
      </p:sp>
      <p:sp>
        <p:nvSpPr>
          <p:cNvPr id="21506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</p:txBody>
      </p:sp>
      <p:sp>
        <p:nvSpPr>
          <p:cNvPr id="21508" name="Espaço Reservado para Conteúdo 2"/>
          <p:cNvSpPr txBox="1">
            <a:spLocks/>
          </p:cNvSpPr>
          <p:nvPr/>
        </p:nvSpPr>
        <p:spPr bwMode="auto">
          <a:xfrm>
            <a:off x="373856" y="2586037"/>
            <a:ext cx="7786688" cy="211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">
              <a:spcBef>
                <a:spcPct val="20000"/>
              </a:spcBef>
              <a:buClr>
                <a:schemeClr val="accent1"/>
              </a:buClr>
              <a:buFont typeface="Arial" charset="0"/>
              <a:buNone/>
            </a:pPr>
            <a:r>
              <a:rPr lang="pt-BR" sz="2000" b="1" dirty="0">
                <a:latin typeface="Calibri" pitchFamily="34" charset="0"/>
              </a:rPr>
              <a:t>Marta Batista, professora – “cada turma é uma turma”</a:t>
            </a:r>
          </a:p>
          <a:p>
            <a:pPr marL="114300">
              <a:spcBef>
                <a:spcPct val="20000"/>
              </a:spcBef>
              <a:buClr>
                <a:schemeClr val="accent1"/>
              </a:buClr>
              <a:buFont typeface="Arial" charset="0"/>
              <a:buNone/>
            </a:pPr>
            <a:r>
              <a:rPr lang="pt-BR" sz="2000" dirty="0">
                <a:latin typeface="Calibri" pitchFamily="34" charset="0"/>
              </a:rPr>
              <a:t>Marta Batista é professora da universidade </a:t>
            </a:r>
            <a:r>
              <a:rPr lang="pt-BR" sz="2000" dirty="0" err="1">
                <a:latin typeface="Calibri" pitchFamily="34" charset="0"/>
              </a:rPr>
              <a:t>AprendaMais</a:t>
            </a:r>
            <a:r>
              <a:rPr lang="pt-BR" sz="2000" dirty="0">
                <a:latin typeface="Calibri" pitchFamily="34" charset="0"/>
              </a:rPr>
              <a:t> há </a:t>
            </a:r>
            <a:br>
              <a:rPr lang="pt-BR" sz="2000" dirty="0">
                <a:latin typeface="Calibri" pitchFamily="34" charset="0"/>
              </a:rPr>
            </a:br>
            <a:r>
              <a:rPr lang="pt-BR" sz="2000" dirty="0">
                <a:latin typeface="Calibri" pitchFamily="34" charset="0"/>
              </a:rPr>
              <a:t>dois anos. Embora lecione apenas duas disciplinas diferentes, </a:t>
            </a:r>
            <a:br>
              <a:rPr lang="pt-BR" sz="2000" dirty="0">
                <a:latin typeface="Calibri" pitchFamily="34" charset="0"/>
              </a:rPr>
            </a:br>
            <a:r>
              <a:rPr lang="pt-BR" sz="2000" dirty="0">
                <a:latin typeface="Calibri" pitchFamily="34" charset="0"/>
              </a:rPr>
              <a:t>ela gosta de </a:t>
            </a:r>
            <a:r>
              <a:rPr lang="pt-BR" sz="2000" dirty="0" err="1">
                <a:latin typeface="Calibri" pitchFamily="34" charset="0"/>
              </a:rPr>
              <a:t>conﬁgurar</a:t>
            </a:r>
            <a:r>
              <a:rPr lang="pt-BR" sz="2000" dirty="0">
                <a:latin typeface="Calibri" pitchFamily="34" charset="0"/>
              </a:rPr>
              <a:t> o sistema de apoio às aulas sob medida </a:t>
            </a:r>
            <a:br>
              <a:rPr lang="pt-BR" sz="2000" dirty="0">
                <a:latin typeface="Calibri" pitchFamily="34" charset="0"/>
              </a:rPr>
            </a:br>
            <a:r>
              <a:rPr lang="pt-BR" sz="2000" dirty="0">
                <a:latin typeface="Calibri" pitchFamily="34" charset="0"/>
              </a:rPr>
              <a:t>para cada turma, pois sente que isso contribui para a qualidade do curso.   </a:t>
            </a:r>
            <a:r>
              <a:rPr lang="pt-BR" sz="1200" dirty="0">
                <a:latin typeface="Calibri" pitchFamily="34" charset="0"/>
              </a:rPr>
              <a:t>... (leia o restante no livro)</a:t>
            </a:r>
          </a:p>
        </p:txBody>
      </p:sp>
      <p:pic>
        <p:nvPicPr>
          <p:cNvPr id="21509" name="Picture 2" descr="D:\Meus Documentos\Docs\FTP\Livro de IHC\material para o site\figuras\persona Mart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4153" y="2132856"/>
            <a:ext cx="1008063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911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rbosa e Silva 2010 model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po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slide01</Template>
  <TotalTime>1649</TotalTime>
  <Words>1578</Words>
  <Application>Microsoft Office PowerPoint</Application>
  <PresentationFormat>Apresentação na tela (4:3)</PresentationFormat>
  <Paragraphs>257</Paragraphs>
  <Slides>29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2" baseType="lpstr">
      <vt:lpstr>Arial</vt:lpstr>
      <vt:lpstr>Calibri</vt:lpstr>
      <vt:lpstr>Barbosa e Silva 2010 modelo</vt:lpstr>
      <vt:lpstr>Organização do  Espaço de Problema</vt:lpstr>
      <vt:lpstr>Resultado da Atividade de Análise</vt:lpstr>
      <vt:lpstr>Perfil do Usuário</vt:lpstr>
      <vt:lpstr>Perfil do Usuário</vt:lpstr>
      <vt:lpstr>Exemplo de Perfis de Usuários –  Dois professores universitários</vt:lpstr>
      <vt:lpstr>Exemplo de Perfis de Usuários –  </vt:lpstr>
      <vt:lpstr>Personas</vt:lpstr>
      <vt:lpstr>Personas</vt:lpstr>
      <vt:lpstr>Personas</vt:lpstr>
      <vt:lpstr>Características das Personas</vt:lpstr>
      <vt:lpstr>Características das Personas</vt:lpstr>
      <vt:lpstr>Características das Personas</vt:lpstr>
      <vt:lpstr>Exemplo de Persona</vt:lpstr>
      <vt:lpstr>Exemplo de Persona</vt:lpstr>
      <vt:lpstr>Mapa de empatia</vt:lpstr>
      <vt:lpstr>Mapa de empatia</vt:lpstr>
      <vt:lpstr>Mapa de Empatia atual</vt:lpstr>
      <vt:lpstr>Mapa de empatia</vt:lpstr>
      <vt:lpstr>Mapa de empatia</vt:lpstr>
      <vt:lpstr>Mapa de empatia</vt:lpstr>
      <vt:lpstr>Mapa de empatia</vt:lpstr>
      <vt:lpstr>Mapa de empatia</vt:lpstr>
      <vt:lpstr>Mapa de empatia</vt:lpstr>
      <vt:lpstr>Mapa de empatia</vt:lpstr>
      <vt:lpstr>Mapa de empatia</vt:lpstr>
      <vt:lpstr>Quais as diferenças entre o Mapa anterior e o atual?</vt:lpstr>
      <vt:lpstr>Mapa de empatia - Para quê?</vt:lpstr>
      <vt:lpstr>Exemplo de preenchimento do Mapa de Empatia</vt:lpstr>
      <vt:lpstr>Atividades extraclasse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Interação  Humano-Computador</dc:title>
  <dc:creator>Bruno</dc:creator>
  <cp:lastModifiedBy>ADM</cp:lastModifiedBy>
  <cp:revision>173</cp:revision>
  <cp:lastPrinted>1601-01-01T00:00:00Z</cp:lastPrinted>
  <dcterms:created xsi:type="dcterms:W3CDTF">2010-10-25T10:54:51Z</dcterms:created>
  <dcterms:modified xsi:type="dcterms:W3CDTF">2020-03-30T20:56:20Z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