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5"/>
  </p:notesMasterIdLst>
  <p:handoutMasterIdLst>
    <p:handoutMasterId r:id="rId46"/>
  </p:handoutMasterIdLst>
  <p:sldIdLst>
    <p:sldId id="280" r:id="rId2"/>
    <p:sldId id="348" r:id="rId3"/>
    <p:sldId id="349" r:id="rId4"/>
    <p:sldId id="350" r:id="rId5"/>
    <p:sldId id="351" r:id="rId6"/>
    <p:sldId id="352" r:id="rId7"/>
    <p:sldId id="321" r:id="rId8"/>
    <p:sldId id="322" r:id="rId9"/>
    <p:sldId id="323" r:id="rId10"/>
    <p:sldId id="324" r:id="rId11"/>
    <p:sldId id="325" r:id="rId12"/>
    <p:sldId id="309" r:id="rId13"/>
    <p:sldId id="311" r:id="rId14"/>
    <p:sldId id="312" r:id="rId15"/>
    <p:sldId id="330" r:id="rId16"/>
    <p:sldId id="332" r:id="rId17"/>
    <p:sldId id="341" r:id="rId18"/>
    <p:sldId id="333" r:id="rId19"/>
    <p:sldId id="313" r:id="rId20"/>
    <p:sldId id="335" r:id="rId21"/>
    <p:sldId id="334" r:id="rId22"/>
    <p:sldId id="336" r:id="rId23"/>
    <p:sldId id="314" r:id="rId24"/>
    <p:sldId id="355" r:id="rId25"/>
    <p:sldId id="353" r:id="rId26"/>
    <p:sldId id="315" r:id="rId27"/>
    <p:sldId id="354" r:id="rId28"/>
    <p:sldId id="356" r:id="rId29"/>
    <p:sldId id="357" r:id="rId30"/>
    <p:sldId id="358" r:id="rId31"/>
    <p:sldId id="316" r:id="rId32"/>
    <p:sldId id="337" r:id="rId33"/>
    <p:sldId id="344" r:id="rId34"/>
    <p:sldId id="345" r:id="rId35"/>
    <p:sldId id="346" r:id="rId36"/>
    <p:sldId id="347" r:id="rId37"/>
    <p:sldId id="342" r:id="rId38"/>
    <p:sldId id="317" r:id="rId39"/>
    <p:sldId id="338" r:id="rId40"/>
    <p:sldId id="318" r:id="rId41"/>
    <p:sldId id="339" r:id="rId42"/>
    <p:sldId id="340" r:id="rId43"/>
    <p:sldId id="307" r:id="rId4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1EF"/>
    <a:srgbClr val="214F87"/>
    <a:srgbClr val="EAEAEA"/>
    <a:srgbClr val="AD9F73"/>
    <a:srgbClr val="C0B592"/>
    <a:srgbClr val="0066FF"/>
    <a:srgbClr val="99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5" autoAdjust="0"/>
    <p:restoredTop sz="84029" autoAdjust="0"/>
  </p:normalViewPr>
  <p:slideViewPr>
    <p:cSldViewPr>
      <p:cViewPr>
        <p:scale>
          <a:sx n="68" d="100"/>
          <a:sy n="68" d="100"/>
        </p:scale>
        <p:origin x="-1404" y="-72"/>
      </p:cViewPr>
      <p:guideLst>
        <p:guide orient="horz" pos="1117"/>
        <p:guide pos="3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013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pt-BR"/>
              <a:t>Barbosa e Silva 2010 • Interação Humano-Computador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D870D67-A6EB-4DC4-83BA-F0131A8AC0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521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984102F-D407-4DB2-850B-4943D2A8A8D7}" type="datetimeFigureOut">
              <a:rPr lang="pt-BR"/>
              <a:pPr>
                <a:defRPr/>
              </a:pPr>
              <a:t>26/03/2019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4212D92-7B08-4505-86BA-473227866C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433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638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94A4631-FEED-4F7B-8973-9960EA5E1A62}" type="slidenum">
              <a:rPr lang="pt-BR" smtClean="0"/>
              <a:pPr/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 Roteiro (parcial) de entrevista para um professor universitário.</a:t>
            </a:r>
          </a:p>
        </p:txBody>
      </p:sp>
      <p:sp>
        <p:nvSpPr>
          <p:cNvPr id="3174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555DA71-8AA4-4E3A-A30D-AD79181E220A}" type="slidenum">
              <a:rPr lang="pt-BR" smtClean="0"/>
              <a:pPr/>
              <a:t>15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Nas entrevistas, as perguntas abertas são mais comuns. </a:t>
            </a:r>
          </a:p>
        </p:txBody>
      </p:sp>
      <p:sp>
        <p:nvSpPr>
          <p:cNvPr id="3379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CE71D6C-E92A-44F7-A821-864941ED7ACD}" type="slidenum">
              <a:rPr lang="pt-BR" smtClean="0"/>
              <a:pPr/>
              <a:t>16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Nas entrevistas, as perguntas abertas são mais comuns. </a:t>
            </a:r>
          </a:p>
        </p:txBody>
      </p:sp>
      <p:sp>
        <p:nvSpPr>
          <p:cNvPr id="35843" name="Espaço Reservado para Número de Slide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CECD745-CAD4-4ABD-832C-293EADED5B0A}" type="slidenum">
              <a:rPr lang="pt-BR" sz="1200"/>
              <a:pPr algn="r"/>
              <a:t>17</a:t>
            </a:fld>
            <a:endParaRPr lang="pt-B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>
          <a:xfrm>
            <a:off x="762000" y="2362200"/>
            <a:ext cx="7543800" cy="25939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endParaRPr lang="pt-BR" sz="4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:\Meus Documentos\Docs\FTP\Livro de IHC\InDesign 20100628e\imgs\logos\campus_lores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69113" y="5272088"/>
            <a:ext cx="90328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D:\Meus Documentos\Docs\FTP\Livro de IHC\InDesign 20100628e\imgs\logos\logo elsevier.tif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484813"/>
            <a:ext cx="687388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8"/>
          <p:cNvSpPr>
            <a:spLocks noChangeAspect="1" noEditPoints="1"/>
          </p:cNvSpPr>
          <p:nvPr userDrawn="1"/>
        </p:nvSpPr>
        <p:spPr bwMode="auto">
          <a:xfrm>
            <a:off x="7524750" y="2349500"/>
            <a:ext cx="608013" cy="12715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8" name="Freeform 13"/>
          <p:cNvSpPr>
            <a:spLocks noChangeAspect="1" noEditPoints="1"/>
          </p:cNvSpPr>
          <p:nvPr userDrawn="1"/>
        </p:nvSpPr>
        <p:spPr bwMode="auto">
          <a:xfrm>
            <a:off x="2830513" y="715963"/>
            <a:ext cx="485775" cy="127317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28575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9" name="Oval Callout 1"/>
          <p:cNvSpPr/>
          <p:nvPr userDrawn="1"/>
        </p:nvSpPr>
        <p:spPr>
          <a:xfrm>
            <a:off x="3967163" y="476250"/>
            <a:ext cx="1004887" cy="698500"/>
          </a:xfrm>
          <a:prstGeom prst="wedgeEllipseCallout">
            <a:avLst>
              <a:gd name="adj1" fmla="val -64022"/>
              <a:gd name="adj2" fmla="val 44135"/>
            </a:avLst>
          </a:pr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" name="Group 1"/>
          <p:cNvGrpSpPr>
            <a:grpSpLocks/>
          </p:cNvGrpSpPr>
          <p:nvPr userDrawn="1"/>
        </p:nvGrpSpPr>
        <p:grpSpPr bwMode="auto">
          <a:xfrm>
            <a:off x="5014565" y="1340768"/>
            <a:ext cx="893638" cy="812294"/>
            <a:chOff x="1200085" y="966246"/>
            <a:chExt cx="202002" cy="176754"/>
          </a:xfrm>
          <a:noFill/>
        </p:grpSpPr>
        <p:sp>
          <p:nvSpPr>
            <p:cNvPr id="11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"/>
          <p:cNvGrpSpPr/>
          <p:nvPr userDrawn="1"/>
        </p:nvGrpSpPr>
        <p:grpSpPr>
          <a:xfrm rot="426708">
            <a:off x="3958724" y="1368858"/>
            <a:ext cx="518672" cy="1044380"/>
            <a:chOff x="1004343" y="990600"/>
            <a:chExt cx="1648911" cy="3196081"/>
          </a:xfrm>
          <a:noFill/>
        </p:grpSpPr>
        <p:grpSp>
          <p:nvGrpSpPr>
            <p:cNvPr id="15" name="Group 31"/>
            <p:cNvGrpSpPr/>
            <p:nvPr/>
          </p:nvGrpSpPr>
          <p:grpSpPr>
            <a:xfrm>
              <a:off x="1004343" y="990600"/>
              <a:ext cx="1648911" cy="3196081"/>
              <a:chOff x="1004343" y="990600"/>
              <a:chExt cx="1648911" cy="3196081"/>
            </a:xfrm>
            <a:grpFill/>
          </p:grpSpPr>
          <p:sp>
            <p:nvSpPr>
              <p:cNvPr id="27" name="Rounded Rectangle 14"/>
              <p:cNvSpPr/>
              <p:nvPr/>
            </p:nvSpPr>
            <p:spPr>
              <a:xfrm rot="5400000">
                <a:off x="2080942" y="1090342"/>
                <a:ext cx="533400" cy="333916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Rounded Rectangle 2"/>
              <p:cNvSpPr/>
              <p:nvPr/>
            </p:nvSpPr>
            <p:spPr>
              <a:xfrm rot="5400000">
                <a:off x="427431" y="1960857"/>
                <a:ext cx="2802736" cy="164891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6" name="Group 32"/>
            <p:cNvGrpSpPr/>
            <p:nvPr/>
          </p:nvGrpSpPr>
          <p:grpSpPr>
            <a:xfrm>
              <a:off x="1239899" y="1641153"/>
              <a:ext cx="1177801" cy="2321247"/>
              <a:chOff x="1239899" y="1641153"/>
              <a:chExt cx="1177801" cy="2321247"/>
            </a:xfrm>
            <a:grpFill/>
          </p:grpSpPr>
          <p:sp>
            <p:nvSpPr>
              <p:cNvPr id="17" name="Rounded Rectangle 3"/>
              <p:cNvSpPr/>
              <p:nvPr/>
            </p:nvSpPr>
            <p:spPr>
              <a:xfrm rot="5400000">
                <a:off x="1291248" y="1589804"/>
                <a:ext cx="1075103" cy="117780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8" name="Rounded Rectangle 5"/>
              <p:cNvSpPr/>
              <p:nvPr/>
            </p:nvSpPr>
            <p:spPr>
              <a:xfrm rot="5400000">
                <a:off x="1254457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9" name="Rounded Rectangle 6"/>
              <p:cNvSpPr/>
              <p:nvPr/>
            </p:nvSpPr>
            <p:spPr>
              <a:xfrm rot="5400000">
                <a:off x="1676400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0" name="Rounded Rectangle 7"/>
              <p:cNvSpPr/>
              <p:nvPr/>
            </p:nvSpPr>
            <p:spPr>
              <a:xfrm rot="5400000">
                <a:off x="2098342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1" name="Rounded Rectangle 8"/>
              <p:cNvSpPr/>
              <p:nvPr/>
            </p:nvSpPr>
            <p:spPr>
              <a:xfrm rot="5400000">
                <a:off x="1254457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Rounded Rectangle 9"/>
              <p:cNvSpPr/>
              <p:nvPr/>
            </p:nvSpPr>
            <p:spPr>
              <a:xfrm rot="5400000">
                <a:off x="1676400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3" name="Rounded Rectangle 10"/>
              <p:cNvSpPr/>
              <p:nvPr/>
            </p:nvSpPr>
            <p:spPr>
              <a:xfrm rot="5400000">
                <a:off x="2098342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4" name="Rounded Rectangle 11"/>
              <p:cNvSpPr/>
              <p:nvPr/>
            </p:nvSpPr>
            <p:spPr>
              <a:xfrm rot="5400000">
                <a:off x="1254457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5" name="Rounded Rectangle 12"/>
              <p:cNvSpPr/>
              <p:nvPr/>
            </p:nvSpPr>
            <p:spPr>
              <a:xfrm rot="5400000">
                <a:off x="1676400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6" name="Rounded Rectangle 13"/>
              <p:cNvSpPr/>
              <p:nvPr/>
            </p:nvSpPr>
            <p:spPr>
              <a:xfrm rot="5400000">
                <a:off x="2098342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29" name="Freeform 1"/>
          <p:cNvSpPr/>
          <p:nvPr userDrawn="1"/>
        </p:nvSpPr>
        <p:spPr>
          <a:xfrm>
            <a:off x="4700588" y="2371725"/>
            <a:ext cx="558800" cy="696913"/>
          </a:xfrm>
          <a:custGeom>
            <a:avLst/>
            <a:gdLst>
              <a:gd name="connsiteX0" fmla="*/ 374121 w 1063625"/>
              <a:gd name="connsiteY0" fmla="*/ 1371600 h 1456796"/>
              <a:gd name="connsiteX1" fmla="*/ 37571 w 1063625"/>
              <a:gd name="connsiteY1" fmla="*/ 812800 h 1456796"/>
              <a:gd name="connsiteX2" fmla="*/ 148696 w 1063625"/>
              <a:gd name="connsiteY2" fmla="*/ 669925 h 1456796"/>
              <a:gd name="connsiteX3" fmla="*/ 164571 w 1063625"/>
              <a:gd name="connsiteY3" fmla="*/ 663575 h 1456796"/>
              <a:gd name="connsiteX4" fmla="*/ 278871 w 1063625"/>
              <a:gd name="connsiteY4" fmla="*/ 908050 h 1456796"/>
              <a:gd name="connsiteX5" fmla="*/ 291571 w 1063625"/>
              <a:gd name="connsiteY5" fmla="*/ 127000 h 1456796"/>
              <a:gd name="connsiteX6" fmla="*/ 497946 w 1063625"/>
              <a:gd name="connsiteY6" fmla="*/ 146050 h 1456796"/>
              <a:gd name="connsiteX7" fmla="*/ 472546 w 1063625"/>
              <a:gd name="connsiteY7" fmla="*/ 635000 h 1456796"/>
              <a:gd name="connsiteX8" fmla="*/ 488421 w 1063625"/>
              <a:gd name="connsiteY8" fmla="*/ 381000 h 1456796"/>
              <a:gd name="connsiteX9" fmla="*/ 631296 w 1063625"/>
              <a:gd name="connsiteY9" fmla="*/ 387350 h 1456796"/>
              <a:gd name="connsiteX10" fmla="*/ 672571 w 1063625"/>
              <a:gd name="connsiteY10" fmla="*/ 628650 h 1456796"/>
              <a:gd name="connsiteX11" fmla="*/ 688446 w 1063625"/>
              <a:gd name="connsiteY11" fmla="*/ 428625 h 1456796"/>
              <a:gd name="connsiteX12" fmla="*/ 809096 w 1063625"/>
              <a:gd name="connsiteY12" fmla="*/ 428625 h 1456796"/>
              <a:gd name="connsiteX13" fmla="*/ 828146 w 1063625"/>
              <a:gd name="connsiteY13" fmla="*/ 673100 h 1456796"/>
              <a:gd name="connsiteX14" fmla="*/ 844021 w 1063625"/>
              <a:gd name="connsiteY14" fmla="*/ 492125 h 1456796"/>
              <a:gd name="connsiteX15" fmla="*/ 1037696 w 1063625"/>
              <a:gd name="connsiteY15" fmla="*/ 603250 h 1456796"/>
              <a:gd name="connsiteX16" fmla="*/ 999596 w 1063625"/>
              <a:gd name="connsiteY16" fmla="*/ 977900 h 1456796"/>
              <a:gd name="connsiteX17" fmla="*/ 837671 w 1063625"/>
              <a:gd name="connsiteY17" fmla="*/ 1323975 h 1456796"/>
              <a:gd name="connsiteX18" fmla="*/ 374121 w 1063625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450975 h 1536171"/>
              <a:gd name="connsiteX1" fmla="*/ 37571 w 1060979"/>
              <a:gd name="connsiteY1" fmla="*/ 892175 h 1536171"/>
              <a:gd name="connsiteX2" fmla="*/ 148696 w 1060979"/>
              <a:gd name="connsiteY2" fmla="*/ 749300 h 1536171"/>
              <a:gd name="connsiteX3" fmla="*/ 164571 w 1060979"/>
              <a:gd name="connsiteY3" fmla="*/ 742950 h 1536171"/>
              <a:gd name="connsiteX4" fmla="*/ 278871 w 1060979"/>
              <a:gd name="connsiteY4" fmla="*/ 987425 h 1536171"/>
              <a:gd name="connsiteX5" fmla="*/ 291571 w 1060979"/>
              <a:gd name="connsiteY5" fmla="*/ 206375 h 1536171"/>
              <a:gd name="connsiteX6" fmla="*/ 497946 w 1060979"/>
              <a:gd name="connsiteY6" fmla="*/ 225425 h 1536171"/>
              <a:gd name="connsiteX7" fmla="*/ 472546 w 1060979"/>
              <a:gd name="connsiteY7" fmla="*/ 714375 h 1536171"/>
              <a:gd name="connsiteX8" fmla="*/ 488421 w 1060979"/>
              <a:gd name="connsiteY8" fmla="*/ 460375 h 1536171"/>
              <a:gd name="connsiteX9" fmla="*/ 631296 w 1060979"/>
              <a:gd name="connsiteY9" fmla="*/ 466725 h 1536171"/>
              <a:gd name="connsiteX10" fmla="*/ 672571 w 1060979"/>
              <a:gd name="connsiteY10" fmla="*/ 708025 h 1536171"/>
              <a:gd name="connsiteX11" fmla="*/ 688446 w 1060979"/>
              <a:gd name="connsiteY11" fmla="*/ 508000 h 1536171"/>
              <a:gd name="connsiteX12" fmla="*/ 809096 w 1060979"/>
              <a:gd name="connsiteY12" fmla="*/ 508000 h 1536171"/>
              <a:gd name="connsiteX13" fmla="*/ 828146 w 1060979"/>
              <a:gd name="connsiteY13" fmla="*/ 752475 h 1536171"/>
              <a:gd name="connsiteX14" fmla="*/ 859896 w 1060979"/>
              <a:gd name="connsiteY14" fmla="*/ 603250 h 1536171"/>
              <a:gd name="connsiteX15" fmla="*/ 1037696 w 1060979"/>
              <a:gd name="connsiteY15" fmla="*/ 682625 h 1536171"/>
              <a:gd name="connsiteX16" fmla="*/ 999596 w 1060979"/>
              <a:gd name="connsiteY16" fmla="*/ 1057275 h 1536171"/>
              <a:gd name="connsiteX17" fmla="*/ 837671 w 1060979"/>
              <a:gd name="connsiteY17" fmla="*/ 1403350 h 1536171"/>
              <a:gd name="connsiteX18" fmla="*/ 374121 w 1060979"/>
              <a:gd name="connsiteY18" fmla="*/ 1450975 h 1536171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7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99596 w 1037696"/>
              <a:gd name="connsiteY15" fmla="*/ 919691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12296"/>
              <a:gd name="connsiteY0" fmla="*/ 1313391 h 1313391"/>
              <a:gd name="connsiteX1" fmla="*/ 37571 w 1012296"/>
              <a:gd name="connsiteY1" fmla="*/ 754591 h 1313391"/>
              <a:gd name="connsiteX2" fmla="*/ 148696 w 1012296"/>
              <a:gd name="connsiteY2" fmla="*/ 611716 h 1313391"/>
              <a:gd name="connsiteX3" fmla="*/ 278871 w 1012296"/>
              <a:gd name="connsiteY3" fmla="*/ 849841 h 1313391"/>
              <a:gd name="connsiteX4" fmla="*/ 291571 w 1012296"/>
              <a:gd name="connsiteY4" fmla="*/ 68791 h 1313391"/>
              <a:gd name="connsiteX5" fmla="*/ 478896 w 1012296"/>
              <a:gd name="connsiteY5" fmla="*/ 84667 h 1313391"/>
              <a:gd name="connsiteX6" fmla="*/ 472546 w 1012296"/>
              <a:gd name="connsiteY6" fmla="*/ 576791 h 1313391"/>
              <a:gd name="connsiteX7" fmla="*/ 488421 w 1012296"/>
              <a:gd name="connsiteY7" fmla="*/ 322791 h 1313391"/>
              <a:gd name="connsiteX8" fmla="*/ 631296 w 1012296"/>
              <a:gd name="connsiteY8" fmla="*/ 329141 h 1313391"/>
              <a:gd name="connsiteX9" fmla="*/ 672571 w 1012296"/>
              <a:gd name="connsiteY9" fmla="*/ 570441 h 1313391"/>
              <a:gd name="connsiteX10" fmla="*/ 688446 w 1012296"/>
              <a:gd name="connsiteY10" fmla="*/ 370416 h 1313391"/>
              <a:gd name="connsiteX11" fmla="*/ 809096 w 1012296"/>
              <a:gd name="connsiteY11" fmla="*/ 370416 h 1313391"/>
              <a:gd name="connsiteX12" fmla="*/ 828146 w 1012296"/>
              <a:gd name="connsiteY12" fmla="*/ 614891 h 1313391"/>
              <a:gd name="connsiteX13" fmla="*/ 859896 w 1012296"/>
              <a:gd name="connsiteY13" fmla="*/ 465666 h 1313391"/>
              <a:gd name="connsiteX14" fmla="*/ 1012296 w 1012296"/>
              <a:gd name="connsiteY14" fmla="*/ 541868 h 1313391"/>
              <a:gd name="connsiteX15" fmla="*/ 974196 w 1012296"/>
              <a:gd name="connsiteY15" fmla="*/ 935566 h 1313391"/>
              <a:gd name="connsiteX16" fmla="*/ 885296 w 1012296"/>
              <a:gd name="connsiteY16" fmla="*/ 1253068 h 1313391"/>
              <a:gd name="connsiteX17" fmla="*/ 374121 w 1012296"/>
              <a:gd name="connsiteY17" fmla="*/ 1313391 h 1313391"/>
              <a:gd name="connsiteX0" fmla="*/ 374121 w 1013354"/>
              <a:gd name="connsiteY0" fmla="*/ 1313391 h 1313391"/>
              <a:gd name="connsiteX1" fmla="*/ 37571 w 1013354"/>
              <a:gd name="connsiteY1" fmla="*/ 754591 h 1313391"/>
              <a:gd name="connsiteX2" fmla="*/ 148696 w 1013354"/>
              <a:gd name="connsiteY2" fmla="*/ 611716 h 1313391"/>
              <a:gd name="connsiteX3" fmla="*/ 278871 w 1013354"/>
              <a:gd name="connsiteY3" fmla="*/ 849841 h 1313391"/>
              <a:gd name="connsiteX4" fmla="*/ 291571 w 1013354"/>
              <a:gd name="connsiteY4" fmla="*/ 68791 h 1313391"/>
              <a:gd name="connsiteX5" fmla="*/ 478896 w 1013354"/>
              <a:gd name="connsiteY5" fmla="*/ 84667 h 1313391"/>
              <a:gd name="connsiteX6" fmla="*/ 472546 w 1013354"/>
              <a:gd name="connsiteY6" fmla="*/ 576791 h 1313391"/>
              <a:gd name="connsiteX7" fmla="*/ 488421 w 1013354"/>
              <a:gd name="connsiteY7" fmla="*/ 322791 h 1313391"/>
              <a:gd name="connsiteX8" fmla="*/ 631296 w 1013354"/>
              <a:gd name="connsiteY8" fmla="*/ 329141 h 1313391"/>
              <a:gd name="connsiteX9" fmla="*/ 672571 w 1013354"/>
              <a:gd name="connsiteY9" fmla="*/ 570441 h 1313391"/>
              <a:gd name="connsiteX10" fmla="*/ 688446 w 1013354"/>
              <a:gd name="connsiteY10" fmla="*/ 370416 h 1313391"/>
              <a:gd name="connsiteX11" fmla="*/ 809096 w 1013354"/>
              <a:gd name="connsiteY11" fmla="*/ 370416 h 1313391"/>
              <a:gd name="connsiteX12" fmla="*/ 828146 w 1013354"/>
              <a:gd name="connsiteY12" fmla="*/ 614891 h 1313391"/>
              <a:gd name="connsiteX13" fmla="*/ 859896 w 1013354"/>
              <a:gd name="connsiteY13" fmla="*/ 465666 h 1313391"/>
              <a:gd name="connsiteX14" fmla="*/ 1012296 w 1013354"/>
              <a:gd name="connsiteY14" fmla="*/ 541868 h 1313391"/>
              <a:gd name="connsiteX15" fmla="*/ 974196 w 1013354"/>
              <a:gd name="connsiteY15" fmla="*/ 935566 h 1313391"/>
              <a:gd name="connsiteX16" fmla="*/ 885296 w 1013354"/>
              <a:gd name="connsiteY16" fmla="*/ 1253068 h 1313391"/>
              <a:gd name="connsiteX17" fmla="*/ 374121 w 1013354"/>
              <a:gd name="connsiteY17" fmla="*/ 1313391 h 131339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513821 w 1013354"/>
              <a:gd name="connsiteY7" fmla="*/ 332316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72546 w 1013354"/>
              <a:gd name="connsiteY6" fmla="*/ 555625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78946 w 1013354"/>
              <a:gd name="connsiteY13" fmla="*/ 415925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1015471 w 1016529"/>
              <a:gd name="connsiteY14" fmla="*/ 58737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32404"/>
              <a:gd name="connsiteY0" fmla="*/ 1292225 h 1292225"/>
              <a:gd name="connsiteX1" fmla="*/ 37571 w 1032404"/>
              <a:gd name="connsiteY1" fmla="*/ 733425 h 1292225"/>
              <a:gd name="connsiteX2" fmla="*/ 145521 w 1032404"/>
              <a:gd name="connsiteY2" fmla="*/ 603250 h 1292225"/>
              <a:gd name="connsiteX3" fmla="*/ 285221 w 1032404"/>
              <a:gd name="connsiteY3" fmla="*/ 765175 h 1292225"/>
              <a:gd name="connsiteX4" fmla="*/ 259821 w 1032404"/>
              <a:gd name="connsiteY4" fmla="*/ 73025 h 1292225"/>
              <a:gd name="connsiteX5" fmla="*/ 434446 w 1032404"/>
              <a:gd name="connsiteY5" fmla="*/ 98426 h 1292225"/>
              <a:gd name="connsiteX6" fmla="*/ 457200 w 1032404"/>
              <a:gd name="connsiteY6" fmla="*/ 609600 h 1292225"/>
              <a:gd name="connsiteX7" fmla="*/ 485246 w 1032404"/>
              <a:gd name="connsiteY7" fmla="*/ 327025 h 1292225"/>
              <a:gd name="connsiteX8" fmla="*/ 628121 w 1032404"/>
              <a:gd name="connsiteY8" fmla="*/ 346075 h 1292225"/>
              <a:gd name="connsiteX9" fmla="*/ 647171 w 1032404"/>
              <a:gd name="connsiteY9" fmla="*/ 565150 h 1292225"/>
              <a:gd name="connsiteX10" fmla="*/ 663046 w 1032404"/>
              <a:gd name="connsiteY10" fmla="*/ 365125 h 1292225"/>
              <a:gd name="connsiteX11" fmla="*/ 809096 w 1032404"/>
              <a:gd name="connsiteY11" fmla="*/ 374650 h 1292225"/>
              <a:gd name="connsiteX12" fmla="*/ 828146 w 1032404"/>
              <a:gd name="connsiteY12" fmla="*/ 593725 h 1292225"/>
              <a:gd name="connsiteX13" fmla="*/ 878946 w 1032404"/>
              <a:gd name="connsiteY13" fmla="*/ 415925 h 1292225"/>
              <a:gd name="connsiteX14" fmla="*/ 1015471 w 1032404"/>
              <a:gd name="connsiteY14" fmla="*/ 587377 h 1292225"/>
              <a:gd name="connsiteX15" fmla="*/ 974196 w 1032404"/>
              <a:gd name="connsiteY15" fmla="*/ 914400 h 1292225"/>
              <a:gd name="connsiteX16" fmla="*/ 885296 w 1032404"/>
              <a:gd name="connsiteY16" fmla="*/ 1231902 h 1292225"/>
              <a:gd name="connsiteX17" fmla="*/ 374121 w 10324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999596 w 1016529"/>
              <a:gd name="connsiteY14" fmla="*/ 58102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07004"/>
              <a:gd name="connsiteY0" fmla="*/ 1292225 h 1292225"/>
              <a:gd name="connsiteX1" fmla="*/ 37571 w 1007004"/>
              <a:gd name="connsiteY1" fmla="*/ 733425 h 1292225"/>
              <a:gd name="connsiteX2" fmla="*/ 145521 w 1007004"/>
              <a:gd name="connsiteY2" fmla="*/ 603250 h 1292225"/>
              <a:gd name="connsiteX3" fmla="*/ 285221 w 1007004"/>
              <a:gd name="connsiteY3" fmla="*/ 765175 h 1292225"/>
              <a:gd name="connsiteX4" fmla="*/ 259821 w 1007004"/>
              <a:gd name="connsiteY4" fmla="*/ 73025 h 1292225"/>
              <a:gd name="connsiteX5" fmla="*/ 434446 w 1007004"/>
              <a:gd name="connsiteY5" fmla="*/ 98426 h 1292225"/>
              <a:gd name="connsiteX6" fmla="*/ 457200 w 1007004"/>
              <a:gd name="connsiteY6" fmla="*/ 609600 h 1292225"/>
              <a:gd name="connsiteX7" fmla="*/ 485246 w 1007004"/>
              <a:gd name="connsiteY7" fmla="*/ 327025 h 1292225"/>
              <a:gd name="connsiteX8" fmla="*/ 628121 w 1007004"/>
              <a:gd name="connsiteY8" fmla="*/ 346075 h 1292225"/>
              <a:gd name="connsiteX9" fmla="*/ 647171 w 1007004"/>
              <a:gd name="connsiteY9" fmla="*/ 565150 h 1292225"/>
              <a:gd name="connsiteX10" fmla="*/ 663046 w 1007004"/>
              <a:gd name="connsiteY10" fmla="*/ 365125 h 1292225"/>
              <a:gd name="connsiteX11" fmla="*/ 809096 w 1007004"/>
              <a:gd name="connsiteY11" fmla="*/ 374650 h 1292225"/>
              <a:gd name="connsiteX12" fmla="*/ 828146 w 1007004"/>
              <a:gd name="connsiteY12" fmla="*/ 593725 h 1292225"/>
              <a:gd name="connsiteX13" fmla="*/ 878946 w 1007004"/>
              <a:gd name="connsiteY13" fmla="*/ 415925 h 1292225"/>
              <a:gd name="connsiteX14" fmla="*/ 999596 w 1007004"/>
              <a:gd name="connsiteY14" fmla="*/ 581027 h 1292225"/>
              <a:gd name="connsiteX15" fmla="*/ 974196 w 1007004"/>
              <a:gd name="connsiteY15" fmla="*/ 914400 h 1292225"/>
              <a:gd name="connsiteX16" fmla="*/ 885296 w 1007004"/>
              <a:gd name="connsiteY16" fmla="*/ 1231902 h 1292225"/>
              <a:gd name="connsiteX17" fmla="*/ 374121 w 1007004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34446 w 1001713"/>
              <a:gd name="connsiteY5" fmla="*/ 9842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50321 w 1001713"/>
              <a:gd name="connsiteY5" fmla="*/ 11747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82700 h 1282700"/>
              <a:gd name="connsiteX1" fmla="*/ 37571 w 1001713"/>
              <a:gd name="connsiteY1" fmla="*/ 723900 h 1282700"/>
              <a:gd name="connsiteX2" fmla="*/ 145521 w 1001713"/>
              <a:gd name="connsiteY2" fmla="*/ 593725 h 1282700"/>
              <a:gd name="connsiteX3" fmla="*/ 285221 w 1001713"/>
              <a:gd name="connsiteY3" fmla="*/ 755650 h 1282700"/>
              <a:gd name="connsiteX4" fmla="*/ 294746 w 1001713"/>
              <a:gd name="connsiteY4" fmla="*/ 73025 h 1282700"/>
              <a:gd name="connsiteX5" fmla="*/ 450321 w 1001713"/>
              <a:gd name="connsiteY5" fmla="*/ 107951 h 1282700"/>
              <a:gd name="connsiteX6" fmla="*/ 457200 w 1001713"/>
              <a:gd name="connsiteY6" fmla="*/ 600075 h 1282700"/>
              <a:gd name="connsiteX7" fmla="*/ 485246 w 1001713"/>
              <a:gd name="connsiteY7" fmla="*/ 317500 h 1282700"/>
              <a:gd name="connsiteX8" fmla="*/ 628121 w 1001713"/>
              <a:gd name="connsiteY8" fmla="*/ 336550 h 1282700"/>
              <a:gd name="connsiteX9" fmla="*/ 647171 w 1001713"/>
              <a:gd name="connsiteY9" fmla="*/ 555625 h 1282700"/>
              <a:gd name="connsiteX10" fmla="*/ 663046 w 1001713"/>
              <a:gd name="connsiteY10" fmla="*/ 355600 h 1282700"/>
              <a:gd name="connsiteX11" fmla="*/ 809096 w 1001713"/>
              <a:gd name="connsiteY11" fmla="*/ 365125 h 1282700"/>
              <a:gd name="connsiteX12" fmla="*/ 828146 w 1001713"/>
              <a:gd name="connsiteY12" fmla="*/ 584200 h 1282700"/>
              <a:gd name="connsiteX13" fmla="*/ 878946 w 1001713"/>
              <a:gd name="connsiteY13" fmla="*/ 406400 h 1282700"/>
              <a:gd name="connsiteX14" fmla="*/ 999596 w 1001713"/>
              <a:gd name="connsiteY14" fmla="*/ 571502 h 1282700"/>
              <a:gd name="connsiteX15" fmla="*/ 974196 w 1001713"/>
              <a:gd name="connsiteY15" fmla="*/ 904875 h 1282700"/>
              <a:gd name="connsiteX16" fmla="*/ 885296 w 1001713"/>
              <a:gd name="connsiteY16" fmla="*/ 1222377 h 1282700"/>
              <a:gd name="connsiteX17" fmla="*/ 374121 w 1001713"/>
              <a:gd name="connsiteY17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713" h="1282700">
                <a:moveTo>
                  <a:pt x="374121" y="1282700"/>
                </a:moveTo>
                <a:cubicBezTo>
                  <a:pt x="303742" y="1114954"/>
                  <a:pt x="167217" y="821796"/>
                  <a:pt x="37571" y="723900"/>
                </a:cubicBezTo>
                <a:cubicBezTo>
                  <a:pt x="0" y="606954"/>
                  <a:pt x="104246" y="588433"/>
                  <a:pt x="145521" y="593725"/>
                </a:cubicBezTo>
                <a:cubicBezTo>
                  <a:pt x="186796" y="599017"/>
                  <a:pt x="197909" y="642937"/>
                  <a:pt x="285221" y="755650"/>
                </a:cubicBezTo>
                <a:cubicBezTo>
                  <a:pt x="271463" y="663046"/>
                  <a:pt x="277284" y="203200"/>
                  <a:pt x="294746" y="73025"/>
                </a:cubicBezTo>
                <a:cubicBezTo>
                  <a:pt x="328084" y="0"/>
                  <a:pt x="420159" y="23284"/>
                  <a:pt x="450321" y="107951"/>
                </a:cubicBezTo>
                <a:cubicBezTo>
                  <a:pt x="451909" y="237068"/>
                  <a:pt x="451379" y="565150"/>
                  <a:pt x="457200" y="600075"/>
                </a:cubicBezTo>
                <a:cubicBezTo>
                  <a:pt x="463021" y="635000"/>
                  <a:pt x="458788" y="358775"/>
                  <a:pt x="485246" y="317500"/>
                </a:cubicBezTo>
                <a:cubicBezTo>
                  <a:pt x="533929" y="269875"/>
                  <a:pt x="601134" y="296863"/>
                  <a:pt x="628121" y="336550"/>
                </a:cubicBezTo>
                <a:cubicBezTo>
                  <a:pt x="655109" y="376238"/>
                  <a:pt x="641350" y="552450"/>
                  <a:pt x="647171" y="555625"/>
                </a:cubicBezTo>
                <a:cubicBezTo>
                  <a:pt x="652992" y="558800"/>
                  <a:pt x="636059" y="387350"/>
                  <a:pt x="663046" y="355600"/>
                </a:cubicBezTo>
                <a:cubicBezTo>
                  <a:pt x="690033" y="323850"/>
                  <a:pt x="781579" y="327025"/>
                  <a:pt x="809096" y="365125"/>
                </a:cubicBezTo>
                <a:cubicBezTo>
                  <a:pt x="836613" y="403225"/>
                  <a:pt x="816504" y="577321"/>
                  <a:pt x="828146" y="584200"/>
                </a:cubicBezTo>
                <a:cubicBezTo>
                  <a:pt x="839788" y="591079"/>
                  <a:pt x="844021" y="418042"/>
                  <a:pt x="878946" y="406400"/>
                </a:cubicBezTo>
                <a:cubicBezTo>
                  <a:pt x="974196" y="382058"/>
                  <a:pt x="1001713" y="508531"/>
                  <a:pt x="999596" y="571502"/>
                </a:cubicBezTo>
                <a:cubicBezTo>
                  <a:pt x="987954" y="736073"/>
                  <a:pt x="999596" y="786871"/>
                  <a:pt x="974196" y="904875"/>
                </a:cubicBezTo>
                <a:cubicBezTo>
                  <a:pt x="958321" y="1007004"/>
                  <a:pt x="934082" y="1035094"/>
                  <a:pt x="885296" y="1222377"/>
                </a:cubicBezTo>
                <a:cubicBezTo>
                  <a:pt x="795867" y="1256773"/>
                  <a:pt x="603250" y="1272646"/>
                  <a:pt x="374121" y="1282700"/>
                </a:cubicBezTo>
                <a:close/>
              </a:path>
            </a:pathLst>
          </a:custGeom>
          <a:noFill/>
          <a:ln w="28575" cmpd="sng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Oval Callout 1"/>
          <p:cNvSpPr/>
          <p:nvPr userDrawn="1"/>
        </p:nvSpPr>
        <p:spPr>
          <a:xfrm>
            <a:off x="6919913" y="1201738"/>
            <a:ext cx="1004887" cy="698500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1" name="Group 239"/>
          <p:cNvGrpSpPr>
            <a:grpSpLocks noChangeAspect="1"/>
          </p:cNvGrpSpPr>
          <p:nvPr userDrawn="1"/>
        </p:nvGrpSpPr>
        <p:grpSpPr>
          <a:xfrm rot="19737339">
            <a:off x="5418615" y="295055"/>
            <a:ext cx="632172" cy="790214"/>
            <a:chOff x="838199" y="3733801"/>
            <a:chExt cx="489888" cy="457200"/>
          </a:xfrm>
          <a:noFill/>
        </p:grpSpPr>
        <p:sp>
          <p:nvSpPr>
            <p:cNvPr id="32" name="Rounded Rectangle 2"/>
            <p:cNvSpPr/>
            <p:nvPr/>
          </p:nvSpPr>
          <p:spPr>
            <a:xfrm rot="4777577">
              <a:off x="781664" y="3790336"/>
              <a:ext cx="457200" cy="344129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ounded Rectangle 3"/>
            <p:cNvSpPr/>
            <p:nvPr/>
          </p:nvSpPr>
          <p:spPr>
            <a:xfrm rot="4777577">
              <a:off x="846978" y="3839497"/>
              <a:ext cx="326572" cy="245807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Diagonal Stripe 4"/>
            <p:cNvSpPr/>
            <p:nvPr/>
          </p:nvSpPr>
          <p:spPr>
            <a:xfrm rot="12011087" flipV="1">
              <a:off x="997034" y="3940359"/>
              <a:ext cx="331053" cy="96218"/>
            </a:xfrm>
            <a:prstGeom prst="diagStripe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4"/>
          <p:cNvGrpSpPr/>
          <p:nvPr userDrawn="1"/>
        </p:nvGrpSpPr>
        <p:grpSpPr>
          <a:xfrm>
            <a:off x="6442347" y="2132856"/>
            <a:ext cx="762000" cy="762000"/>
            <a:chOff x="1524000" y="4191000"/>
            <a:chExt cx="1600200" cy="1524000"/>
          </a:xfrm>
          <a:noFill/>
        </p:grpSpPr>
        <p:sp>
          <p:nvSpPr>
            <p:cNvPr id="36" name="Rounded Rectangle 5"/>
            <p:cNvSpPr/>
            <p:nvPr/>
          </p:nvSpPr>
          <p:spPr>
            <a:xfrm>
              <a:off x="1524000" y="4191000"/>
              <a:ext cx="1600200" cy="15240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>
                <a:solidFill>
                  <a:srgbClr val="66FFFF"/>
                </a:solidFill>
              </a:endParaRPr>
            </a:p>
          </p:txBody>
        </p:sp>
        <p:sp>
          <p:nvSpPr>
            <p:cNvPr id="37" name="Rounded Rectangle 6"/>
            <p:cNvSpPr/>
            <p:nvPr/>
          </p:nvSpPr>
          <p:spPr>
            <a:xfrm>
              <a:off x="1828800" y="4343400"/>
              <a:ext cx="990600" cy="10668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dirty="0">
                  <a:solidFill>
                    <a:srgbClr val="0066FF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8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Rectangle 3"/>
          <p:cNvSpPr txBox="1">
            <a:spLocks noChangeArrowheads="1"/>
          </p:cNvSpPr>
          <p:nvPr userDrawn="1"/>
        </p:nvSpPr>
        <p:spPr bwMode="auto">
          <a:xfrm>
            <a:off x="6516688" y="6226175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23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Barbosa e Silva </a:t>
            </a:r>
            <a:r>
              <a:rPr lang="pt-BR" sz="2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2010</a:t>
            </a:r>
          </a:p>
        </p:txBody>
      </p:sp>
      <p:grpSp>
        <p:nvGrpSpPr>
          <p:cNvPr id="39" name="Group 208"/>
          <p:cNvGrpSpPr>
            <a:grpSpLocks noChangeAspect="1"/>
          </p:cNvGrpSpPr>
          <p:nvPr userDrawn="1"/>
        </p:nvGrpSpPr>
        <p:grpSpPr>
          <a:xfrm rot="2700000">
            <a:off x="6271452" y="751330"/>
            <a:ext cx="510230" cy="831428"/>
            <a:chOff x="4625052" y="3796473"/>
            <a:chExt cx="130906" cy="211400"/>
          </a:xfrm>
          <a:noFill/>
        </p:grpSpPr>
        <p:sp>
          <p:nvSpPr>
            <p:cNvPr id="40" name="Rounded Rectangle 2"/>
            <p:cNvSpPr/>
            <p:nvPr/>
          </p:nvSpPr>
          <p:spPr>
            <a:xfrm rot="3592972">
              <a:off x="4588073" y="3839987"/>
              <a:ext cx="211400" cy="124371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Rounded Rectangle 3"/>
            <p:cNvSpPr/>
            <p:nvPr/>
          </p:nvSpPr>
          <p:spPr>
            <a:xfrm rot="3592972">
              <a:off x="4631828" y="3814607"/>
              <a:ext cx="75285" cy="88837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2" name="Freeform 1"/>
          <p:cNvSpPr/>
          <p:nvPr userDrawn="1"/>
        </p:nvSpPr>
        <p:spPr>
          <a:xfrm rot="900000">
            <a:off x="5611813" y="2501900"/>
            <a:ext cx="717550" cy="728663"/>
          </a:xfrm>
          <a:custGeom>
            <a:avLst/>
            <a:gdLst>
              <a:gd name="connsiteX0" fmla="*/ 0 w 621507"/>
              <a:gd name="connsiteY0" fmla="*/ 0 h 631032"/>
              <a:gd name="connsiteX1" fmla="*/ 604838 w 621507"/>
              <a:gd name="connsiteY1" fmla="*/ 278607 h 631032"/>
              <a:gd name="connsiteX2" fmla="*/ 426244 w 621507"/>
              <a:gd name="connsiteY2" fmla="*/ 376238 h 631032"/>
              <a:gd name="connsiteX3" fmla="*/ 621507 w 621507"/>
              <a:gd name="connsiteY3" fmla="*/ 576263 h 631032"/>
              <a:gd name="connsiteX4" fmla="*/ 576263 w 621507"/>
              <a:gd name="connsiteY4" fmla="*/ 631032 h 631032"/>
              <a:gd name="connsiteX5" fmla="*/ 364332 w 621507"/>
              <a:gd name="connsiteY5" fmla="*/ 426244 h 631032"/>
              <a:gd name="connsiteX6" fmla="*/ 276225 w 621507"/>
              <a:gd name="connsiteY6" fmla="*/ 619125 h 631032"/>
              <a:gd name="connsiteX7" fmla="*/ 0 w 621507"/>
              <a:gd name="connsiteY7" fmla="*/ 0 h 63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507" h="631032">
                <a:moveTo>
                  <a:pt x="0" y="0"/>
                </a:moveTo>
                <a:lnTo>
                  <a:pt x="604838" y="278607"/>
                </a:lnTo>
                <a:lnTo>
                  <a:pt x="426244" y="376238"/>
                </a:lnTo>
                <a:lnTo>
                  <a:pt x="621507" y="576263"/>
                </a:lnTo>
                <a:lnTo>
                  <a:pt x="576263" y="631032"/>
                </a:lnTo>
                <a:lnTo>
                  <a:pt x="364332" y="426244"/>
                </a:lnTo>
                <a:lnTo>
                  <a:pt x="276225" y="619125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3217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5791200" cy="1066800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marL="0" indent="0" algn="l">
              <a:buNone/>
              <a:def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estilo do subtítulo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B7CF1-CBE5-40D0-AEB2-CEBD56CFBF4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0A5B4-C1D1-4C9E-9030-B33E94CDB87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ChangeAspect="1" noEditPoints="1"/>
          </p:cNvSpPr>
          <p:nvPr userDrawn="1"/>
        </p:nvSpPr>
        <p:spPr bwMode="auto">
          <a:xfrm>
            <a:off x="8655050" y="2133600"/>
            <a:ext cx="311150" cy="6492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5" name="Freeform 13"/>
          <p:cNvSpPr>
            <a:spLocks noChangeAspect="1" noEditPoints="1"/>
          </p:cNvSpPr>
          <p:nvPr userDrawn="1"/>
        </p:nvSpPr>
        <p:spPr bwMode="auto">
          <a:xfrm>
            <a:off x="8697913" y="112713"/>
            <a:ext cx="234950" cy="61912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6" name="Oval Callout 1"/>
          <p:cNvSpPr/>
          <p:nvPr userDrawn="1"/>
        </p:nvSpPr>
        <p:spPr>
          <a:xfrm>
            <a:off x="8621713" y="885825"/>
            <a:ext cx="354012" cy="250825"/>
          </a:xfrm>
          <a:prstGeom prst="wedgeEllipseCallout">
            <a:avLst>
              <a:gd name="adj1" fmla="val -66161"/>
              <a:gd name="adj2" fmla="val -43615"/>
            </a:avLst>
          </a:prstGeom>
          <a:noFill/>
          <a:ln w="12700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1"/>
          <p:cNvGrpSpPr>
            <a:grpSpLocks/>
          </p:cNvGrpSpPr>
          <p:nvPr userDrawn="1"/>
        </p:nvGrpSpPr>
        <p:grpSpPr bwMode="auto">
          <a:xfrm>
            <a:off x="8621233" y="1291140"/>
            <a:ext cx="353932" cy="339436"/>
            <a:chOff x="1200085" y="966246"/>
            <a:chExt cx="202002" cy="176754"/>
          </a:xfrm>
          <a:noFill/>
        </p:grpSpPr>
        <p:sp>
          <p:nvSpPr>
            <p:cNvPr id="8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Oval Callout 1"/>
          <p:cNvSpPr/>
          <p:nvPr userDrawn="1"/>
        </p:nvSpPr>
        <p:spPr>
          <a:xfrm>
            <a:off x="8621713" y="1784350"/>
            <a:ext cx="354012" cy="195263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12700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CaixaDeTexto 37"/>
          <p:cNvSpPr txBox="1">
            <a:spLocks noChangeArrowheads="1"/>
          </p:cNvSpPr>
          <p:nvPr userDrawn="1"/>
        </p:nvSpPr>
        <p:spPr bwMode="auto">
          <a:xfrm>
            <a:off x="8513763" y="56388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fld id="{2E28ACB4-22E1-4F1C-B827-1548EC28CDB5}" type="slidenum">
              <a:rPr lang="pt-BR" sz="2000" b="1">
                <a:solidFill>
                  <a:schemeClr val="bg1"/>
                </a:solidFill>
              </a:rPr>
              <a:pPr algn="ctr">
                <a:defRPr/>
              </a:pPr>
              <a:t>‹nº›</a:t>
            </a:fld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 userDrawn="1"/>
        </p:nvSpPr>
        <p:spPr bwMode="auto">
          <a:xfrm>
            <a:off x="8532813" y="6237288"/>
            <a:ext cx="5540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Barbosa e Silva    </a:t>
            </a:r>
            <a:r>
              <a:rPr lang="pt-BR" sz="800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2010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FEF78-F674-429A-B158-A962F7CD33A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25024-2C43-416D-B759-3BCAABCD87B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41CC3-216A-44B0-8572-D154CEF75A6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80CFA-C1FC-477F-A119-998923F38E7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822D7-9DD7-4495-8AD1-F57BA33389A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361F2-A481-409F-9B35-5F04258084D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6817E-B851-4459-B300-13E9D9ED584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F98F5F5-E973-4E37-88FD-0EA564C5893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85776D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AEAFA9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8D878B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mesurvey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urveymonkey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xesandarrows.com/view/card_sorting_a_definitive_guide" TargetMode="External"/><Relationship Id="rId2" Type="http://schemas.openxmlformats.org/officeDocument/2006/relationships/hyperlink" Target="http://www.stcsig.org/usability/topics/cardsort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ngroup.com/articles/card-sorting-how-many-users-to-test/" TargetMode="External"/><Relationship Id="rId5" Type="http://schemas.openxmlformats.org/officeDocument/2006/relationships/hyperlink" Target="http://uxpunk.com/websort/?pg=beta" TargetMode="External"/><Relationship Id="rId4" Type="http://schemas.openxmlformats.org/officeDocument/2006/relationships/hyperlink" Target="http://webluv.wordpress.com/2008/09/30/card-sorting-online-escolha-a-ferramenta-ideal-para-o-seu-projeto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708275"/>
            <a:ext cx="8458200" cy="2593975"/>
          </a:xfrm>
        </p:spPr>
        <p:txBody>
          <a:bodyPr/>
          <a:lstStyle/>
          <a:p>
            <a:pPr eaLnBrk="1" hangingPunct="1">
              <a:defRPr/>
            </a:pPr>
            <a:r>
              <a:rPr lang="pt-BR" sz="4800" dirty="0"/>
              <a:t>Identificação de Necessidades </a:t>
            </a:r>
            <a:br>
              <a:rPr lang="pt-BR" sz="4800" dirty="0"/>
            </a:br>
            <a:r>
              <a:rPr lang="pt-BR" sz="4800" dirty="0"/>
              <a:t>dos Usuários e Requisitos de IHC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5334000"/>
            <a:ext cx="5791200" cy="1066800"/>
          </a:xfrm>
        </p:spPr>
        <p:txBody>
          <a:bodyPr/>
          <a:lstStyle/>
          <a:p>
            <a:pPr eaLnBrk="1" hangingPunct="1">
              <a:defRPr/>
            </a:pPr>
            <a:r>
              <a:rPr lang="pt-BR" smtClean="0"/>
              <a:t>Capítulo 5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Que dados coletar?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(5/6</a:t>
            </a:r>
            <a:r>
              <a:rPr lang="pt-BR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pt-BR" sz="2400" dirty="0"/>
          </a:p>
        </p:txBody>
      </p:sp>
      <p:sp>
        <p:nvSpPr>
          <p:cNvPr id="2150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713" cy="49974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pt-BR" sz="3200" smtClean="0"/>
              <a:t>Dados sobre </a:t>
            </a:r>
            <a:r>
              <a:rPr lang="pt-BR" sz="3200" b="1" smtClean="0">
                <a:solidFill>
                  <a:schemeClr val="tx2"/>
                </a:solidFill>
              </a:rPr>
              <a:t>suas tarefas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pt-BR" u="sng" smtClean="0"/>
              <a:t> Objetivos</a:t>
            </a:r>
            <a:r>
              <a:rPr lang="pt-BR" smtClean="0"/>
              <a:t>: Quais são os principais objetivos dos usuário? Como eles são alcançados atualmente?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pt-BR" u="sng" smtClean="0"/>
              <a:t> Tarefas</a:t>
            </a:r>
            <a:r>
              <a:rPr lang="pt-BR" smtClean="0"/>
              <a:t>: Quais tarefas do usuário precisam ser apoiadas? Quais dessas são consideradas primárias, e quais são secundárias? Há quanto tempo realiza essas tarefas? São tarefas frequentes ou infrequentes? São tarefas inovadoras? Que experiência ele possui em tarefas semelhantes?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pt-BR" u="sng" smtClean="0"/>
              <a:t> Experiência no cargo que ocupa</a:t>
            </a:r>
            <a:r>
              <a:rPr lang="pt-BR" smtClean="0"/>
              <a:t>: cargo atual, experiência nesse cargo, tempo na empresa, responsabilidades, trabalhos e cargos anteriores, plano de carreira;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pt-BR" u="sng" smtClean="0"/>
              <a:t> Gravidade dos erros</a:t>
            </a:r>
            <a:r>
              <a:rPr lang="pt-BR" smtClean="0"/>
              <a:t>: em geral, as possíveis consequências dos erros de um usuário;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Que dados coletar?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(6/6</a:t>
            </a:r>
            <a:r>
              <a:rPr lang="pt-BR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pt-BR" sz="2400" dirty="0"/>
          </a:p>
        </p:txBody>
      </p:sp>
      <p:sp>
        <p:nvSpPr>
          <p:cNvPr id="22530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713" cy="49974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pt-BR" sz="3200" smtClean="0"/>
              <a:t>Dados sobre </a:t>
            </a:r>
            <a:r>
              <a:rPr lang="pt-BR" sz="3200" b="1" smtClean="0">
                <a:solidFill>
                  <a:schemeClr val="tx2"/>
                </a:solidFill>
              </a:rPr>
              <a:t>suas motivações e valores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pt-BR" u="sng" smtClean="0"/>
              <a:t> Motivação para o trabalho</a:t>
            </a:r>
            <a:r>
              <a:rPr lang="pt-BR" smtClean="0"/>
              <a:t>: O usuário se limita a cumprir a carga horária ou trabalha além do expediente, por prazer? Gosta da interação social no local de trabalho? Tem ambição de ser promovido?</a:t>
            </a:r>
          </a:p>
          <a:p>
            <a:pPr marL="0" indent="0" eaLnBrk="1" hangingPunct="1"/>
            <a:r>
              <a:rPr lang="pt-BR" u="sng" smtClean="0"/>
              <a:t> Treinamento</a:t>
            </a:r>
            <a:r>
              <a:rPr lang="pt-BR" smtClean="0"/>
              <a:t>: O quanto o usuário valoriza treinamento? Prefere um estilo de aprendizado visual, auditivo ou outro? Pode investir tempo aprendendo a utilizar o produto em questão?</a:t>
            </a:r>
          </a:p>
          <a:p>
            <a:pPr marL="0" indent="0" eaLnBrk="1" hangingPunct="1"/>
            <a:r>
              <a:rPr lang="pt-BR" u="sng" smtClean="0"/>
              <a:t> Atitudes e valores</a:t>
            </a:r>
            <a:r>
              <a:rPr lang="pt-BR" smtClean="0"/>
              <a:t>: preferências de produto, medo de tecnologia etc. O usuário costuma assumir riscos e explorar novas formas de fazer o mesmo trabalho? Ou evita novas experiências, preferindo caminhos já percorridos e testados? Ou prefere que alguém lhes mostre cada passo de uma nova tarefa sendo aprendida?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De quem coletar dados?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150" cy="4800600"/>
          </a:xfrm>
        </p:spPr>
        <p:txBody>
          <a:bodyPr/>
          <a:lstStyle/>
          <a:p>
            <a:pPr eaLnBrk="1" hangingPunct="1">
              <a:defRPr/>
            </a:pPr>
            <a:r>
              <a:rPr lang="pt-BR" sz="2400" dirty="0" smtClean="0"/>
              <a:t>dos </a:t>
            </a:r>
            <a:r>
              <a:rPr lang="pt-BR" sz="2400" b="1" dirty="0" smtClean="0"/>
              <a:t>usuários finais</a:t>
            </a:r>
            <a:r>
              <a:rPr lang="pt-BR" sz="2400" dirty="0" smtClean="0"/>
              <a:t> e de </a:t>
            </a:r>
            <a:r>
              <a:rPr lang="pt-BR" sz="2400" b="1" dirty="0" smtClean="0"/>
              <a:t>pessoas interessadas no sistema</a:t>
            </a:r>
            <a:r>
              <a:rPr lang="pt-BR" sz="2400" dirty="0" smtClean="0"/>
              <a:t> (</a:t>
            </a:r>
            <a:r>
              <a:rPr lang="pt-BR" sz="2400" i="1" dirty="0" err="1" smtClean="0"/>
              <a:t>stakeholders</a:t>
            </a:r>
            <a:r>
              <a:rPr lang="pt-BR" sz="2400" dirty="0" smtClean="0"/>
              <a:t>)</a:t>
            </a:r>
          </a:p>
          <a:p>
            <a:pPr marL="114300" indent="0" eaLnBrk="1" hangingPunct="1">
              <a:buFont typeface="Arial" charset="0"/>
              <a:buNone/>
              <a:defRPr/>
            </a:pPr>
            <a:endParaRPr lang="pt-BR" sz="2400" dirty="0" smtClean="0"/>
          </a:p>
          <a:p>
            <a:pPr eaLnBrk="1" hangingPunct="1">
              <a:defRPr/>
            </a:pPr>
            <a:r>
              <a:rPr lang="pt-BR" sz="2400" dirty="0" smtClean="0"/>
              <a:t>é importante investigar:</a:t>
            </a:r>
          </a:p>
          <a:p>
            <a:pPr lvl="1" eaLnBrk="1" hangingPunct="1">
              <a:defRPr/>
            </a:pPr>
            <a:r>
              <a:rPr lang="pt-BR" sz="2400" dirty="0" smtClean="0"/>
              <a:t>Quem </a:t>
            </a:r>
            <a:r>
              <a:rPr lang="pt-BR" sz="2400" dirty="0"/>
              <a:t>utilizará o sistema? </a:t>
            </a:r>
            <a:endParaRPr lang="pt-BR" sz="2400" dirty="0" smtClean="0"/>
          </a:p>
          <a:p>
            <a:pPr lvl="1" eaLnBrk="1" hangingPunct="1">
              <a:defRPr/>
            </a:pPr>
            <a:r>
              <a:rPr lang="pt-BR" sz="2400" dirty="0" smtClean="0"/>
              <a:t>Quem será </a:t>
            </a:r>
            <a:r>
              <a:rPr lang="pt-BR" sz="2400" dirty="0"/>
              <a:t>afetado por ele? </a:t>
            </a:r>
            <a:endParaRPr lang="pt-BR" sz="2400" dirty="0" smtClean="0"/>
          </a:p>
          <a:p>
            <a:pPr lvl="1" eaLnBrk="1" hangingPunct="1">
              <a:defRPr/>
            </a:pPr>
            <a:r>
              <a:rPr lang="pt-BR" sz="2400" dirty="0" smtClean="0"/>
              <a:t>Quem </a:t>
            </a:r>
            <a:r>
              <a:rPr lang="pt-BR" sz="2400" dirty="0"/>
              <a:t>é responsável por decidir quais objetivos o sistema deve </a:t>
            </a:r>
            <a:r>
              <a:rPr lang="pt-BR" sz="2400" dirty="0" smtClean="0"/>
              <a:t>apoiar </a:t>
            </a:r>
            <a:r>
              <a:rPr lang="pt-BR" sz="2400" dirty="0"/>
              <a:t>e quais funcionalidades ele deve ter? </a:t>
            </a:r>
            <a:endParaRPr lang="pt-BR" sz="2400" dirty="0" smtClean="0"/>
          </a:p>
          <a:p>
            <a:pPr lvl="1" eaLnBrk="1" hangingPunct="1">
              <a:defRPr/>
            </a:pPr>
            <a:r>
              <a:rPr lang="pt-BR" sz="2400" dirty="0" smtClean="0"/>
              <a:t>Quem </a:t>
            </a:r>
            <a:r>
              <a:rPr lang="pt-BR" sz="2400" dirty="0" err="1" smtClean="0"/>
              <a:t>deﬁniu</a:t>
            </a:r>
            <a:r>
              <a:rPr lang="pt-BR" sz="2400" dirty="0" smtClean="0"/>
              <a:t> </a:t>
            </a:r>
            <a:r>
              <a:rPr lang="pt-BR" sz="2400" dirty="0"/>
              <a:t>os processos a serem </a:t>
            </a:r>
            <a:r>
              <a:rPr lang="pt-BR" sz="2400" dirty="0" smtClean="0"/>
              <a:t>apoiados </a:t>
            </a:r>
            <a:r>
              <a:rPr lang="pt-BR" sz="2400" dirty="0"/>
              <a:t>pelo sistema</a:t>
            </a:r>
            <a:r>
              <a:rPr lang="pt-BR" sz="2400" dirty="0" smtClean="0"/>
              <a:t>?</a:t>
            </a:r>
            <a:br>
              <a:rPr lang="pt-BR" sz="2400" dirty="0" smtClean="0"/>
            </a:br>
            <a:endParaRPr lang="pt-B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4400" dirty="0" smtClean="0"/>
              <a:t>Técnicas de coleta de dados</a:t>
            </a:r>
            <a:endParaRPr lang="pt-BR" sz="4400" dirty="0"/>
          </a:p>
        </p:txBody>
      </p:sp>
      <p:sp>
        <p:nvSpPr>
          <p:cNvPr id="2867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Entrevistas</a:t>
            </a:r>
          </a:p>
          <a:p>
            <a:pPr eaLnBrk="1" hangingPunct="1"/>
            <a:r>
              <a:rPr lang="pt-BR" dirty="0" smtClean="0"/>
              <a:t>Questionários</a:t>
            </a:r>
          </a:p>
          <a:p>
            <a:pPr eaLnBrk="1" hangingPunct="1"/>
            <a:r>
              <a:rPr lang="pt-BR" dirty="0" smtClean="0"/>
              <a:t>Grupos de Foco</a:t>
            </a:r>
          </a:p>
          <a:p>
            <a:pPr eaLnBrk="1" hangingPunct="1"/>
            <a:r>
              <a:rPr lang="pt-BR" dirty="0" smtClean="0"/>
              <a:t>Brainstorming de Necessidades e Desejos dos Usuários</a:t>
            </a:r>
          </a:p>
          <a:p>
            <a:pPr eaLnBrk="1" hangingPunct="1"/>
            <a:r>
              <a:rPr lang="pt-BR" smtClean="0"/>
              <a:t>Estudos </a:t>
            </a:r>
            <a:r>
              <a:rPr lang="pt-BR" dirty="0" smtClean="0"/>
              <a:t>de Campo</a:t>
            </a:r>
          </a:p>
          <a:p>
            <a:pPr eaLnBrk="1" hangingPunct="1"/>
            <a:r>
              <a:rPr lang="pt-BR" dirty="0" smtClean="0"/>
              <a:t>Investigação Contextual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Entrevista</a:t>
            </a:r>
            <a:endParaRPr lang="pt-BR" dirty="0"/>
          </a:p>
        </p:txBody>
      </p:sp>
      <p:sp>
        <p:nvSpPr>
          <p:cNvPr id="2969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713" cy="4800600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permite coletar muitas informações </a:t>
            </a:r>
            <a:r>
              <a:rPr lang="pt-BR" b="1" dirty="0" smtClean="0"/>
              <a:t>detalhadas</a:t>
            </a:r>
            <a:r>
              <a:rPr lang="pt-BR" dirty="0" smtClean="0"/>
              <a:t> e </a:t>
            </a:r>
            <a:r>
              <a:rPr lang="pt-BR" b="1" dirty="0" smtClean="0"/>
              <a:t>profundas</a:t>
            </a:r>
            <a:r>
              <a:rPr lang="pt-BR" dirty="0" smtClean="0"/>
              <a:t> de usuários individuais, mais do que questionários e grupos de foco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entrevistas não estruturadas, semiestruturadas, estruturadas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é necessário treinar os entrevistadores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leva tempo para entrevistar muitos usuários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39750" y="1641475"/>
            <a:ext cx="7848600" cy="100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216000" tIns="180000" rIns="216000" bIns="180000">
            <a:spAutoFit/>
          </a:bodyPr>
          <a:lstStyle/>
          <a:p>
            <a:pPr>
              <a:defRPr/>
            </a:pPr>
            <a:r>
              <a:rPr lang="pt-BR" sz="2100" dirty="0">
                <a:latin typeface="+mn-lt"/>
              </a:rPr>
              <a:t>é uma </a:t>
            </a:r>
            <a:r>
              <a:rPr lang="pt-BR" sz="2100" b="1" dirty="0">
                <a:latin typeface="+mn-lt"/>
              </a:rPr>
              <a:t>conversa</a:t>
            </a:r>
            <a:r>
              <a:rPr lang="pt-BR" sz="2100" dirty="0">
                <a:latin typeface="+mn-lt"/>
              </a:rPr>
              <a:t> guiada por um roteiro de perguntas ou tópicos, na qual um entrevistador busca obter informações de um entrevistado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713" cy="8509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 smtClean="0"/>
              <a:t>Parte de um Roteiro de Entrevista</a:t>
            </a:r>
            <a:endParaRPr lang="pt-BR" dirty="0"/>
          </a:p>
        </p:txBody>
      </p:sp>
      <p:sp>
        <p:nvSpPr>
          <p:cNvPr id="30722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268413"/>
            <a:ext cx="7993062" cy="5473700"/>
          </a:xfrm>
        </p:spPr>
        <p:txBody>
          <a:bodyPr/>
          <a:lstStyle/>
          <a:p>
            <a:pPr eaLnBrk="1" hangingPunct="1"/>
            <a:r>
              <a:rPr lang="pt-BR" sz="1800" smtClean="0"/>
              <a:t>Experiência como professor de curso (tempo – área – nível):  </a:t>
            </a:r>
          </a:p>
          <a:p>
            <a:pPr lvl="1" eaLnBrk="1" hangingPunct="1"/>
            <a:r>
              <a:rPr lang="pt-BR" sz="1600" smtClean="0"/>
              <a:t>Há quantos anos? Que área(s)? </a:t>
            </a:r>
          </a:p>
          <a:p>
            <a:pPr lvl="1" eaLnBrk="1" hangingPunct="1"/>
            <a:r>
              <a:rPr lang="pt-BR" sz="1600" smtClean="0"/>
              <a:t>Que nível (graduação/pós-graduação/extensão)?</a:t>
            </a:r>
          </a:p>
          <a:p>
            <a:pPr eaLnBrk="1" hangingPunct="1"/>
            <a:r>
              <a:rPr lang="pt-BR" sz="1800" smtClean="0"/>
              <a:t>Função (atividades – frequência – satisfação)  </a:t>
            </a:r>
          </a:p>
          <a:p>
            <a:pPr lvl="1" eaLnBrk="1" hangingPunct="1"/>
            <a:r>
              <a:rPr lang="pt-BR" sz="1600" smtClean="0"/>
              <a:t>Quais as principais atividades? Quais as mais frequentes? E as menos frequentes?</a:t>
            </a:r>
          </a:p>
          <a:p>
            <a:pPr lvl="1" eaLnBrk="1" hangingPunct="1"/>
            <a:r>
              <a:rPr lang="pt-BR" sz="1600" smtClean="0"/>
              <a:t>De quais gosta mais de realizar? E de quais gosta menos? Por quê?</a:t>
            </a:r>
          </a:p>
          <a:p>
            <a:pPr eaLnBrk="1" hangingPunct="1"/>
            <a:r>
              <a:rPr lang="pt-BR" sz="1800" smtClean="0"/>
              <a:t>Divisão de responsabilidades (divisão – responsável – satisfação – desejos) </a:t>
            </a:r>
          </a:p>
          <a:p>
            <a:pPr lvl="1" eaLnBrk="1" hangingPunct="1"/>
            <a:r>
              <a:rPr lang="pt-BR" sz="1600" smtClean="0"/>
              <a:t>[professor, coordenação, suporte, universidade]</a:t>
            </a:r>
          </a:p>
          <a:p>
            <a:pPr lvl="1" eaLnBrk="1" hangingPunct="1"/>
            <a:r>
              <a:rPr lang="pt-BR" sz="1600" smtClean="0"/>
              <a:t>Quem faz o quê (deﬁnição do programa, critério de avaliação)? </a:t>
            </a:r>
          </a:p>
          <a:p>
            <a:pPr lvl="1" eaLnBrk="1" hangingPunct="1"/>
            <a:r>
              <a:rPr lang="pt-BR" sz="1600" smtClean="0"/>
              <a:t>Satisfação com a divisão atual? Delegaria o quê? Centralizaria o quê?</a:t>
            </a:r>
          </a:p>
          <a:p>
            <a:pPr eaLnBrk="1" hangingPunct="1"/>
            <a:r>
              <a:rPr lang="pt-BR" sz="1800" smtClean="0"/>
              <a:t>Utilização de tecnologias computacionais para apoiar o seu trabalho  </a:t>
            </a:r>
          </a:p>
          <a:p>
            <a:pPr lvl="1" eaLnBrk="1" hangingPunct="1"/>
            <a:r>
              <a:rPr lang="pt-BR" sz="1600" smtClean="0"/>
              <a:t>(tecnologia/atividade – frequência – satisfação – desejos)</a:t>
            </a:r>
          </a:p>
          <a:p>
            <a:pPr lvl="1" eaLnBrk="1" hangingPunct="1"/>
            <a:r>
              <a:rPr lang="pt-BR" sz="1600" smtClean="0"/>
              <a:t>Usa?</a:t>
            </a:r>
          </a:p>
          <a:p>
            <a:pPr lvl="2" eaLnBrk="1" hangingPunct="1"/>
            <a:r>
              <a:rPr lang="pt-BR" sz="1600" smtClean="0"/>
              <a:t>SIM:      Quais? Para quê? Com que frequência?</a:t>
            </a:r>
            <a:br>
              <a:rPr lang="pt-BR" sz="1600" smtClean="0"/>
            </a:br>
            <a:r>
              <a:rPr lang="pt-BR" sz="1600" smtClean="0"/>
              <a:t>              O que mais gosta? O que menos gosta? O que faria diferente?</a:t>
            </a:r>
            <a:endParaRPr lang="pt-BR" smtClean="0"/>
          </a:p>
          <a:p>
            <a:pPr lvl="2" eaLnBrk="1" hangingPunct="1"/>
            <a:r>
              <a:rPr lang="pt-BR" sz="1600" smtClean="0"/>
              <a:t>NÃO:     Já usou? Por que não usa (mais)? O que precisaria ter para você usar?</a:t>
            </a:r>
          </a:p>
          <a:p>
            <a:pPr eaLnBrk="1" hangingPunct="1"/>
            <a:r>
              <a:rPr lang="pt-BR" sz="1800" smtClean="0"/>
              <a:t>Sistema ideal  </a:t>
            </a:r>
          </a:p>
          <a:p>
            <a:pPr eaLnBrk="1" hangingPunct="1"/>
            <a:r>
              <a:rPr lang="pt-BR" sz="1800" smtClean="0"/>
              <a:t>Comentários adicionais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Perguntas Abertas e Fechadas</a:t>
            </a:r>
            <a:endParaRPr lang="pt-BR" dirty="0"/>
          </a:p>
        </p:txBody>
      </p:sp>
      <p:sp>
        <p:nvSpPr>
          <p:cNvPr id="32770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600200"/>
            <a:ext cx="3251200" cy="4800600"/>
          </a:xfrm>
        </p:spPr>
        <p:txBody>
          <a:bodyPr/>
          <a:lstStyle/>
          <a:p>
            <a:pPr eaLnBrk="1" hangingPunct="1"/>
            <a:r>
              <a:rPr lang="pt-BR" sz="2400" b="1" smtClean="0"/>
              <a:t>perguntas abertas</a:t>
            </a:r>
            <a:r>
              <a:rPr lang="pt-BR" sz="2400" smtClean="0"/>
              <a:t> de natureza exploratória sem restringir o tipo ou tamanho das respostas</a:t>
            </a:r>
          </a:p>
        </p:txBody>
      </p:sp>
      <p:sp>
        <p:nvSpPr>
          <p:cNvPr id="32771" name="Espaço Reservado para Conteúdo 4"/>
          <p:cNvSpPr>
            <a:spLocks noGrp="1"/>
          </p:cNvSpPr>
          <p:nvPr>
            <p:ph sz="half" idx="4294967295"/>
          </p:nvPr>
        </p:nvSpPr>
        <p:spPr>
          <a:xfrm>
            <a:off x="3937000" y="1536700"/>
            <a:ext cx="3730625" cy="4589463"/>
          </a:xfrm>
        </p:spPr>
        <p:txBody>
          <a:bodyPr/>
          <a:lstStyle/>
          <a:p>
            <a:pPr eaLnBrk="1" hangingPunct="1"/>
            <a:r>
              <a:rPr lang="pt-BR" sz="2400" b="1" smtClean="0"/>
              <a:t>perguntas fechadas</a:t>
            </a:r>
            <a:r>
              <a:rPr lang="pt-BR" sz="2400" smtClean="0"/>
              <a:t> fornecem um conjunto predeﬁnido de respostas dentre as quais o entrevistado deve selecionar</a:t>
            </a:r>
          </a:p>
          <a:p>
            <a:pPr eaLnBrk="1" hangingPunct="1"/>
            <a:endParaRPr lang="pt-BR" sz="2400" smtClean="0"/>
          </a:p>
        </p:txBody>
      </p:sp>
      <p:sp>
        <p:nvSpPr>
          <p:cNvPr id="6" name="Retângulo 5"/>
          <p:cNvSpPr/>
          <p:nvPr/>
        </p:nvSpPr>
        <p:spPr>
          <a:xfrm>
            <a:off x="611188" y="4262438"/>
            <a:ext cx="3097212" cy="830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+mn-lt"/>
              </a:rPr>
              <a:t>Quais são suas principais atividades? </a:t>
            </a:r>
          </a:p>
        </p:txBody>
      </p:sp>
      <p:sp>
        <p:nvSpPr>
          <p:cNvPr id="32773" name="CaixaDeTexto 6"/>
          <p:cNvSpPr txBox="1">
            <a:spLocks noChangeArrowheads="1"/>
          </p:cNvSpPr>
          <p:nvPr/>
        </p:nvSpPr>
        <p:spPr bwMode="auto">
          <a:xfrm>
            <a:off x="1258888" y="3613150"/>
            <a:ext cx="21605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4067175" y="4262438"/>
            <a:ext cx="4248150" cy="1922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144000" rIns="144000">
            <a:spAutoFit/>
          </a:bodyPr>
          <a:lstStyle/>
          <a:p>
            <a:pPr>
              <a:defRPr/>
            </a:pPr>
            <a:r>
              <a:rPr lang="pt-BR" sz="2400" dirty="0">
                <a:latin typeface="+mn-lt"/>
              </a:rPr>
              <a:t>Você costuma...</a:t>
            </a:r>
          </a:p>
          <a:p>
            <a:pPr>
              <a:defRPr/>
            </a:pPr>
            <a:r>
              <a:rPr lang="pt-BR" sz="1900" dirty="0">
                <a:latin typeface="+mn-lt"/>
              </a:rPr>
              <a:t>(  ) lecionar na graduação</a:t>
            </a:r>
          </a:p>
          <a:p>
            <a:pPr>
              <a:defRPr/>
            </a:pPr>
            <a:r>
              <a:rPr lang="pt-BR" sz="1900" dirty="0">
                <a:latin typeface="+mn-lt"/>
              </a:rPr>
              <a:t>(  ) lecionar na pós-graduação</a:t>
            </a:r>
          </a:p>
          <a:p>
            <a:pPr>
              <a:defRPr/>
            </a:pPr>
            <a:r>
              <a:rPr lang="pt-BR" sz="1900" dirty="0">
                <a:latin typeface="+mn-lt"/>
              </a:rPr>
              <a:t>(  ) orientar alunos de iniciação científica</a:t>
            </a:r>
          </a:p>
          <a:p>
            <a:pPr>
              <a:defRPr/>
            </a:pPr>
            <a:r>
              <a:rPr lang="pt-BR" sz="1900" dirty="0">
                <a:latin typeface="+mn-lt"/>
              </a:rPr>
              <a:t>(  ) orientar alunos de mestrado</a:t>
            </a:r>
          </a:p>
          <a:p>
            <a:pPr>
              <a:defRPr/>
            </a:pPr>
            <a:r>
              <a:rPr lang="pt-BR" sz="1900" dirty="0">
                <a:latin typeface="+mn-lt"/>
              </a:rPr>
              <a:t>(  ) coordenar o curso de graduação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Perguntas Abertas e Fechadas</a:t>
            </a:r>
            <a:endParaRPr lang="pt-BR" dirty="0"/>
          </a:p>
        </p:txBody>
      </p:sp>
      <p:sp>
        <p:nvSpPr>
          <p:cNvPr id="34818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395288" y="1844675"/>
            <a:ext cx="7705725" cy="48006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pt-BR" sz="2400" b="1" smtClean="0"/>
              <a:t>O que vocês acham das perguntas:</a:t>
            </a:r>
          </a:p>
          <a:p>
            <a:pPr eaLnBrk="1" hangingPunct="1"/>
            <a:endParaRPr lang="pt-BR" sz="2400" b="1" smtClean="0"/>
          </a:p>
          <a:p>
            <a:pPr eaLnBrk="1" hangingPunct="1"/>
            <a:r>
              <a:rPr lang="pt-BR" sz="2400" smtClean="0"/>
              <a:t>Você gosta do mecanismo de busca do site CompreMais?</a:t>
            </a:r>
          </a:p>
          <a:p>
            <a:pPr eaLnBrk="1" hangingPunct="1"/>
            <a:endParaRPr lang="pt-BR" sz="2400" smtClean="0"/>
          </a:p>
          <a:p>
            <a:pPr eaLnBrk="1" hangingPunct="1"/>
            <a:r>
              <a:rPr lang="pt-BR" sz="2400" smtClean="0"/>
              <a:t>Por que você gosta do mecanismo de busca do site CompreMais?</a:t>
            </a:r>
          </a:p>
          <a:p>
            <a:pPr eaLnBrk="1" hangingPunct="1"/>
            <a:endParaRPr lang="pt-BR" sz="2400" smtClean="0"/>
          </a:p>
          <a:p>
            <a:pPr eaLnBrk="1" hangingPunct="1"/>
            <a:r>
              <a:rPr lang="pt-BR" sz="2400" smtClean="0"/>
              <a:t>O que você acha da estrutura dos menus e submenus e da terminologia utilizada, em comparação com outros sites semelhantes?</a:t>
            </a:r>
          </a:p>
        </p:txBody>
      </p:sp>
      <p:sp>
        <p:nvSpPr>
          <p:cNvPr id="34819" name="CaixaDeTexto 6"/>
          <p:cNvSpPr txBox="1">
            <a:spLocks noChangeArrowheads="1"/>
          </p:cNvSpPr>
          <p:nvPr/>
        </p:nvSpPr>
        <p:spPr bwMode="auto">
          <a:xfrm>
            <a:off x="1258888" y="3613150"/>
            <a:ext cx="21605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Questionário</a:t>
            </a:r>
            <a:endParaRPr lang="pt-BR" dirty="0"/>
          </a:p>
        </p:txBody>
      </p:sp>
      <p:sp>
        <p:nvSpPr>
          <p:cNvPr id="3686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713" cy="4800600"/>
          </a:xfrm>
        </p:spPr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endParaRPr lang="pt-BR" sz="2800" smtClean="0"/>
          </a:p>
          <a:p>
            <a:pPr eaLnBrk="1" hangingPunct="1"/>
            <a:r>
              <a:rPr lang="pt-BR" smtClean="0"/>
              <a:t>permite coletar </a:t>
            </a:r>
            <a:r>
              <a:rPr lang="pt-BR" b="1" smtClean="0"/>
              <a:t>rapidamente</a:t>
            </a:r>
            <a:r>
              <a:rPr lang="pt-BR" smtClean="0"/>
              <a:t> dados de muitos usuários</a:t>
            </a:r>
          </a:p>
          <a:p>
            <a:pPr eaLnBrk="1" hangingPunct="1"/>
            <a:r>
              <a:rPr lang="pt-BR" smtClean="0"/>
              <a:t>geralmente é um meio rápido, fácil e barato se obter e analisar dados em maior escala</a:t>
            </a:r>
          </a:p>
          <a:p>
            <a:pPr eaLnBrk="1" hangingPunct="1"/>
            <a:r>
              <a:rPr lang="pt-BR" smtClean="0"/>
              <a:t>tende a ser menos detalhado e mais superficial, quando comparado a entrevistas e grupos de foco</a:t>
            </a:r>
          </a:p>
          <a:p>
            <a:pPr eaLnBrk="1" hangingPunct="1"/>
            <a:endParaRPr lang="pt-BR" smtClean="0"/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quem elaborar o questionário deve ser experiente para evitar perguntas ambíguas ou que induzam certas respostas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11188" y="1641475"/>
            <a:ext cx="7200900" cy="701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216000" tIns="180000" rIns="216000" bIns="180000">
            <a:spAutoFit/>
          </a:bodyPr>
          <a:lstStyle/>
          <a:p>
            <a:pPr>
              <a:defRPr/>
            </a:pPr>
            <a:r>
              <a:rPr lang="pt-BR" sz="2200" dirty="0">
                <a:latin typeface="+mn-lt"/>
              </a:rPr>
              <a:t>é um </a:t>
            </a:r>
            <a:r>
              <a:rPr lang="pt-BR" sz="2200" b="1" dirty="0">
                <a:latin typeface="+mn-lt"/>
              </a:rPr>
              <a:t>formulário</a:t>
            </a:r>
            <a:r>
              <a:rPr lang="pt-BR" sz="2200" dirty="0">
                <a:latin typeface="+mn-lt"/>
              </a:rPr>
              <a:t> com perguntas a serem respondidas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713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Tipos de Perguntas de Questionário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(1/3)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b="1" dirty="0" smtClean="0"/>
              <a:t>escolha de um ou mais valores</a:t>
            </a:r>
          </a:p>
          <a:p>
            <a:pPr eaLnBrk="1" hangingPunct="1">
              <a:defRPr/>
            </a:pPr>
            <a:endParaRPr lang="pt-BR" sz="3200" dirty="0" smtClean="0"/>
          </a:p>
          <a:p>
            <a:pPr eaLnBrk="1" hangingPunct="1">
              <a:defRPr/>
            </a:pPr>
            <a:endParaRPr lang="pt-BR" sz="3200" dirty="0" smtClean="0"/>
          </a:p>
          <a:p>
            <a:pPr eaLnBrk="1" hangingPunct="1">
              <a:defRPr/>
            </a:pPr>
            <a:endParaRPr lang="pt-BR" sz="3200" dirty="0"/>
          </a:p>
          <a:p>
            <a:pPr eaLnBrk="1" hangingPunct="1">
              <a:defRPr/>
            </a:pPr>
            <a:endParaRPr lang="pt-BR" sz="3200" dirty="0" smtClean="0"/>
          </a:p>
          <a:p>
            <a:pPr eaLnBrk="1" hangingPunct="1">
              <a:defRPr/>
            </a:pPr>
            <a:endParaRPr lang="pt-BR" sz="1800" dirty="0"/>
          </a:p>
          <a:p>
            <a:pPr eaLnBrk="1" hangingPunct="1">
              <a:defRPr/>
            </a:pPr>
            <a:r>
              <a:rPr lang="pt-BR" b="1" dirty="0" smtClean="0"/>
              <a:t>faixa de valores</a:t>
            </a:r>
          </a:p>
          <a:p>
            <a:pPr marL="114300" indent="0" eaLnBrk="1" hangingPunct="1">
              <a:buFont typeface="Arial" charset="0"/>
              <a:buNone/>
              <a:defRPr/>
            </a:pPr>
            <a:endParaRPr lang="pt-BR" sz="2800" dirty="0" smtClean="0"/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/>
          <a:srcRect l="1076" t="21317" r="23705" b="15198"/>
          <a:stretch>
            <a:fillRect/>
          </a:stretch>
        </p:blipFill>
        <p:spPr bwMode="auto">
          <a:xfrm>
            <a:off x="923925" y="2211388"/>
            <a:ext cx="5497513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9475" y="2765425"/>
            <a:ext cx="73072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9475" y="5157788"/>
            <a:ext cx="63722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Aspectos éticos  </a:t>
            </a:r>
            <a:r>
              <a:rPr lang="pt-BR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1/4)</a:t>
            </a:r>
            <a:endParaRPr lang="pt-BR" sz="2400" dirty="0"/>
          </a:p>
        </p:txBody>
      </p:sp>
      <p:sp>
        <p:nvSpPr>
          <p:cNvPr id="2457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400" smtClean="0"/>
              <a:t>Precisamos cuidar dos aspectos éticos em qualquer pesquisa envolvendo pessoas direta ou indiretamente</a:t>
            </a:r>
          </a:p>
          <a:p>
            <a:pPr eaLnBrk="1" hangingPunct="1"/>
            <a:r>
              <a:rPr lang="pt-BR" sz="2400" smtClean="0"/>
              <a:t>Pesquisas </a:t>
            </a:r>
            <a:r>
              <a:rPr lang="pt-BR" sz="2400" b="1" smtClean="0"/>
              <a:t>científicas</a:t>
            </a:r>
            <a:r>
              <a:rPr lang="pt-BR" sz="2400" smtClean="0"/>
              <a:t> envolvendo pessoas devem seguir a  Resolução nº 196/96 do Conselho Nacional de Saúde</a:t>
            </a:r>
          </a:p>
          <a:p>
            <a:pPr eaLnBrk="1" hangingPunct="1"/>
            <a:r>
              <a:rPr lang="pt-BR" sz="2400" smtClean="0"/>
              <a:t>Pesquisas com </a:t>
            </a:r>
            <a:r>
              <a:rPr lang="pt-BR" sz="2400" b="1" smtClean="0"/>
              <a:t>objetivos técnicos</a:t>
            </a:r>
            <a:r>
              <a:rPr lang="pt-BR" sz="2400" smtClean="0"/>
              <a:t> podem se orientar por essa resolução</a:t>
            </a:r>
          </a:p>
        </p:txBody>
      </p:sp>
    </p:spTree>
    <p:extLst>
      <p:ext uri="{BB962C8B-B14F-4D97-AF65-F5344CB8AC3E}">
        <p14:creationId xmlns:p14="http://schemas.microsoft.com/office/powerpoint/2010/main" val="15124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b="1" smtClean="0"/>
              <a:t>escala de Likert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z="3200" smtClean="0"/>
          </a:p>
          <a:p>
            <a:pPr eaLnBrk="1" hangingPunct="1"/>
            <a:r>
              <a:rPr lang="pt-BR" b="1" smtClean="0"/>
              <a:t>escala de diferenciais semânticos</a:t>
            </a:r>
            <a:endParaRPr lang="pt-BR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133600"/>
            <a:ext cx="44640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4330700"/>
            <a:ext cx="4824412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457200" y="274638"/>
            <a:ext cx="7859713" cy="1143000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pt-BR" sz="4000" dirty="0" smtClean="0"/>
              <a:t>Tipos de Perguntas de Questionário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(2/3)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b="1" smtClean="0"/>
              <a:t>perguntas abertas</a:t>
            </a:r>
          </a:p>
          <a:p>
            <a:pPr eaLnBrk="1" hangingPunct="1"/>
            <a:endParaRPr lang="pt-BR" smtClean="0"/>
          </a:p>
        </p:txBody>
      </p:sp>
      <p:pic>
        <p:nvPicPr>
          <p:cNvPr id="3993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3125" y="2230438"/>
            <a:ext cx="5616575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457200" y="274638"/>
            <a:ext cx="7859713" cy="1143000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pt-BR" sz="4000" dirty="0" smtClean="0"/>
              <a:t>Tipos de Perguntas de Questionário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(3/3)</a:t>
            </a:r>
            <a:endParaRPr lang="pt-BR" sz="2400" dirty="0"/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735013" y="5248275"/>
            <a:ext cx="75819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Ferramentas para criação de questionário:</a:t>
            </a:r>
          </a:p>
          <a:p>
            <a:r>
              <a:rPr lang="en-US"/>
              <a:t>LimeSurvey (</a:t>
            </a:r>
            <a:r>
              <a:rPr lang="en-US">
                <a:hlinkClick r:id="rId3"/>
              </a:rPr>
              <a:t>www.limesurvey.org</a:t>
            </a:r>
            <a:r>
              <a:rPr lang="en-US"/>
              <a:t>) e o SurveyMonkey (</a:t>
            </a:r>
            <a:r>
              <a:rPr lang="en-US">
                <a:hlinkClick r:id="rId4"/>
              </a:rPr>
              <a:t>www.surveymonkey.com</a:t>
            </a:r>
            <a:r>
              <a:rPr lang="en-US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Grupo de Foco</a:t>
            </a:r>
            <a:endParaRPr lang="pt-BR" dirty="0"/>
          </a:p>
        </p:txBody>
      </p:sp>
      <p:sp>
        <p:nvSpPr>
          <p:cNvPr id="4096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713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BR" dirty="0" smtClean="0"/>
          </a:p>
          <a:p>
            <a:pPr eaLnBrk="1" hangingPunct="1">
              <a:lnSpc>
                <a:spcPct val="80000"/>
              </a:lnSpc>
            </a:pPr>
            <a:endParaRPr lang="pt-BR" dirty="0" smtClean="0"/>
          </a:p>
          <a:p>
            <a:pPr eaLnBrk="1" hangingPunct="1">
              <a:lnSpc>
                <a:spcPct val="80000"/>
              </a:lnSpc>
            </a:pPr>
            <a:endParaRPr lang="pt-BR" dirty="0" smtClean="0"/>
          </a:p>
          <a:p>
            <a:pPr eaLnBrk="1" hangingPunct="1">
              <a:lnSpc>
                <a:spcPct val="80000"/>
              </a:lnSpc>
            </a:pPr>
            <a:endParaRPr lang="pt-BR" sz="3200" dirty="0" smtClean="0"/>
          </a:p>
          <a:p>
            <a:pPr eaLnBrk="1" hangingPunct="1"/>
            <a:r>
              <a:rPr lang="pt-BR" dirty="0" smtClean="0"/>
              <a:t>permite obter, em pouco tempo, múltiplos pontos de vista de um grupo de pessoas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o moderador deve assegurar que pessoas mais quietas ou tímidas participem e evitar que as extrovertidas e agressivas dominem a discussão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11188" y="1566863"/>
            <a:ext cx="7705725" cy="132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216000" tIns="180000" rIns="216000" bIns="180000">
            <a:spAutoFit/>
          </a:bodyPr>
          <a:lstStyle/>
          <a:p>
            <a:r>
              <a:rPr lang="pt-BR" sz="2100" dirty="0">
                <a:latin typeface="Calibri" pitchFamily="34" charset="0"/>
              </a:rPr>
              <a:t>diversas pessoas (geralmente entre </a:t>
            </a:r>
            <a:r>
              <a:rPr lang="pt-BR" sz="2100" b="1" dirty="0">
                <a:latin typeface="Calibri" pitchFamily="34" charset="0"/>
              </a:rPr>
              <a:t>três e dez</a:t>
            </a:r>
            <a:r>
              <a:rPr lang="pt-BR" sz="2100" dirty="0">
                <a:latin typeface="Calibri" pitchFamily="34" charset="0"/>
              </a:rPr>
              <a:t>) são reunidas por </a:t>
            </a:r>
            <a:r>
              <a:rPr lang="pt-BR" sz="2100" b="1" dirty="0">
                <a:latin typeface="Calibri" pitchFamily="34" charset="0"/>
              </a:rPr>
              <a:t>uma ou duas horas </a:t>
            </a:r>
            <a:r>
              <a:rPr lang="pt-BR" sz="2100" dirty="0">
                <a:latin typeface="Calibri" pitchFamily="34" charset="0"/>
              </a:rPr>
              <a:t>numa espécie de discussão ou entrevista coletiva, guiada por um moderador experiente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713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4300" dirty="0" smtClean="0"/>
              <a:t>Questões Típicas de Grupos de Foco</a:t>
            </a:r>
            <a:endParaRPr lang="pt-BR" sz="4300" dirty="0"/>
          </a:p>
        </p:txBody>
      </p:sp>
      <p:sp>
        <p:nvSpPr>
          <p:cNvPr id="41986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600200"/>
            <a:ext cx="8075612" cy="4800600"/>
          </a:xfrm>
        </p:spPr>
        <p:txBody>
          <a:bodyPr/>
          <a:lstStyle/>
          <a:p>
            <a:pPr eaLnBrk="1" hangingPunct="1"/>
            <a:r>
              <a:rPr lang="pt-BR" smtClean="0"/>
              <a:t>um “dia típico” de um usuário ou o dia de trabalho mais recente</a:t>
            </a:r>
          </a:p>
          <a:p>
            <a:pPr eaLnBrk="1" hangingPunct="1"/>
            <a:r>
              <a:rPr lang="pt-BR" smtClean="0"/>
              <a:t>as tarefas que os usuários realizam e como eles as realizam</a:t>
            </a:r>
          </a:p>
          <a:p>
            <a:pPr eaLnBrk="1" hangingPunct="1"/>
            <a:r>
              <a:rPr lang="pt-BR" smtClean="0"/>
              <a:t>o domínio em geral (terminologia, procedimentos etc.)</a:t>
            </a:r>
          </a:p>
          <a:p>
            <a:pPr eaLnBrk="1" hangingPunct="1"/>
            <a:r>
              <a:rPr lang="pt-BR" smtClean="0"/>
              <a:t>preferências e aversões dos usuários</a:t>
            </a:r>
          </a:p>
          <a:p>
            <a:pPr eaLnBrk="1" hangingPunct="1"/>
            <a:r>
              <a:rPr lang="pt-BR" smtClean="0"/>
              <a:t>resultados desejados ou objetivos dos usuários</a:t>
            </a:r>
          </a:p>
          <a:p>
            <a:pPr eaLnBrk="1" hangingPunct="1"/>
            <a:r>
              <a:rPr lang="pt-BR" smtClean="0"/>
              <a:t>reações, opiniões ou atitudes dos usuários sobre um determinado produto ou conceito</a:t>
            </a:r>
          </a:p>
          <a:p>
            <a:pPr eaLnBrk="1" hangingPunct="1"/>
            <a:r>
              <a:rPr lang="pt-BR" smtClean="0"/>
              <a:t>resultados desejados para novos produtos ou funcionalidades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713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4300" dirty="0" smtClean="0"/>
              <a:t>Questões Típicas de Grupos de Foco</a:t>
            </a:r>
            <a:endParaRPr lang="pt-BR" sz="4300" dirty="0"/>
          </a:p>
        </p:txBody>
      </p:sp>
      <p:sp>
        <p:nvSpPr>
          <p:cNvPr id="41986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600200"/>
            <a:ext cx="8075612" cy="4800600"/>
          </a:xfrm>
        </p:spPr>
        <p:txBody>
          <a:bodyPr/>
          <a:lstStyle/>
          <a:p>
            <a:pPr eaLnBrk="1" hangingPunct="1"/>
            <a:r>
              <a:rPr lang="pt-BR" dirty="0" smtClean="0"/>
              <a:t>A sugestão é evitar pedir para participantes fazerem previsões sobre algo que eles ainda não experimentaram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 smtClean="0"/>
              <a:t>Deve-se evitar também endereçar tópicos polêmicos, relacionados, por exemplo, como política e valores morais.</a:t>
            </a:r>
          </a:p>
        </p:txBody>
      </p:sp>
    </p:spTree>
    <p:extLst>
      <p:ext uri="{BB962C8B-B14F-4D97-AF65-F5344CB8AC3E}">
        <p14:creationId xmlns:p14="http://schemas.microsoft.com/office/powerpoint/2010/main" val="222820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713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4300" dirty="0" smtClean="0"/>
              <a:t>Grupos de Foco</a:t>
            </a:r>
            <a:endParaRPr lang="pt-BR" sz="4300" dirty="0"/>
          </a:p>
        </p:txBody>
      </p:sp>
      <p:sp>
        <p:nvSpPr>
          <p:cNvPr id="41986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600200"/>
            <a:ext cx="8075612" cy="4800600"/>
          </a:xfrm>
        </p:spPr>
        <p:txBody>
          <a:bodyPr/>
          <a:lstStyle/>
          <a:p>
            <a:pPr eaLnBrk="1" hangingPunct="1"/>
            <a:r>
              <a:rPr lang="pt-BR" dirty="0" smtClean="0"/>
              <a:t>Além de perguntas, é comum fornecer aos participantes materiais concretos e protótipos do produto para que eles tenham um foco bem definido sobre o que falar.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 smtClean="0"/>
              <a:t>No caso de protótipos, podemos também pedir para eles realizarem algumas tarefas e relatarem suas experiências</a:t>
            </a:r>
          </a:p>
        </p:txBody>
      </p:sp>
    </p:spTree>
    <p:extLst>
      <p:ext uri="{BB962C8B-B14F-4D97-AF65-F5344CB8AC3E}">
        <p14:creationId xmlns:p14="http://schemas.microsoft.com/office/powerpoint/2010/main" val="248334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4000" i="1" dirty="0"/>
              <a:t>Brainstorming</a:t>
            </a:r>
            <a:r>
              <a:rPr lang="pt-BR" sz="4000" dirty="0"/>
              <a:t> de Necessidades e Desejos dos Usuários</a:t>
            </a:r>
          </a:p>
        </p:txBody>
      </p:sp>
      <p:sp>
        <p:nvSpPr>
          <p:cNvPr id="4301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endParaRPr lang="pt-BR" sz="2800" dirty="0" smtClean="0"/>
          </a:p>
          <a:p>
            <a:pPr eaLnBrk="1" hangingPunct="1"/>
            <a:r>
              <a:rPr lang="pt-BR" dirty="0" smtClean="0"/>
              <a:t>pode ser utilizado para aprender sobre as informações, tarefas ou características desejadas num produto</a:t>
            </a:r>
          </a:p>
          <a:p>
            <a:pPr eaLnBrk="1" hangingPunct="1"/>
            <a:r>
              <a:rPr lang="pt-BR" dirty="0" smtClean="0"/>
              <a:t>cada sessão geralmente envolve de </a:t>
            </a:r>
            <a:r>
              <a:rPr lang="pt-BR" b="1" dirty="0" smtClean="0"/>
              <a:t>8 a 12 usuários</a:t>
            </a:r>
            <a:r>
              <a:rPr lang="pt-BR" dirty="0" smtClean="0"/>
              <a:t> orientados por um </a:t>
            </a:r>
            <a:r>
              <a:rPr lang="pt-BR" b="1" dirty="0" smtClean="0"/>
              <a:t>moderador</a:t>
            </a:r>
          </a:p>
          <a:p>
            <a:pPr eaLnBrk="1" hangingPunct="1"/>
            <a:r>
              <a:rPr lang="pt-BR" smtClean="0"/>
              <a:t>os </a:t>
            </a:r>
            <a:r>
              <a:rPr lang="pt-BR" dirty="0" smtClean="0"/>
              <a:t>participantes não devem se censurar ou aos outros</a:t>
            </a:r>
          </a:p>
          <a:p>
            <a:pPr eaLnBrk="1" hangingPunct="1"/>
            <a:r>
              <a:rPr lang="pt-BR" dirty="0" smtClean="0"/>
              <a:t>o objetivo é explorar necessidades e desejos dos usuários, </a:t>
            </a:r>
            <a:br>
              <a:rPr lang="pt-BR" dirty="0" smtClean="0"/>
            </a:br>
            <a:r>
              <a:rPr lang="pt-BR" dirty="0" smtClean="0"/>
              <a:t>e não projetar o sistema (não é design participativo)</a:t>
            </a:r>
          </a:p>
          <a:p>
            <a:pPr eaLnBrk="1" hangingPunct="1"/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11188" y="1771650"/>
            <a:ext cx="7705725" cy="100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216000" tIns="180000" rIns="216000" bIns="180000">
            <a:spAutoFit/>
          </a:bodyPr>
          <a:lstStyle/>
          <a:p>
            <a:pPr>
              <a:defRPr/>
            </a:pPr>
            <a:r>
              <a:rPr lang="pt-BR" sz="2100" dirty="0">
                <a:latin typeface="+mn-lt"/>
              </a:rPr>
              <a:t>busca levantar de forma bastante </a:t>
            </a:r>
            <a:r>
              <a:rPr lang="pt-BR" sz="2100" b="1" dirty="0">
                <a:latin typeface="+mn-lt"/>
              </a:rPr>
              <a:t>livre</a:t>
            </a:r>
            <a:r>
              <a:rPr lang="pt-BR" sz="2100" dirty="0">
                <a:latin typeface="+mn-lt"/>
              </a:rPr>
              <a:t> um conjunto grande e abrangente de opiniões dos participantes em torno de um tema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4000" i="1" dirty="0"/>
              <a:t>Brainstorming</a:t>
            </a:r>
            <a:r>
              <a:rPr lang="pt-BR" sz="4000" dirty="0"/>
              <a:t> de Necessidades e Desejos dos Usuários</a:t>
            </a:r>
          </a:p>
        </p:txBody>
      </p:sp>
      <p:sp>
        <p:nvSpPr>
          <p:cNvPr id="4301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Diferentemente de um grupo de foco, que busca endereçar perguntas específicas, uma sessão de brainstorming busca levantar de forma bastante livre um conjunto grande e abrangente de opiniões dos participantes em torno de um tema.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 smtClean="0"/>
              <a:t>Os resultados dessa atividade podem alimentar diretamente a especificação funcional e documentação de design.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 smtClean="0"/>
              <a:t>Duração: em média 1 hora com usuários com perfis semelhantes.</a:t>
            </a:r>
          </a:p>
        </p:txBody>
      </p:sp>
    </p:spTree>
    <p:extLst>
      <p:ext uri="{BB962C8B-B14F-4D97-AF65-F5344CB8AC3E}">
        <p14:creationId xmlns:p14="http://schemas.microsoft.com/office/powerpoint/2010/main" val="169332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4000" i="1" dirty="0"/>
              <a:t>Brainstorming</a:t>
            </a:r>
            <a:r>
              <a:rPr lang="pt-BR" sz="4000" dirty="0"/>
              <a:t> de Necessidades e Desejos dos Usuários</a:t>
            </a:r>
          </a:p>
        </p:txBody>
      </p:sp>
      <p:sp>
        <p:nvSpPr>
          <p:cNvPr id="4301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Uma sessão eficiente de brainstorming começa com uma pergunta que sumariza o objetivo de entender o que os usuários querem e precisam no produto.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 smtClean="0"/>
              <a:t>É mais eficiente fazer uma pergunta visando identificar </a:t>
            </a:r>
            <a:r>
              <a:rPr lang="pt-BR" b="1" dirty="0" smtClean="0"/>
              <a:t>conteúdo, tarefas e características </a:t>
            </a:r>
            <a:r>
              <a:rPr lang="pt-BR" dirty="0" smtClean="0"/>
              <a:t>do produto.</a:t>
            </a:r>
          </a:p>
          <a:p>
            <a:pPr eaLnBrk="1" hangingPunct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21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4000" i="1" dirty="0"/>
              <a:t>Brainstorming</a:t>
            </a:r>
            <a:r>
              <a:rPr lang="pt-BR" sz="4000" dirty="0"/>
              <a:t> de Necessidades e Desejos dos Usuários</a:t>
            </a:r>
          </a:p>
        </p:txBody>
      </p:sp>
      <p:sp>
        <p:nvSpPr>
          <p:cNvPr id="4301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Sendo assim, a pergunta inicial pode ser feita de três diferentes formas:</a:t>
            </a:r>
          </a:p>
          <a:p>
            <a:pPr eaLnBrk="1" hangingPunct="1"/>
            <a:endParaRPr lang="pt-BR" dirty="0"/>
          </a:p>
          <a:p>
            <a:pPr lvl="1" eaLnBrk="1" hangingPunct="1"/>
            <a:r>
              <a:rPr lang="pt-BR" dirty="0" smtClean="0"/>
              <a:t>Para identificar as informações que os usuários querem ou precisam que o sistema forneça</a:t>
            </a:r>
          </a:p>
          <a:p>
            <a:pPr lvl="1" eaLnBrk="1" hangingPunct="1"/>
            <a:endParaRPr lang="pt-BR" dirty="0" smtClean="0"/>
          </a:p>
          <a:p>
            <a:pPr lvl="1" eaLnBrk="1" hangingPunct="1"/>
            <a:r>
              <a:rPr lang="pt-BR" dirty="0" smtClean="0"/>
              <a:t>Para identificar os tipos de atividades ou ações que os usuários esperam realizar com o sistema</a:t>
            </a:r>
          </a:p>
          <a:p>
            <a:pPr lvl="1" eaLnBrk="1" hangingPunct="1"/>
            <a:endParaRPr lang="pt-BR" dirty="0"/>
          </a:p>
          <a:p>
            <a:pPr lvl="1" eaLnBrk="1" hangingPunct="1"/>
            <a:r>
              <a:rPr lang="pt-BR" dirty="0" smtClean="0"/>
              <a:t>Para identificar características, tais como: confiabilidade, rapidez e segurança</a:t>
            </a:r>
          </a:p>
          <a:p>
            <a:pPr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7853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Aspectos éticos 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(2/4)</a:t>
            </a:r>
            <a:endParaRPr lang="pt-BR" sz="2400" dirty="0"/>
          </a:p>
        </p:txBody>
      </p:sp>
      <p:sp>
        <p:nvSpPr>
          <p:cNvPr id="2560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eaLnBrk="1" hangingPunct="1">
              <a:buFont typeface="Arial" charset="0"/>
              <a:buNone/>
            </a:pPr>
            <a:r>
              <a:rPr lang="pt-BR" sz="2400" smtClean="0"/>
              <a:t>A Resolução 196/96 recomenda os seguintes princípios:</a:t>
            </a:r>
          </a:p>
          <a:p>
            <a:pPr marL="114300" indent="0" eaLnBrk="1" hangingPunct="1">
              <a:spcBef>
                <a:spcPct val="0"/>
              </a:spcBef>
              <a:buFont typeface="Arial" charset="0"/>
              <a:buNone/>
            </a:pPr>
            <a:endParaRPr lang="pt-BR" sz="1000" smtClean="0"/>
          </a:p>
          <a:p>
            <a:pPr marL="114300" indent="0" eaLnBrk="1" hangingPunct="1"/>
            <a:r>
              <a:rPr lang="pt-BR" sz="2400" b="1" smtClean="0"/>
              <a:t> Princípio da não maleﬁcência</a:t>
            </a:r>
            <a:r>
              <a:rPr lang="pt-BR" sz="2400" smtClean="0"/>
              <a:t>, que envolve a garantia de evitar danos previsíveis relacionados à pesquisa, tanto os imediatos quanto os tardios</a:t>
            </a:r>
          </a:p>
          <a:p>
            <a:pPr marL="114300" indent="0" eaLnBrk="1" hangingPunct="1"/>
            <a:endParaRPr lang="pt-BR" sz="2400" b="1" smtClean="0"/>
          </a:p>
          <a:p>
            <a:pPr marL="114300" indent="0" eaLnBrk="1" hangingPunct="1"/>
            <a:r>
              <a:rPr lang="pt-BR" sz="2400" b="1" smtClean="0"/>
              <a:t> Princípio da justiça e equidade</a:t>
            </a:r>
            <a:r>
              <a:rPr lang="pt-BR" sz="2400" smtClean="0"/>
              <a:t>, relacionado à relevância social da pesquisa, com vantagens signiﬁcativas para os participantes da pesquisa e minimização do ônus para os participantes vulneráveis</a:t>
            </a:r>
          </a:p>
        </p:txBody>
      </p:sp>
    </p:spTree>
    <p:extLst>
      <p:ext uri="{BB962C8B-B14F-4D97-AF65-F5344CB8AC3E}">
        <p14:creationId xmlns:p14="http://schemas.microsoft.com/office/powerpoint/2010/main" val="250696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4000" i="1" dirty="0"/>
              <a:t>Brainstorming</a:t>
            </a:r>
            <a:r>
              <a:rPr lang="pt-BR" sz="4000" dirty="0"/>
              <a:t> de Necessidades e Desejos dos Usuários</a:t>
            </a:r>
          </a:p>
        </p:txBody>
      </p:sp>
      <p:sp>
        <p:nvSpPr>
          <p:cNvPr id="4301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Alguns exemplos de pergunta: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 smtClean="0"/>
              <a:t>Que informações o sistema ideal deve fornecer?</a:t>
            </a:r>
          </a:p>
          <a:p>
            <a:pPr eaLnBrk="1" hangingPunct="1"/>
            <a:r>
              <a:rPr lang="pt-BR" dirty="0" smtClean="0"/>
              <a:t>Que tarefas você precisaria ou gostaria de realizar com o sistema ideal?</a:t>
            </a:r>
          </a:p>
          <a:p>
            <a:pPr eaLnBrk="1" hangingPunct="1"/>
            <a:r>
              <a:rPr lang="pt-BR" dirty="0" smtClean="0"/>
              <a:t>Que características o sistema ideal deve apresentar?</a:t>
            </a:r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5932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Classiﬁcação de Cartões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 </a:t>
            </a:r>
            <a:endParaRPr lang="pt-BR" dirty="0" smtClean="0"/>
          </a:p>
          <a:p>
            <a:pPr eaLnBrk="1" hangingPunct="1">
              <a:defRPr/>
            </a:pPr>
            <a:endParaRPr lang="pt-BR" dirty="0"/>
          </a:p>
          <a:p>
            <a:pPr eaLnBrk="1" hangingPunct="1">
              <a:defRPr/>
            </a:pPr>
            <a:endParaRPr lang="pt-BR" dirty="0" smtClean="0"/>
          </a:p>
          <a:p>
            <a:pPr marL="114300" indent="0" eaLnBrk="1" hangingPunct="1">
              <a:buFont typeface="Arial" charset="0"/>
              <a:buNone/>
              <a:defRPr/>
            </a:pPr>
            <a:endParaRPr lang="pt-BR" sz="3600" dirty="0" smtClean="0"/>
          </a:p>
          <a:p>
            <a:pPr eaLnBrk="1" hangingPunct="1">
              <a:defRPr/>
            </a:pPr>
            <a:r>
              <a:rPr lang="pt-BR" dirty="0" smtClean="0"/>
              <a:t>permite </a:t>
            </a:r>
            <a:r>
              <a:rPr lang="pt-BR" dirty="0"/>
              <a:t>aprender sobre como as pessoas pensam em </a:t>
            </a:r>
            <a:r>
              <a:rPr lang="pt-BR" dirty="0" smtClean="0"/>
              <a:t>categorias </a:t>
            </a:r>
            <a:r>
              <a:rPr lang="pt-BR" dirty="0"/>
              <a:t>e conceitos, como os descrevem e quais </a:t>
            </a:r>
            <a:r>
              <a:rPr lang="pt-BR" dirty="0" smtClean="0"/>
              <a:t>informações </a:t>
            </a:r>
            <a:r>
              <a:rPr lang="pt-BR" dirty="0"/>
              <a:t>pertencem a quais </a:t>
            </a:r>
            <a:r>
              <a:rPr lang="pt-BR" dirty="0" smtClean="0"/>
              <a:t>categorias</a:t>
            </a:r>
          </a:p>
          <a:p>
            <a:pPr eaLnBrk="1" hangingPunct="1">
              <a:defRPr/>
            </a:pPr>
            <a:r>
              <a:rPr lang="pt-BR" dirty="0"/>
              <a:t>é utilizada principalmente para </a:t>
            </a:r>
            <a:r>
              <a:rPr lang="pt-BR" dirty="0" smtClean="0"/>
              <a:t>informar </a:t>
            </a:r>
            <a:r>
              <a:rPr lang="pt-BR" dirty="0"/>
              <a:t>ou guiar o projeto da arquitetura de </a:t>
            </a:r>
            <a:r>
              <a:rPr lang="pt-BR" dirty="0" smtClean="0"/>
              <a:t>informação </a:t>
            </a:r>
            <a:r>
              <a:rPr lang="pt-BR" dirty="0"/>
              <a:t>de um produto. Por </a:t>
            </a:r>
            <a:r>
              <a:rPr lang="pt-BR" dirty="0" smtClean="0"/>
              <a:t>exemplo:</a:t>
            </a:r>
          </a:p>
          <a:p>
            <a:pPr lvl="1" eaLnBrk="1" hangingPunct="1">
              <a:defRPr/>
            </a:pPr>
            <a:r>
              <a:rPr lang="pt-BR" dirty="0" smtClean="0"/>
              <a:t>estrutura </a:t>
            </a:r>
            <a:r>
              <a:rPr lang="pt-BR" dirty="0"/>
              <a:t>de menus e </a:t>
            </a:r>
            <a:r>
              <a:rPr lang="pt-BR" dirty="0" err="1"/>
              <a:t>submenus</a:t>
            </a:r>
            <a:r>
              <a:rPr lang="pt-BR" dirty="0"/>
              <a:t> numa </a:t>
            </a:r>
            <a:r>
              <a:rPr lang="pt-BR" dirty="0" smtClean="0"/>
              <a:t>aplicação</a:t>
            </a:r>
          </a:p>
          <a:p>
            <a:pPr lvl="1" eaLnBrk="1" hangingPunct="1">
              <a:defRPr/>
            </a:pPr>
            <a:r>
              <a:rPr lang="pt-BR" dirty="0" smtClean="0"/>
              <a:t>navegação </a:t>
            </a:r>
            <a:r>
              <a:rPr lang="pt-BR" dirty="0"/>
              <a:t>em um Web site e </a:t>
            </a:r>
            <a:endParaRPr lang="pt-BR" dirty="0" smtClean="0"/>
          </a:p>
          <a:p>
            <a:pPr lvl="1" eaLnBrk="1" hangingPunct="1">
              <a:defRPr/>
            </a:pPr>
            <a:r>
              <a:rPr lang="pt-BR" dirty="0" smtClean="0"/>
              <a:t>navegação em um </a:t>
            </a:r>
            <a:r>
              <a:rPr lang="pt-BR" dirty="0"/>
              <a:t>sistema de ajuda on-line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11188" y="1566863"/>
            <a:ext cx="7705725" cy="1717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216000" tIns="180000" rIns="216000" bIns="180000">
            <a:spAutoFit/>
          </a:bodyPr>
          <a:lstStyle/>
          <a:p>
            <a:pPr>
              <a:defRPr/>
            </a:pPr>
            <a:r>
              <a:rPr lang="pt-BR" sz="2200" dirty="0">
                <a:latin typeface="+mn-lt"/>
              </a:rPr>
              <a:t>um conjunto de cartões ou </a:t>
            </a:r>
            <a:r>
              <a:rPr lang="pt-BR" sz="2200" dirty="0" err="1">
                <a:latin typeface="+mn-lt"/>
              </a:rPr>
              <a:t>ﬁchas</a:t>
            </a:r>
            <a:r>
              <a:rPr lang="pt-BR" sz="2200" dirty="0">
                <a:latin typeface="+mn-lt"/>
              </a:rPr>
              <a:t> são preparados com amostras ou descrições de conteúdo e fornecidos a um grupo de pessoas que devem organizá-los em grupos, de acordo com a similaridade entre os cartões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2588" cy="7064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Atividades para Classiﬁcação </a:t>
            </a:r>
            <a:r>
              <a:rPr lang="pt-BR" sz="4000" dirty="0"/>
              <a:t>de Cartões</a:t>
            </a:r>
          </a:p>
        </p:txBody>
      </p:sp>
      <p:pic>
        <p:nvPicPr>
          <p:cNvPr id="45059" name="Picture 2" descr="D:\Meus Documentos\Docs\FTP\Livro de IHC\material para o site\figuras\Figura 5.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538" y="1125538"/>
            <a:ext cx="4681537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611188" y="4710113"/>
            <a:ext cx="7848600" cy="2032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pt-BR" dirty="0">
                <a:latin typeface="+mn-lt"/>
              </a:rPr>
              <a:t>decidir o que queremos descobrir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>
                <a:latin typeface="+mn-lt"/>
              </a:rPr>
              <a:t>selecionar o método </a:t>
            </a:r>
            <a:r>
              <a:rPr lang="pt-BR" sz="1400" dirty="0">
                <a:latin typeface="+mn-lt"/>
              </a:rPr>
              <a:t>(individual ou em grupo; presencial ou remoto; manual ou por software)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>
                <a:latin typeface="+mn-lt"/>
              </a:rPr>
              <a:t>selecionar o conteúdo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>
                <a:latin typeface="+mn-lt"/>
              </a:rPr>
              <a:t>selecionar e convidar os participantes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>
                <a:latin typeface="+mn-lt"/>
              </a:rPr>
              <a:t>conduzir a sessão de </a:t>
            </a:r>
            <a:r>
              <a:rPr lang="pt-BR" dirty="0" err="1">
                <a:latin typeface="+mn-lt"/>
              </a:rPr>
              <a:t>classiﬁcação</a:t>
            </a:r>
            <a:r>
              <a:rPr lang="pt-BR" dirty="0">
                <a:latin typeface="+mn-lt"/>
              </a:rPr>
              <a:t> de cartões e registrar os dados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>
                <a:latin typeface="+mn-lt"/>
              </a:rPr>
              <a:t>analisar os resultados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pt-BR" dirty="0">
                <a:latin typeface="+mn-lt"/>
              </a:rPr>
              <a:t>utilizar os resultados no seu projeto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95288" y="260350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ClrTx/>
              <a:defRPr/>
            </a:pPr>
            <a:r>
              <a:rPr lang="pt-BR" sz="4600" spc="-1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Classiﬁcação</a:t>
            </a:r>
            <a:r>
              <a:rPr lang="pt-BR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Cartões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50825" y="1960563"/>
            <a:ext cx="8424863" cy="305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2286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pt-BR" sz="2200" dirty="0">
                <a:latin typeface="+mn-lt"/>
              </a:rPr>
              <a:t>É um método para identificar a estrutura ou arquitetura de informação de uma lista não ordenada de ideias ou de outros itens. Cada ideia ou item é escrita num pequeno cartão e é pedido a um grupo de usuários para organizar os cartões por grupos.</a:t>
            </a:r>
          </a:p>
        </p:txBody>
      </p:sp>
    </p:spTree>
    <p:extLst>
      <p:ext uri="{BB962C8B-B14F-4D97-AF65-F5344CB8AC3E}">
        <p14:creationId xmlns:p14="http://schemas.microsoft.com/office/powerpoint/2010/main" val="4177883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0825" y="260350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pt-BR" sz="4600" spc="-1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Classiﬁcação</a:t>
            </a:r>
            <a:r>
              <a:rPr lang="pt-BR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Cartões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50825" y="1557338"/>
            <a:ext cx="8424863" cy="305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pt-BR" sz="2200" dirty="0">
                <a:latin typeface="+mn-lt"/>
              </a:rPr>
              <a:t>Os cartões devem ser embaralhados de modo a que cada participante não receba a mesma sequência do participante anterior. </a:t>
            </a:r>
          </a:p>
          <a:p>
            <a:pPr marL="3429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/>
            </a:pPr>
            <a:endParaRPr lang="pt-BR" sz="2200" dirty="0" smtClean="0">
              <a:latin typeface="+mn-lt"/>
            </a:endParaRPr>
          </a:p>
          <a:p>
            <a:pPr marL="3429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/>
            </a:pPr>
            <a:endParaRPr lang="pt-BR" sz="2200" dirty="0">
              <a:latin typeface="+mn-lt"/>
            </a:endParaRPr>
          </a:p>
          <a:p>
            <a:pPr marL="3429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pt-BR" sz="2200" dirty="0">
                <a:latin typeface="+mn-lt"/>
              </a:rPr>
              <a:t>Em seguida, cada participante deve organizar os cartões por grupos. Pode ser dada aos participantes uma breve indicação da quantidade de grupos que se deseja no final. </a:t>
            </a:r>
          </a:p>
        </p:txBody>
      </p:sp>
    </p:spTree>
    <p:extLst>
      <p:ext uri="{BB962C8B-B14F-4D97-AF65-F5344CB8AC3E}">
        <p14:creationId xmlns:p14="http://schemas.microsoft.com/office/powerpoint/2010/main" val="3443785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5288" y="260350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ClrTx/>
              <a:defRPr/>
            </a:pPr>
            <a:r>
              <a:rPr lang="pt-BR" sz="4600" spc="-1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Classiﬁcação</a:t>
            </a:r>
            <a:r>
              <a:rPr lang="pt-BR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Cartões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50825" y="1557338"/>
            <a:ext cx="8424863" cy="305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pt-BR" sz="2200" dirty="0">
                <a:latin typeface="+mn-lt"/>
              </a:rPr>
              <a:t>Deve-se explicar também que pode existir um grupo de cartões “sem nome”, ou seja, cartões que o participante acredita não pertencer a nenhum grupo em especial, no entanto terão de ser colocados o maior número de cartões possível em grupos e dar um nome a cada um desses grupos.</a:t>
            </a:r>
          </a:p>
        </p:txBody>
      </p:sp>
    </p:spTree>
    <p:extLst>
      <p:ext uri="{BB962C8B-B14F-4D97-AF65-F5344CB8AC3E}">
        <p14:creationId xmlns:p14="http://schemas.microsoft.com/office/powerpoint/2010/main" val="1483798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ar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692150"/>
            <a:ext cx="6769100" cy="609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-11951" y="260350"/>
            <a:ext cx="1032033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800" i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800" i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800" i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800" i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800" i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Char char="•"/>
              <a:defRPr sz="800" i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Char char="•"/>
              <a:defRPr sz="800" i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Char char="•"/>
              <a:defRPr sz="800" i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Char char="•"/>
              <a:defRPr sz="8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2700" i="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Resultado do teste aplicado através do método </a:t>
            </a:r>
            <a:r>
              <a:rPr lang="pt-BR" sz="2700" i="0" spc="-1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classiﬁcação</a:t>
            </a:r>
            <a:r>
              <a:rPr lang="pt-BR" sz="2700" i="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Cartões</a:t>
            </a:r>
          </a:p>
          <a:p>
            <a:pPr eaLnBrk="1" hangingPunct="1">
              <a:buFontTx/>
              <a:buNone/>
              <a:defRPr/>
            </a:pPr>
            <a:endParaRPr lang="pt-BR" sz="2700" i="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76870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de </a:t>
            </a:r>
            <a:r>
              <a:rPr lang="pt-BR" dirty="0" err="1" smtClean="0"/>
              <a:t>Card</a:t>
            </a:r>
            <a:r>
              <a:rPr lang="pt-BR" dirty="0" smtClean="0"/>
              <a:t> </a:t>
            </a:r>
            <a:r>
              <a:rPr lang="pt-BR" dirty="0" err="1" smtClean="0"/>
              <a:t>sorting</a:t>
            </a:r>
            <a:endParaRPr lang="pt-BR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528" y="1916832"/>
            <a:ext cx="9359702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pt-BR" sz="1500" dirty="0">
                <a:hlinkClick r:id="rId2"/>
              </a:rPr>
              <a:t>http://</a:t>
            </a:r>
            <a:r>
              <a:rPr lang="pt-BR" sz="1500" dirty="0" smtClean="0">
                <a:hlinkClick r:id="rId2"/>
              </a:rPr>
              <a:t>www.usability.gov/how-to-and-tools/methods/card-sorting.html</a:t>
            </a:r>
          </a:p>
          <a:p>
            <a:pPr>
              <a:buFontTx/>
              <a:buNone/>
            </a:pPr>
            <a:endParaRPr lang="pt-BR" sz="1500" dirty="0">
              <a:hlinkClick r:id="rId2"/>
            </a:endParaRPr>
          </a:p>
          <a:p>
            <a:pPr>
              <a:buFontTx/>
              <a:buNone/>
            </a:pPr>
            <a:endParaRPr lang="pt-BR" sz="1500" dirty="0">
              <a:hlinkClick r:id="rId2"/>
            </a:endParaRPr>
          </a:p>
          <a:p>
            <a:pPr>
              <a:buFontTx/>
              <a:buNone/>
            </a:pPr>
            <a:r>
              <a:rPr lang="pt-BR" sz="1500" dirty="0" smtClean="0">
                <a:solidFill>
                  <a:schemeClr val="tx1"/>
                </a:solidFill>
                <a:hlinkClick r:id="rId2"/>
              </a:rPr>
              <a:t>http</a:t>
            </a:r>
            <a:r>
              <a:rPr lang="pt-BR" sz="1500" dirty="0">
                <a:solidFill>
                  <a:schemeClr val="tx1"/>
                </a:solidFill>
                <a:hlinkClick r:id="rId2"/>
              </a:rPr>
              <a:t>://</a:t>
            </a:r>
            <a:r>
              <a:rPr lang="pt-BR" sz="1500" dirty="0" smtClean="0">
                <a:solidFill>
                  <a:schemeClr val="tx1"/>
                </a:solidFill>
                <a:hlinkClick r:id="rId2"/>
              </a:rPr>
              <a:t>www.stcsig.org/usability/topics/cardsorting.html</a:t>
            </a:r>
            <a:r>
              <a:rPr lang="pt-BR" sz="1500" dirty="0" smtClean="0">
                <a:solidFill>
                  <a:schemeClr val="tx1"/>
                </a:solidFill>
              </a:rPr>
              <a:t> </a:t>
            </a:r>
            <a:endParaRPr lang="pt-BR" sz="15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pt-BR" sz="1500" dirty="0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pt-BR" sz="15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pt-BR" sz="1500" dirty="0" smtClean="0">
                <a:solidFill>
                  <a:schemeClr val="tx1"/>
                </a:solidFill>
                <a:hlinkClick r:id="rId3"/>
              </a:rPr>
              <a:t>http</a:t>
            </a:r>
            <a:r>
              <a:rPr lang="pt-BR" sz="1500" dirty="0">
                <a:solidFill>
                  <a:schemeClr val="tx1"/>
                </a:solidFill>
                <a:hlinkClick r:id="rId3"/>
              </a:rPr>
              <a:t>://</a:t>
            </a:r>
            <a:r>
              <a:rPr lang="pt-BR" sz="1500" dirty="0" smtClean="0">
                <a:solidFill>
                  <a:schemeClr val="tx1"/>
                </a:solidFill>
                <a:hlinkClick r:id="rId3"/>
              </a:rPr>
              <a:t>www.boxesandarrows.com/view/card_sorting_a_definitive_guide</a:t>
            </a:r>
            <a:r>
              <a:rPr lang="pt-BR" sz="1500" dirty="0" smtClean="0">
                <a:solidFill>
                  <a:schemeClr val="tx1"/>
                </a:solidFill>
              </a:rPr>
              <a:t> </a:t>
            </a:r>
          </a:p>
          <a:p>
            <a:pPr>
              <a:buFontTx/>
              <a:buNone/>
            </a:pPr>
            <a:endParaRPr lang="pt-BR" sz="1500" dirty="0"/>
          </a:p>
          <a:p>
            <a:pPr>
              <a:buFontTx/>
              <a:buNone/>
            </a:pPr>
            <a:endParaRPr lang="pt-BR" sz="1500" dirty="0" smtClean="0">
              <a:hlinkClick r:id="rId4"/>
            </a:endParaRPr>
          </a:p>
          <a:p>
            <a:pPr>
              <a:buFontTx/>
              <a:buNone/>
            </a:pPr>
            <a:r>
              <a:rPr lang="pt-BR" sz="1500" dirty="0" smtClean="0">
                <a:hlinkClick r:id="rId4"/>
              </a:rPr>
              <a:t>http</a:t>
            </a:r>
            <a:r>
              <a:rPr lang="pt-BR" sz="1500" dirty="0">
                <a:hlinkClick r:id="rId4"/>
              </a:rPr>
              <a:t>://webluv.wordpress.com/2008/09/30/card-sorting-online-escolha-a-ferramenta-ideal-para-o-seu-projeto</a:t>
            </a:r>
            <a:r>
              <a:rPr lang="pt-BR" sz="1500" dirty="0" smtClean="0">
                <a:hlinkClick r:id="rId4"/>
              </a:rPr>
              <a:t>/</a:t>
            </a:r>
            <a:r>
              <a:rPr lang="pt-BR" sz="1500" dirty="0" smtClean="0"/>
              <a:t> </a:t>
            </a:r>
          </a:p>
          <a:p>
            <a:pPr>
              <a:buFontTx/>
              <a:buNone/>
            </a:pPr>
            <a:endParaRPr lang="pt-BR" sz="15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pt-BR" sz="1500" dirty="0" smtClean="0">
              <a:hlinkClick r:id="rId5"/>
            </a:endParaRPr>
          </a:p>
          <a:p>
            <a:pPr>
              <a:buFontTx/>
              <a:buNone/>
            </a:pPr>
            <a:r>
              <a:rPr lang="pt-BR" sz="1500" dirty="0" smtClean="0">
                <a:hlinkClick r:id="rId5"/>
              </a:rPr>
              <a:t>http</a:t>
            </a:r>
            <a:r>
              <a:rPr lang="pt-BR" sz="1500" dirty="0">
                <a:hlinkClick r:id="rId5"/>
              </a:rPr>
              <a:t>://uxpunk.com/websort/?</a:t>
            </a:r>
            <a:r>
              <a:rPr lang="pt-BR" sz="1500" dirty="0" smtClean="0">
                <a:hlinkClick r:id="rId5"/>
              </a:rPr>
              <a:t>pg=beta</a:t>
            </a:r>
            <a:endParaRPr lang="pt-BR" sz="1500" dirty="0" smtClean="0"/>
          </a:p>
          <a:p>
            <a:pPr>
              <a:buFontTx/>
              <a:buNone/>
            </a:pPr>
            <a:endParaRPr lang="pt-BR" sz="1500" dirty="0" smtClean="0"/>
          </a:p>
          <a:p>
            <a:pPr>
              <a:buFontTx/>
              <a:buNone/>
            </a:pPr>
            <a:endParaRPr lang="pt-BR" sz="1500" dirty="0"/>
          </a:p>
          <a:p>
            <a:pPr>
              <a:buFontTx/>
              <a:buNone/>
            </a:pPr>
            <a:r>
              <a:rPr lang="pt-BR" sz="1500" dirty="0" smtClean="0"/>
              <a:t>Quantos usuários são necessários?</a:t>
            </a:r>
          </a:p>
          <a:p>
            <a:pPr>
              <a:buFontTx/>
              <a:buNone/>
            </a:pPr>
            <a:r>
              <a:rPr lang="pt-BR" sz="1500" dirty="0">
                <a:hlinkClick r:id="rId6"/>
              </a:rPr>
              <a:t>http://www.nngroup.com/articles/card-sorting-how-many-users-to-test</a:t>
            </a:r>
            <a:r>
              <a:rPr lang="pt-BR" sz="1500" dirty="0" smtClean="0">
                <a:hlinkClick r:id="rId6"/>
              </a:rPr>
              <a:t>/</a:t>
            </a:r>
            <a:r>
              <a:rPr lang="pt-BR" sz="1500" dirty="0" smtClean="0"/>
              <a:t> </a:t>
            </a:r>
          </a:p>
          <a:p>
            <a:pPr>
              <a:buFontTx/>
              <a:buNone/>
            </a:pPr>
            <a:endParaRPr lang="pt-BR" sz="15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pt-BR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84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Estudos de Campo</a:t>
            </a:r>
          </a:p>
        </p:txBody>
      </p:sp>
      <p:sp>
        <p:nvSpPr>
          <p:cNvPr id="460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permite entender o comportamento natural do usuário ﬁnal no contexto do seu próprio ambiente de atuação</a:t>
            </a:r>
          </a:p>
          <a:p>
            <a:pPr eaLnBrk="1" hangingPunct="1"/>
            <a:r>
              <a:rPr lang="pt-BR" smtClean="0"/>
              <a:t>fornece informações que afetam o uso de um produto — incluindo interrupções, distrações e outras demandas de tarefa — e contexto adicional que não podem ser capturados ou replicados num ambiente de laboratório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11188" y="1566863"/>
            <a:ext cx="7705725" cy="1377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216000" tIns="180000" rIns="216000" bIns="180000">
            <a:spAutoFit/>
          </a:bodyPr>
          <a:lstStyle/>
          <a:p>
            <a:pPr>
              <a:defRPr/>
            </a:pPr>
            <a:r>
              <a:rPr lang="pt-BR" sz="2200" dirty="0">
                <a:latin typeface="+mn-lt"/>
              </a:rPr>
              <a:t>Durante um estudo de campo, um pesquisador visita usuários </a:t>
            </a:r>
            <a:r>
              <a:rPr lang="pt-BR" sz="2200" dirty="0" err="1">
                <a:latin typeface="+mn-lt"/>
              </a:rPr>
              <a:t>ﬁnais</a:t>
            </a:r>
            <a:r>
              <a:rPr lang="pt-BR" sz="2200" dirty="0">
                <a:latin typeface="+mn-lt"/>
              </a:rPr>
              <a:t> no seu próprio ambiente (e.g., lar ou local de trabalho) e os observa enquanto desempenham uma atividade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Formas de Estudos </a:t>
            </a:r>
            <a:r>
              <a:rPr lang="pt-BR" dirty="0"/>
              <a:t>de Campo</a:t>
            </a:r>
          </a:p>
        </p:txBody>
      </p:sp>
      <p:sp>
        <p:nvSpPr>
          <p:cNvPr id="4710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150" cy="4800600"/>
          </a:xfrm>
        </p:spPr>
        <p:txBody>
          <a:bodyPr/>
          <a:lstStyle/>
          <a:p>
            <a:pPr eaLnBrk="1" hangingPunct="1"/>
            <a:r>
              <a:rPr lang="pt-BR" smtClean="0"/>
              <a:t>Existem várias formas de estudo de campo. </a:t>
            </a:r>
            <a:br>
              <a:rPr lang="pt-BR" smtClean="0"/>
            </a:br>
            <a:r>
              <a:rPr lang="pt-BR" smtClean="0"/>
              <a:t>Alguns exemplos são:</a:t>
            </a:r>
          </a:p>
          <a:p>
            <a:pPr lvl="1" eaLnBrk="1" hangingPunct="1"/>
            <a:r>
              <a:rPr lang="pt-BR" smtClean="0"/>
              <a:t>observação pura, sem interação do observador com os participantes</a:t>
            </a:r>
          </a:p>
          <a:p>
            <a:pPr lvl="1" eaLnBrk="1" hangingPunct="1"/>
            <a:r>
              <a:rPr lang="pt-BR" smtClean="0"/>
              <a:t>observação participante, com interação do observador</a:t>
            </a:r>
          </a:p>
          <a:p>
            <a:pPr lvl="1" eaLnBrk="1" hangingPunct="1"/>
            <a:r>
              <a:rPr lang="pt-BR" smtClean="0"/>
              <a:t>entrevistas no ambiente do usuário</a:t>
            </a:r>
          </a:p>
          <a:p>
            <a:pPr lvl="1" eaLnBrk="1" hangingPunct="1"/>
            <a:r>
              <a:rPr lang="pt-BR" smtClean="0"/>
              <a:t>diários de atividades</a:t>
            </a:r>
          </a:p>
          <a:p>
            <a:pPr lvl="1" eaLnBrk="1" hangingPunct="1"/>
            <a:r>
              <a:rPr lang="pt-BR" smtClean="0"/>
              <a:t>investigação contextual </a:t>
            </a:r>
          </a:p>
          <a:p>
            <a:pPr lvl="1" eaLnBrk="1" hangingPunct="1"/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Aspectos éticos 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(3/4)</a:t>
            </a:r>
            <a:endParaRPr lang="pt-BR" sz="2400" dirty="0"/>
          </a:p>
        </p:txBody>
      </p:sp>
      <p:sp>
        <p:nvSpPr>
          <p:cNvPr id="2662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eaLnBrk="1" hangingPunct="1">
              <a:buFont typeface="Arial" charset="0"/>
              <a:buNone/>
            </a:pPr>
            <a:r>
              <a:rPr lang="pt-BR" sz="2400" smtClean="0"/>
              <a:t>A Resolução 196/96 recomenda os seguintes princípios:</a:t>
            </a:r>
          </a:p>
          <a:p>
            <a:pPr marL="114300" indent="0" eaLnBrk="1" hangingPunct="1">
              <a:spcBef>
                <a:spcPct val="0"/>
              </a:spcBef>
              <a:buFont typeface="Arial" charset="0"/>
              <a:buNone/>
            </a:pPr>
            <a:endParaRPr lang="pt-BR" sz="1000" smtClean="0"/>
          </a:p>
          <a:p>
            <a:pPr marL="114300" indent="0" eaLnBrk="1" hangingPunct="1"/>
            <a:r>
              <a:rPr lang="pt-BR" sz="2400" b="1" smtClean="0"/>
              <a:t> Princípio da autonomia</a:t>
            </a:r>
            <a:r>
              <a:rPr lang="pt-BR" sz="2400" smtClean="0"/>
              <a:t>, que envolve o consentimento livre e esclarecido dos indivíduos e a proteção a grupos vulneráveis e aos legalmente incapazes, tais como: menores de idade, alunos ou subordinados</a:t>
            </a:r>
          </a:p>
          <a:p>
            <a:pPr marL="114300" indent="0" eaLnBrk="1" hangingPunct="1">
              <a:buFont typeface="Arial" charset="0"/>
              <a:buNone/>
            </a:pPr>
            <a:r>
              <a:rPr lang="pt-BR" sz="2400" b="1" smtClean="0"/>
              <a:t> </a:t>
            </a:r>
          </a:p>
          <a:p>
            <a:pPr marL="114300" indent="0" eaLnBrk="1" hangingPunct="1"/>
            <a:r>
              <a:rPr lang="pt-BR" sz="2400" b="1" smtClean="0"/>
              <a:t>Princípio da beneﬁcência</a:t>
            </a:r>
            <a:r>
              <a:rPr lang="pt-BR" sz="2400" smtClean="0"/>
              <a:t>, que envolve a ponderação entre riscos e benefícios, tanto atuais como potenciais, individuais ou coletivos, comprometendo-se com o máximo de benefícios e o mínimo de danos e riscos</a:t>
            </a:r>
          </a:p>
        </p:txBody>
      </p:sp>
    </p:spTree>
    <p:extLst>
      <p:ext uri="{BB962C8B-B14F-4D97-AF65-F5344CB8AC3E}">
        <p14:creationId xmlns:p14="http://schemas.microsoft.com/office/powerpoint/2010/main" val="25347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Investigação </a:t>
            </a:r>
            <a:r>
              <a:rPr lang="pt-BR" dirty="0" smtClean="0"/>
              <a:t>Contextual</a:t>
            </a:r>
            <a:endParaRPr lang="pt-BR" dirty="0"/>
          </a:p>
        </p:txBody>
      </p:sp>
      <p:sp>
        <p:nvSpPr>
          <p:cNvPr id="48130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133850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obtém dados sobre a estrutura do trabalho na prática, em vez de uma caracterização de marketing abstrata ou dissociada da prática real</a:t>
            </a:r>
          </a:p>
          <a:p>
            <a:pPr eaLnBrk="1" hangingPunct="1"/>
            <a:r>
              <a:rPr lang="pt-BR" dirty="0" smtClean="0"/>
              <a:t>torna explícito o conhecimento tácito e não articulado sobre o  trabalho, para que os designers, que não o realizam, possam entendê-lo</a:t>
            </a:r>
          </a:p>
          <a:p>
            <a:pPr eaLnBrk="1" hangingPunct="1"/>
            <a:r>
              <a:rPr lang="pt-BR" dirty="0" smtClean="0"/>
              <a:t>permite conhecer os detalhes do trabalho que se tornaram habituais e invisíveis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11188" y="1566863"/>
            <a:ext cx="7705725" cy="100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216000" tIns="180000" rIns="216000" bIns="180000">
            <a:spAutoFit/>
          </a:bodyPr>
          <a:lstStyle/>
          <a:p>
            <a:pPr>
              <a:defRPr/>
            </a:pPr>
            <a:r>
              <a:rPr lang="pt-BR" sz="2100" dirty="0">
                <a:latin typeface="+mn-lt"/>
              </a:rPr>
              <a:t>um estudo de campo com o envolvimento intenso do investigador como um participante aprendiz, incluindo entrevistas e observação</a:t>
            </a:r>
          </a:p>
        </p:txBody>
      </p:sp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71438" y="5873561"/>
            <a:ext cx="831691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300" b="1" dirty="0">
                <a:latin typeface="Calibri" pitchFamily="34" charset="0"/>
              </a:rPr>
              <a:t>Conhecimento tácito</a:t>
            </a:r>
            <a:r>
              <a:rPr lang="pt-BR" sz="1300" dirty="0">
                <a:latin typeface="Calibri" pitchFamily="34" charset="0"/>
              </a:rPr>
              <a:t> é aquele que o indivíduo adquiriu ao longo da vida, pela experiência. Geralmente é difícil de ser formalizado ou explicado a outra pessoa, pois é subjetivo e inerente às habilidades de uma pessoa. A palavra "tácito" vem do latim </a:t>
            </a:r>
            <a:r>
              <a:rPr lang="pt-BR" sz="1300" i="1" dirty="0" err="1">
                <a:latin typeface="Calibri" pitchFamily="34" charset="0"/>
              </a:rPr>
              <a:t>tacitus</a:t>
            </a:r>
            <a:r>
              <a:rPr lang="pt-BR" sz="1300" dirty="0">
                <a:latin typeface="Calibri" pitchFamily="34" charset="0"/>
              </a:rPr>
              <a:t> que significa "que cala, silencioso", aplicando-se a algo que não pode ou não precisa ser falado ou expresso por palavras. É subentendido ou implícito. N</a:t>
            </a:r>
            <a:r>
              <a:rPr lang="pt-BR" sz="1300" dirty="0" smtClean="0">
                <a:latin typeface="Calibri" pitchFamily="34" charset="0"/>
              </a:rPr>
              <a:t>ão </a:t>
            </a:r>
            <a:r>
              <a:rPr lang="pt-BR" sz="1300" dirty="0">
                <a:latin typeface="Calibri" pitchFamily="34" charset="0"/>
              </a:rPr>
              <a:t>expresso por </a:t>
            </a:r>
            <a:r>
              <a:rPr lang="pt-BR" sz="1300" dirty="0" smtClean="0">
                <a:latin typeface="Calibri" pitchFamily="34" charset="0"/>
              </a:rPr>
              <a:t>palavras.</a:t>
            </a:r>
            <a:endParaRPr lang="pt-BR" sz="13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2588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3100" dirty="0" smtClean="0"/>
              <a:t>Modelo Mestre-Aprendiz da Investigação Contextual</a:t>
            </a:r>
            <a:endParaRPr lang="pt-BR" sz="3100" dirty="0"/>
          </a:p>
        </p:txBody>
      </p:sp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entrevistador observa o trabalho do usuário, exercendo o papel de </a:t>
            </a:r>
            <a:r>
              <a:rPr lang="pt-BR" b="1" smtClean="0"/>
              <a:t>aprendiz</a:t>
            </a:r>
            <a:r>
              <a:rPr lang="pt-BR" smtClean="0"/>
              <a:t> </a:t>
            </a:r>
          </a:p>
          <a:p>
            <a:pPr eaLnBrk="1" hangingPunct="1"/>
            <a:r>
              <a:rPr lang="pt-BR" smtClean="0"/>
              <a:t>o usuário ensina seu trabalho ao entrevistador enquanto o realiza, exercendo o papel de </a:t>
            </a:r>
            <a:r>
              <a:rPr lang="pt-BR" b="1" smtClean="0"/>
              <a:t>mestre</a:t>
            </a:r>
            <a:r>
              <a:rPr lang="pt-BR" smtClean="0"/>
              <a:t>  </a:t>
            </a:r>
          </a:p>
          <a:p>
            <a:pPr eaLnBrk="1" hangingPunct="1"/>
            <a:r>
              <a:rPr lang="pt-BR" smtClean="0"/>
              <a:t>o conhecimento é compartilhado um modo mais simples e natural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na </a:t>
            </a:r>
            <a:r>
              <a:rPr lang="pt-BR" b="1" smtClean="0"/>
              <a:t>entrevista contextual</a:t>
            </a:r>
            <a:r>
              <a:rPr lang="pt-BR" smtClean="0"/>
              <a:t>, o entrevistador tem a oportunidade de entrevistar o usuário, observá-lo e aprender sobre o trabalho do usuário enquanto ele o realiza</a:t>
            </a:r>
          </a:p>
          <a:p>
            <a:pPr eaLnBrk="1" hangingPunct="1"/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2588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3600" dirty="0" smtClean="0"/>
              <a:t>Princípios Básicos da Investigação Contextual</a:t>
            </a:r>
            <a:endParaRPr lang="pt-BR" sz="3600" dirty="0"/>
          </a:p>
        </p:txBody>
      </p:sp>
      <p:sp>
        <p:nvSpPr>
          <p:cNvPr id="5017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b="1" smtClean="0"/>
              <a:t>contexto</a:t>
            </a:r>
            <a:r>
              <a:rPr lang="pt-BR" smtClean="0"/>
              <a:t> – coletar informações concretas e detalhadas sobre o contexto de trabalho dos usuários</a:t>
            </a:r>
          </a:p>
          <a:p>
            <a:pPr eaLnBrk="1" hangingPunct="1"/>
            <a:r>
              <a:rPr lang="pt-BR" b="1" smtClean="0"/>
              <a:t>parceria</a:t>
            </a:r>
            <a:r>
              <a:rPr lang="pt-BR" smtClean="0"/>
              <a:t> – estabelecer uma parceria com os usuários para obter as informações necessárias, através do modelo mestre-aprendiz</a:t>
            </a:r>
          </a:p>
          <a:p>
            <a:pPr eaLnBrk="1" hangingPunct="1"/>
            <a:r>
              <a:rPr lang="pt-BR" b="1" smtClean="0"/>
              <a:t>interpretação</a:t>
            </a:r>
            <a:r>
              <a:rPr lang="pt-BR" smtClean="0"/>
              <a:t> – construir com o usuário um entendimento compartilhado sobre os aspectos relevantes do trabalho</a:t>
            </a:r>
          </a:p>
          <a:p>
            <a:pPr eaLnBrk="1" hangingPunct="1"/>
            <a:r>
              <a:rPr lang="pt-BR" b="1" smtClean="0"/>
              <a:t>foco</a:t>
            </a:r>
            <a:r>
              <a:rPr lang="pt-BR" smtClean="0"/>
              <a:t> – a investigação deve ser guiada pela necessidade de um entendimento claro do trabalho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Atividades extraclasse</a:t>
            </a:r>
            <a:endParaRPr lang="pt-BR" dirty="0"/>
          </a:p>
        </p:txBody>
      </p:sp>
      <p:sp>
        <p:nvSpPr>
          <p:cNvPr id="5120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Leitura do Capítulo 5</a:t>
            </a:r>
          </a:p>
          <a:p>
            <a:pPr eaLnBrk="1" hangingPunct="1"/>
            <a:r>
              <a:rPr lang="pt-BR" smtClean="0"/>
              <a:t>Realização das atividades do Capítulo 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Aspectos éticos 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(4/4)</a:t>
            </a:r>
            <a:endParaRPr lang="pt-BR" sz="2400" dirty="0"/>
          </a:p>
        </p:txBody>
      </p:sp>
      <p:sp>
        <p:nvSpPr>
          <p:cNvPr id="27650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713" cy="4800600"/>
          </a:xfrm>
        </p:spPr>
        <p:txBody>
          <a:bodyPr/>
          <a:lstStyle/>
          <a:p>
            <a:pPr marL="114300" indent="0" eaLnBrk="1" hangingPunct="1">
              <a:buFont typeface="Arial" charset="0"/>
              <a:buNone/>
            </a:pPr>
            <a:r>
              <a:rPr lang="pt-BR" sz="2400" smtClean="0"/>
              <a:t>Na prática, geralmente:</a:t>
            </a:r>
          </a:p>
          <a:p>
            <a:pPr marL="114300" indent="0" eaLnBrk="1" hangingPunct="1">
              <a:buFont typeface="Arial" charset="0"/>
              <a:buNone/>
            </a:pPr>
            <a:endParaRPr lang="pt-BR" sz="1000" smtClean="0"/>
          </a:p>
          <a:p>
            <a:pPr marL="114300" indent="0" eaLnBrk="1" hangingPunct="1"/>
            <a:r>
              <a:rPr lang="pt-BR" sz="2400" smtClean="0"/>
              <a:t> Explicamos os objetivos aos participantes </a:t>
            </a:r>
          </a:p>
          <a:p>
            <a:pPr marL="114300" indent="0" eaLnBrk="1" hangingPunct="1"/>
            <a:r>
              <a:rPr lang="pt-BR" sz="2400" smtClean="0"/>
              <a:t> Garantimos a confidencialidade e a privacidade dos dados brutos coletados</a:t>
            </a:r>
          </a:p>
          <a:p>
            <a:pPr marL="114300" indent="0" eaLnBrk="1" hangingPunct="1"/>
            <a:r>
              <a:rPr lang="pt-BR" sz="2400" smtClean="0"/>
              <a:t> Garantimos o anonimato nos dados divulgados</a:t>
            </a:r>
          </a:p>
          <a:p>
            <a:pPr marL="114300" indent="0" eaLnBrk="1" hangingPunct="1"/>
            <a:r>
              <a:rPr lang="pt-BR" sz="2400" smtClean="0"/>
              <a:t> Solicitamos permissão para gravar dados dos usuários </a:t>
            </a:r>
          </a:p>
          <a:p>
            <a:pPr marL="114300" indent="0" eaLnBrk="1" hangingPunct="1"/>
            <a:r>
              <a:rPr lang="pt-BR" sz="2400" smtClean="0"/>
              <a:t> Realizamos o estudo apenas com o consentimento livre e esclarecido, geralmente atestado com um termo de consentimento assinado</a:t>
            </a:r>
          </a:p>
          <a:p>
            <a:pPr marL="114300" indent="0" eaLnBrk="1" hangingPunct="1"/>
            <a:r>
              <a:rPr lang="pt-BR" sz="2400" smtClean="0"/>
              <a:t> Asseguramos que os participantes têm o direito e a liberdade de recusar ou desistir de participar da pesquisa a qualquer momento</a:t>
            </a:r>
          </a:p>
          <a:p>
            <a:pPr marL="114300" indent="0" eaLnBrk="1" hangingPunct="1">
              <a:spcBef>
                <a:spcPct val="0"/>
              </a:spcBef>
              <a:buFont typeface="Arial" charset="0"/>
              <a:buNone/>
            </a:pPr>
            <a:endParaRPr lang="pt-BR" sz="1000" smtClean="0"/>
          </a:p>
        </p:txBody>
      </p:sp>
    </p:spTree>
    <p:extLst>
      <p:ext uri="{BB962C8B-B14F-4D97-AF65-F5344CB8AC3E}">
        <p14:creationId xmlns:p14="http://schemas.microsoft.com/office/powerpoint/2010/main" val="304082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Que dados coletar? </a:t>
            </a:r>
            <a:r>
              <a:rPr lang="pt-BR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1/6)</a:t>
            </a:r>
            <a:endParaRPr lang="pt-BR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41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pt-BR" sz="3200" smtClean="0"/>
              <a:t>Dados sobre</a:t>
            </a:r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</a:pPr>
            <a:r>
              <a:rPr lang="pt-BR" sz="1800" smtClean="0"/>
              <a:t> </a:t>
            </a:r>
          </a:p>
          <a:p>
            <a:pPr marL="0" indent="0" eaLnBrk="1" hangingPunct="1"/>
            <a:r>
              <a:rPr lang="pt-BR" smtClean="0"/>
              <a:t> O próprio usuário,  </a:t>
            </a:r>
          </a:p>
          <a:p>
            <a:pPr marL="0" indent="0" eaLnBrk="1" hangingPunct="1"/>
            <a:r>
              <a:rPr lang="pt-BR" smtClean="0"/>
              <a:t> Sua relação com tecnologia, </a:t>
            </a:r>
          </a:p>
          <a:p>
            <a:pPr marL="0" indent="0" eaLnBrk="1" hangingPunct="1"/>
            <a:r>
              <a:rPr lang="pt-BR" smtClean="0"/>
              <a:t> Seu conhecimento do domínio do produto, </a:t>
            </a:r>
          </a:p>
          <a:p>
            <a:pPr marL="0" indent="0" eaLnBrk="1" hangingPunct="1"/>
            <a:r>
              <a:rPr lang="pt-BR" smtClean="0"/>
              <a:t> Seu conhecimento das tarefas que deverá realizar e</a:t>
            </a:r>
          </a:p>
          <a:p>
            <a:pPr marL="0" indent="0" eaLnBrk="1" hangingPunct="1"/>
            <a:r>
              <a:rPr lang="pt-BR" smtClean="0"/>
              <a:t> Suas motivações e valores</a:t>
            </a:r>
          </a:p>
        </p:txBody>
      </p:sp>
    </p:spTree>
    <p:extLst>
      <p:ext uri="{BB962C8B-B14F-4D97-AF65-F5344CB8AC3E}">
        <p14:creationId xmlns:p14="http://schemas.microsoft.com/office/powerpoint/2010/main" val="340798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Que dados coletar?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(2/6</a:t>
            </a:r>
            <a:r>
              <a:rPr lang="pt-BR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843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713" cy="49974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pt-BR" sz="3200" smtClean="0"/>
              <a:t>Dados sobre </a:t>
            </a:r>
            <a:r>
              <a:rPr lang="pt-BR" sz="3200" b="1" smtClean="0">
                <a:solidFill>
                  <a:schemeClr val="tx2"/>
                </a:solidFill>
              </a:rPr>
              <a:t>o próprio usuário 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pt-BR" u="sng" smtClean="0"/>
              <a:t> Dados demográﬁcos</a:t>
            </a:r>
            <a:r>
              <a:rPr lang="pt-BR" smtClean="0"/>
              <a:t>: idade, sexo, status socioeconômico;</a:t>
            </a:r>
          </a:p>
          <a:p>
            <a:pPr marL="0" indent="0" eaLnBrk="1" hangingPunct="1"/>
            <a:r>
              <a:rPr lang="pt-BR" u="sng" smtClean="0"/>
              <a:t> Educação</a:t>
            </a:r>
            <a:r>
              <a:rPr lang="pt-BR" smtClean="0"/>
              <a:t>: grau de instrução, área de formação, cursos realizados, alfabetismo.  O quão bem o usuário lê?  Ele tem diﬁculdade com informação impressa? Tem experiência com textos complexos? Está disposto a ler texto ao utilizar produtos como o que está sendo projetado? Prefere aprender com outras pessoas? Prefere aprender fazendo?</a:t>
            </a:r>
          </a:p>
          <a:p>
            <a:pPr marL="0" indent="0" eaLnBrk="1" hangingPunct="1"/>
            <a:r>
              <a:rPr lang="pt-BR" u="sng" smtClean="0"/>
              <a:t> Idiomas e jargões</a:t>
            </a:r>
            <a:r>
              <a:rPr lang="pt-BR" smtClean="0"/>
              <a:t>: Que idiomas o usuário conhece e utiliza ﬂuentemente? Ele possui um jargão proﬁssional particular, um vocabulário próprio da empresa, da sua atividade ou de algum grupo social relevante para o seu projeto?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Que dados coletar?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(3/6</a:t>
            </a:r>
            <a:r>
              <a:rPr lang="pt-BR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pt-BR" sz="2400" dirty="0"/>
          </a:p>
        </p:txBody>
      </p:sp>
      <p:sp>
        <p:nvSpPr>
          <p:cNvPr id="1945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713" cy="49974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pt-BR" sz="3200" smtClean="0"/>
              <a:t>Dados sobre </a:t>
            </a:r>
            <a:r>
              <a:rPr lang="pt-BR" sz="3200" b="1" smtClean="0">
                <a:solidFill>
                  <a:schemeClr val="tx2"/>
                </a:solidFill>
              </a:rPr>
              <a:t>sua relação com tecnologia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pt-BR" u="sng" smtClean="0"/>
              <a:t> Experiência com computadores</a:t>
            </a:r>
            <a:r>
              <a:rPr lang="pt-BR" smtClean="0"/>
              <a:t>: alfabetismo computacional, habilidade com computadores, anos de experiência. Que sistemas computacionais o usuário conhece? Quais deles costuma utilizar? Que hardware costuma utilizar?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pt-BR" u="sng" smtClean="0"/>
              <a:t> Experiência com um produto especíﬁco ou ferramentas semelhantes</a:t>
            </a:r>
            <a:r>
              <a:rPr lang="pt-BR" smtClean="0"/>
              <a:t>: experiência com produtos concorrentes e outros produtos especíﬁcos do domínio, hábitos de uso, preferências e descontentamentos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pt-BR" u="sng" smtClean="0"/>
              <a:t> Tecnologia disponível</a:t>
            </a:r>
            <a:r>
              <a:rPr lang="pt-BR" smtClean="0"/>
              <a:t>: hardware (tamanho e resolução do monitor, velocidade do processamento etc.), software e outras ferramentas aos quais tem acesso</a:t>
            </a:r>
            <a:r>
              <a:rPr lang="pt-BR" u="sng" smtClean="0"/>
              <a:t> </a:t>
            </a: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Que dados coletar?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(4/6</a:t>
            </a:r>
            <a:r>
              <a:rPr lang="pt-BR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pt-BR" sz="2400" dirty="0"/>
          </a:p>
        </p:txBody>
      </p:sp>
      <p:sp>
        <p:nvSpPr>
          <p:cNvPr id="2048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713" cy="49974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pt-BR" sz="3200" smtClean="0"/>
              <a:t>Dados sobre </a:t>
            </a:r>
            <a:r>
              <a:rPr lang="pt-BR" sz="3200" b="1" smtClean="0">
                <a:solidFill>
                  <a:schemeClr val="tx2"/>
                </a:solidFill>
              </a:rPr>
              <a:t>seu conhecimento do domínio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pt-BR" u="sng" smtClean="0"/>
              <a:t> Conhecimento do domínio</a:t>
            </a:r>
            <a:r>
              <a:rPr lang="pt-BR" smtClean="0"/>
              <a:t>: O que e quanto o usuário conhece sobre o assunto em questão? É especialista? É esperado que se torne um especialista?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rbosa e Silva 2010 mode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po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slide01</Template>
  <TotalTime>1995</TotalTime>
  <Words>2724</Words>
  <Application>Microsoft Office PowerPoint</Application>
  <PresentationFormat>Apresentação na tela (4:3)</PresentationFormat>
  <Paragraphs>302</Paragraphs>
  <Slides>43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4" baseType="lpstr">
      <vt:lpstr>Barbosa e Silva 2010 modelo</vt:lpstr>
      <vt:lpstr>Identificação de Necessidades  dos Usuários e Requisitos de IHC</vt:lpstr>
      <vt:lpstr>Aspectos éticos  (1/4)</vt:lpstr>
      <vt:lpstr>Aspectos éticos  (2/4)</vt:lpstr>
      <vt:lpstr>Aspectos éticos  (3/4)</vt:lpstr>
      <vt:lpstr>Aspectos éticos  (4/4)</vt:lpstr>
      <vt:lpstr>Que dados coletar? (1/6)</vt:lpstr>
      <vt:lpstr>Que dados coletar? (2/6) </vt:lpstr>
      <vt:lpstr>Que dados coletar? (3/6)</vt:lpstr>
      <vt:lpstr>Que dados coletar? (4/6)</vt:lpstr>
      <vt:lpstr>Que dados coletar? (5/6)</vt:lpstr>
      <vt:lpstr>Que dados coletar? (6/6)</vt:lpstr>
      <vt:lpstr>De quem coletar dados?</vt:lpstr>
      <vt:lpstr>Técnicas de coleta de dados</vt:lpstr>
      <vt:lpstr>Entrevista</vt:lpstr>
      <vt:lpstr>Parte de um Roteiro de Entrevista</vt:lpstr>
      <vt:lpstr>Perguntas Abertas e Fechadas</vt:lpstr>
      <vt:lpstr>Perguntas Abertas e Fechadas</vt:lpstr>
      <vt:lpstr>Questionário</vt:lpstr>
      <vt:lpstr>Tipos de Perguntas de Questionário (1/3)</vt:lpstr>
      <vt:lpstr>Apresentação do PowerPoint</vt:lpstr>
      <vt:lpstr>Apresentação do PowerPoint</vt:lpstr>
      <vt:lpstr>Grupo de Foco</vt:lpstr>
      <vt:lpstr>Questões Típicas de Grupos de Foco</vt:lpstr>
      <vt:lpstr>Questões Típicas de Grupos de Foco</vt:lpstr>
      <vt:lpstr>Grupos de Foco</vt:lpstr>
      <vt:lpstr>Brainstorming de Necessidades e Desejos dos Usuários</vt:lpstr>
      <vt:lpstr>Brainstorming de Necessidades e Desejos dos Usuários</vt:lpstr>
      <vt:lpstr>Brainstorming de Necessidades e Desejos dos Usuários</vt:lpstr>
      <vt:lpstr>Brainstorming de Necessidades e Desejos dos Usuários</vt:lpstr>
      <vt:lpstr>Brainstorming de Necessidades e Desejos dos Usuários</vt:lpstr>
      <vt:lpstr>Classiﬁcação de Cartões</vt:lpstr>
      <vt:lpstr>Atividades para Classiﬁcação de Cartões</vt:lpstr>
      <vt:lpstr>Apresentação do PowerPoint</vt:lpstr>
      <vt:lpstr>Apresentação do PowerPoint</vt:lpstr>
      <vt:lpstr>Apresentação do PowerPoint</vt:lpstr>
      <vt:lpstr>Apresentação do PowerPoint</vt:lpstr>
      <vt:lpstr>Ferramentas de Card sorting</vt:lpstr>
      <vt:lpstr>Estudos de Campo</vt:lpstr>
      <vt:lpstr>Formas de Estudos de Campo</vt:lpstr>
      <vt:lpstr>Investigação Contextual</vt:lpstr>
      <vt:lpstr>Modelo Mestre-Aprendiz da Investigação Contextual</vt:lpstr>
      <vt:lpstr>Princípios Básicos da Investigação Contextual</vt:lpstr>
      <vt:lpstr>Atividades extraclasse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Interação  Humano-Computador</dc:title>
  <dc:creator>Bruno</dc:creator>
  <cp:lastModifiedBy>Critiane</cp:lastModifiedBy>
  <cp:revision>171</cp:revision>
  <cp:lastPrinted>1601-01-01T00:00:00Z</cp:lastPrinted>
  <dcterms:created xsi:type="dcterms:W3CDTF">2010-10-25T10:54:51Z</dcterms:created>
  <dcterms:modified xsi:type="dcterms:W3CDTF">2019-03-26T18:51:07Z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