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7" r:id="rId2"/>
    <p:sldId id="319" r:id="rId3"/>
    <p:sldId id="298" r:id="rId4"/>
    <p:sldId id="299" r:id="rId5"/>
    <p:sldId id="300" r:id="rId6"/>
    <p:sldId id="301" r:id="rId7"/>
    <p:sldId id="302" r:id="rId8"/>
    <p:sldId id="325" r:id="rId9"/>
    <p:sldId id="326" r:id="rId10"/>
    <p:sldId id="328" r:id="rId11"/>
    <p:sldId id="329" r:id="rId12"/>
    <p:sldId id="303" r:id="rId13"/>
    <p:sldId id="304" r:id="rId14"/>
    <p:sldId id="305" r:id="rId15"/>
    <p:sldId id="306" r:id="rId16"/>
    <p:sldId id="307" r:id="rId17"/>
    <p:sldId id="320" r:id="rId18"/>
    <p:sldId id="321" r:id="rId19"/>
    <p:sldId id="324" r:id="rId20"/>
    <p:sldId id="308" r:id="rId21"/>
    <p:sldId id="332" r:id="rId22"/>
    <p:sldId id="330" r:id="rId23"/>
    <p:sldId id="33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48" d="100"/>
          <a:sy n="4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D9DD-7588-4B1F-B8D8-780FDDEA7BE9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0E55-4F6F-4E11-9C9F-974E5DB5492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4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92EE0C-B2F7-4DF3-9D50-B1A7DC96E8AA}" type="slidenum">
              <a:rPr lang="en-GB" alt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pt-BR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2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4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2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19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7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75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86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7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56FE-4C9F-41FD-A0A3-A4794BB32213}" type="datetimeFigureOut">
              <a:rPr lang="pt-BR" smtClean="0"/>
              <a:t>19/03/2019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1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rn.br/jspui/bitstream/123456789/21765/1/EduardoHenriqueOlimpioDeGusmao_DISSERT.pdf" TargetMode="External"/><Relationship Id="rId2" Type="http://schemas.openxmlformats.org/officeDocument/2006/relationships/hyperlink" Target="http://www.bdtd.ndc.uff.br/tde_arquivos/29/TDE-2006-10-11T133011Z-483/Publico/UFF-EngProd-Dissert-Dougla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umi.uxp.i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focus.co.uk/articles/measuring-usability-with-the-SUS.html" TargetMode="External"/><Relationship Id="rId2" Type="http://schemas.openxmlformats.org/officeDocument/2006/relationships/hyperlink" Target="http://www.measuringux.com/SU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techwiki.unige.ch/en/Usability_and_user_experience_surv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ryperlman.com/ques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asuringu.com/blog/single-question.php" TargetMode="External"/><Relationship Id="rId2" Type="http://schemas.openxmlformats.org/officeDocument/2006/relationships/hyperlink" Target="http://www.measuringu.com/blog/seq10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ablesurveys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m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mi.com/sampl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2015.hci.international/t19" TargetMode="External"/><Relationship Id="rId2" Type="http://schemas.openxmlformats.org/officeDocument/2006/relationships/hyperlink" Target="http://www.measuringu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laboutux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hcil/quis/" TargetMode="External"/><Relationship Id="rId2" Type="http://schemas.openxmlformats.org/officeDocument/2006/relationships/hyperlink" Target="http://garyperlman.com/quest/quest.cgi?form=QU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6" y="2492896"/>
            <a:ext cx="9062004" cy="1944687"/>
          </a:xfrm>
        </p:spPr>
        <p:txBody>
          <a:bodyPr>
            <a:normAutofit fontScale="90000"/>
          </a:bodyPr>
          <a:lstStyle/>
          <a:p>
            <a:pPr lvl="0"/>
            <a:r>
              <a:rPr lang="pt-BR" altLang="pt-BR" sz="3800" b="1" dirty="0" smtClean="0">
                <a:cs typeface="Times" panose="02020603050405020304" pitchFamily="18" charset="0"/>
              </a:rPr>
              <a:t>Projeto de Questionários</a:t>
            </a:r>
            <a:r>
              <a:rPr lang="pt-BR" altLang="pt-BR" sz="3800" dirty="0" smtClean="0">
                <a:cs typeface="Times" panose="02020603050405020304" pitchFamily="18" charset="0"/>
              </a:rPr>
              <a:t/>
            </a:r>
            <a:br>
              <a:rPr lang="pt-BR" altLang="pt-BR" sz="3800" dirty="0" smtClean="0">
                <a:cs typeface="Times" panose="02020603050405020304" pitchFamily="18" charset="0"/>
              </a:rPr>
            </a:br>
            <a:r>
              <a:rPr lang="pt-BR" altLang="pt-BR" sz="3100" dirty="0" smtClean="0">
                <a:cs typeface="Times" panose="02020603050405020304" pitchFamily="18" charset="0"/>
              </a:rPr>
              <a:t/>
            </a:r>
            <a:br>
              <a:rPr lang="pt-BR" altLang="pt-BR" sz="3100" dirty="0" smtClean="0">
                <a:cs typeface="Times" panose="02020603050405020304" pitchFamily="18" charset="0"/>
              </a:rPr>
            </a:br>
            <a:r>
              <a:rPr lang="pt-BR" altLang="pt-BR" sz="3100" dirty="0" smtClean="0">
                <a:cs typeface="Times" panose="02020603050405020304" pitchFamily="18" charset="0"/>
              </a:rPr>
              <a:t>Cristiane Neri Nobre</a:t>
            </a:r>
            <a:r>
              <a:rPr lang="pt-BR" altLang="pt-BR" sz="3300" b="1" dirty="0">
                <a:latin typeface="Trebuchet MS" pitchFamily="34" charset="0"/>
              </a:rPr>
              <a:t/>
            </a:r>
            <a:br>
              <a:rPr lang="pt-BR" altLang="pt-BR" sz="3300" b="1" dirty="0">
                <a:latin typeface="Trebuchet MS" pitchFamily="34" charset="0"/>
              </a:rPr>
            </a:br>
            <a:r>
              <a:rPr lang="pt-BR" altLang="pt-BR" sz="3300" b="1" dirty="0" smtClean="0">
                <a:latin typeface="Trebuchet MS" pitchFamily="34" charset="0"/>
              </a:rPr>
              <a:t/>
            </a:r>
            <a:br>
              <a:rPr lang="pt-BR" altLang="pt-BR" sz="3300" b="1" dirty="0" smtClean="0">
                <a:latin typeface="Trebuchet MS" pitchFamily="34" charset="0"/>
              </a:rPr>
            </a:br>
            <a:endParaRPr lang="pt-BR" altLang="pt-BR" sz="2400" b="1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55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57166" y="1331162"/>
            <a:ext cx="8424863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layout da tela ajuda? </a:t>
            </a: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nunca - sempre</a:t>
            </a:r>
          </a:p>
          <a:p>
            <a:pPr>
              <a:buNone/>
            </a:pPr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informação mostrada na tela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Inadequada - adequada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Posicionamento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informação na tela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 - lógico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telas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Confusa - clara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Próxima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 em sequência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Imprevisível - previsível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 tela anterior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Impossível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–fácil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Progressão na realização de tarefas relacionadas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Confuso - claramente marcado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55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57166" y="1331162"/>
            <a:ext cx="8424863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pt-BR" sz="1600" dirty="0" smtClean="0"/>
              <a:t>Veja </a:t>
            </a:r>
            <a:r>
              <a:rPr lang="pt-BR" sz="1600" dirty="0"/>
              <a:t>o restante </a:t>
            </a:r>
            <a:r>
              <a:rPr lang="pt-BR" sz="1600" dirty="0" smtClean="0"/>
              <a:t>em (página 233):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</a:t>
            </a:r>
            <a:r>
              <a:rPr lang="pt-BR" sz="1600" dirty="0" smtClean="0">
                <a:hlinkClick r:id="rId2"/>
              </a:rPr>
              <a:t>www.bdtd.ndc.uff.br/tde_arquivos/29/TDE-2006-10-11T133011Z-483/Publico/UFF-EngProd-Dissert-Douglas.pdf</a:t>
            </a:r>
            <a:r>
              <a:rPr lang="pt-BR" sz="1600" dirty="0" smtClean="0"/>
              <a:t> 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Veja outra opção em (página 108):</a:t>
            </a:r>
          </a:p>
          <a:p>
            <a:pPr>
              <a:buNone/>
            </a:pPr>
            <a:r>
              <a:rPr lang="pt-BR" sz="1600" dirty="0">
                <a:hlinkClick r:id="rId3"/>
              </a:rPr>
              <a:t>https://</a:t>
            </a:r>
            <a:r>
              <a:rPr lang="pt-BR" sz="1600" dirty="0" smtClean="0">
                <a:hlinkClick r:id="rId3"/>
              </a:rPr>
              <a:t>repositorio.ufrn.br/jspui/bitstream/123456789/21765/1/EduardoHenriqueOlimpioDeGusmao_DISSERT.pdf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015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179512" y="1357027"/>
            <a:ext cx="878497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SUMI - </a:t>
            </a:r>
            <a:r>
              <a:rPr lang="pt-BR" sz="2400" b="1" dirty="0"/>
              <a:t>Software </a:t>
            </a:r>
            <a:r>
              <a:rPr lang="pt-BR" sz="2400" b="1" dirty="0" err="1"/>
              <a:t>Usability</a:t>
            </a:r>
            <a:r>
              <a:rPr lang="pt-BR" sz="2400" b="1" dirty="0"/>
              <a:t> </a:t>
            </a:r>
            <a:r>
              <a:rPr lang="pt-BR" sz="2400" b="1" dirty="0" err="1"/>
              <a:t>Measurement</a:t>
            </a:r>
            <a:r>
              <a:rPr lang="pt-BR" sz="2400" b="1" dirty="0"/>
              <a:t> </a:t>
            </a:r>
            <a:r>
              <a:rPr lang="pt-BR" sz="2400" b="1" dirty="0" err="1"/>
              <a:t>Inventory</a:t>
            </a:r>
            <a:endParaRPr 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O SUMI é um produto do grupo de Pesquisa em Fatores Humanos da University College Cork, na</a:t>
            </a:r>
            <a:b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Irlanda (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HFRG -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Human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Factors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Research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Group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PT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PT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Substitui </a:t>
            </a: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CUSI -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Computer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Satisfaction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Inventory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Liderado por Jurek Kirakowski.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Possui  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50 declarações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, a cada uma das quais é associada uma escala semântica de três pontos, com as opções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agree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concordo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don't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know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não sei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 e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disagree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discordo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Segundo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Kirakowski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, esta escala foi adotada na versão atual do</a:t>
            </a: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porque nas versões anteriores muitos respondentes tiveram dificuldade para discriminar uma opção em gradações de cinco ou mais opções</a:t>
            </a:r>
          </a:p>
        </p:txBody>
      </p:sp>
    </p:spTree>
    <p:extLst>
      <p:ext uri="{BB962C8B-B14F-4D97-AF65-F5344CB8AC3E}">
        <p14:creationId xmlns:p14="http://schemas.microsoft.com/office/powerpoint/2010/main" val="19125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8896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468313" y="1727200"/>
            <a:ext cx="83518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SUMI</a:t>
            </a:r>
          </a:p>
          <a:p>
            <a:pPr algn="just">
              <a:defRPr/>
            </a:pPr>
            <a:endParaRPr lang="pt-B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 SUMI oferece resultados em dois níveis de análise: </a:t>
            </a:r>
          </a:p>
          <a:p>
            <a:pPr algn="just"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 escore Global, que traduz a usabilidade subjetiva global do produto;</a:t>
            </a:r>
          </a:p>
          <a:p>
            <a:pPr algn="just"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os escores das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sub-escalas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Affect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Sentimento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Efficiency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Eficiência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Helpfulness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Utilidade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 e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Learnability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Facilidade de Aprendizado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468313" y="1684338"/>
            <a:ext cx="835183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SUMI</a:t>
            </a:r>
          </a:p>
          <a:p>
            <a:pPr algn="just">
              <a:defRPr/>
            </a:pPr>
            <a:endParaRPr 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Atualmente está disponível em mais de 17 idiomas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Veja 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SUMI em</a:t>
            </a: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http://sumi.uxp.ie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/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(Software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Scale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323528" y="2363703"/>
            <a:ext cx="864096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 smtClean="0"/>
              <a:t>Criado </a:t>
            </a:r>
            <a:r>
              <a:rPr lang="pt-BR" sz="2400" dirty="0"/>
              <a:t>por John Brooke em 1986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o SUS tornou-se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um questionário popular para avaliações subjetivas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PT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com 10 itens,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 5 escalas. Os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itens ímpares têm um tom positivo;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tom dos itens pares é negativo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PT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 smtClean="0"/>
              <a:t>Apurado </a:t>
            </a:r>
            <a:r>
              <a:rPr lang="pt-BR" sz="2400" dirty="0"/>
              <a:t>e ao mesmo tempo não </a:t>
            </a:r>
            <a:r>
              <a:rPr lang="pt-BR" sz="2400" dirty="0" smtClean="0"/>
              <a:t>é </a:t>
            </a:r>
            <a:r>
              <a:rPr lang="pt-BR" sz="2400" dirty="0"/>
              <a:t>extremamente longo para o usuário nem para o pesquisador.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alt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(Software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Scale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755650" y="2565400"/>
            <a:ext cx="77047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dirty="0">
                <a:hlinkClick r:id="rId2"/>
              </a:rPr>
              <a:t>http://www.measuringux.com/SUS.pdf</a:t>
            </a:r>
            <a:r>
              <a:rPr lang="pt-BR" altLang="pt-BR" dirty="0"/>
              <a:t> 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>
                <a:hlinkClick r:id="rId3"/>
              </a:rPr>
              <a:t>http://</a:t>
            </a:r>
            <a:r>
              <a:rPr lang="pt-BR" altLang="pt-BR" dirty="0" smtClean="0">
                <a:hlinkClick r:id="rId3"/>
              </a:rPr>
              <a:t>www.userfocus.co.uk/articles/measuring-usability-with-the-SUS.html</a:t>
            </a:r>
            <a:r>
              <a:rPr lang="pt-BR" altLang="pt-BR" dirty="0" smtClean="0"/>
              <a:t> 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017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(Traduzido para o Português)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179512" y="2363703"/>
            <a:ext cx="8784976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gostaria de usar esse </a:t>
            </a:r>
            <a:r>
              <a:rPr lang="pt-BR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com </a:t>
            </a: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frequência.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o sistema desnecessariamente complexo.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achei o sistema fácil de usar.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precisaria de ajuda de uma pessoa com conhecimentos técnicos para usar o sistema.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as várias funções do sistema estão muito bem integradas.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o sistema apresenta muita inconsistência.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imagino que as pessoas aprenderão como usar esse sistema rapidamente.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achei o sistema atrapalhado de usar.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me senti confiante ao usar o sistema.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precisei aprender várias coisas novas antes de conseguir usar o </a:t>
            </a:r>
            <a:r>
              <a:rPr lang="pt-BR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endParaRPr lang="pt-BR" altLang="pt-BR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Como analisar a pontuação?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179512" y="2708920"/>
            <a:ext cx="878497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itens ímpares: subtraia </a:t>
            </a: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da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resposta do usuário.</a:t>
            </a:r>
            <a:b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itens pares: subtraia as respostas do usuário de 5</a:t>
            </a:r>
            <a:b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pt-PT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procedimento deixa todos os valores entre 0 e 4, sendo </a:t>
            </a:r>
            <a:r>
              <a:rPr lang="pt-PT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PT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a resposta mais positiva.</a:t>
            </a:r>
          </a:p>
          <a:p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os resultados obtidos e multiplique por 2,5.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 converte o intervalo de valores possíveis de 0 a 100 em vez de 0 a 40.</a:t>
            </a: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Como interpretar a pontuação?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-20026" y="2505556"/>
            <a:ext cx="495206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médio é de 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de 80,3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r>
              <a:rPr lang="pt-PT" sz="1600" dirty="0" smtClean="0"/>
              <a:t>      Este </a:t>
            </a:r>
            <a:r>
              <a:rPr lang="pt-PT" sz="1600" dirty="0"/>
              <a:t>é </a:t>
            </a:r>
            <a:r>
              <a:rPr lang="pt-PT" sz="1600" dirty="0" smtClean="0"/>
              <a:t>o </a:t>
            </a:r>
            <a:r>
              <a:rPr lang="pt-PT" sz="1600" dirty="0"/>
              <a:t>ponto onde os usuários são mais propensos a recomendar o produto a um amigo. </a:t>
            </a:r>
            <a:endParaRPr lang="pt-PT" sz="1600" dirty="0" smtClean="0"/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de 68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C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sz="1600" dirty="0" smtClean="0"/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abaixo de </a:t>
            </a: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F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1" y="2505556"/>
            <a:ext cx="4438365" cy="241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1576" y="1459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pt-PT" sz="2400" dirty="0"/>
              <a:t>Os primeiros questionários de usabilidade padronizados apropriados para testes de usabilidade apareceram no final dos anos </a:t>
            </a:r>
            <a:r>
              <a:rPr lang="pt-PT" sz="2400" dirty="0" smtClean="0"/>
              <a:t>80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pt-P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endParaRPr lang="pt-PT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pt-P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 dois grupos de questionários:</a:t>
            </a:r>
          </a:p>
          <a:p>
            <a:pPr marL="800100" lvl="1" indent="-342900" algn="just">
              <a:buFont typeface="Arial" charset="0"/>
              <a:buChar char="•"/>
              <a:defRPr/>
            </a:pP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avaliação geral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de um sistema (Questionário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</a:t>
            </a:r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Estudo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charset="0"/>
              <a:buChar char="•"/>
              <a:defRPr/>
            </a:pP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aplicados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após teste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com usuário (Questionário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</a:t>
            </a:r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Tarefa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- </a:t>
            </a:r>
            <a:r>
              <a:rPr lang="pt-PT" sz="1600" dirty="0"/>
              <a:t>avaliação rápida, mais contextual no final de cada tarefa ou </a:t>
            </a:r>
            <a:r>
              <a:rPr lang="pt-PT" sz="1600" dirty="0" smtClean="0"/>
              <a:t>cenário</a:t>
            </a: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destinado à aquisição de informações 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 usabilidade subjetiva de sites da Web e sobre a satisfação do visitante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Positivo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85" y="2348880"/>
            <a:ext cx="6716291" cy="436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Positivo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1259632" y="2780928"/>
            <a:ext cx="69127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avaliar o score neste caso???</a:t>
            </a:r>
          </a:p>
          <a:p>
            <a:pPr algn="ctr"/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251520" y="2204864"/>
            <a:ext cx="83518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hipótese principal é que questionário que alternam questões positivas e negativas são mais difíceis de serem respondidos</a:t>
            </a:r>
            <a:r>
              <a:rPr lang="pt-BR" alt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questionamento aos questionários somente positivos é o usuário marcar, de forma aleatória, as opções de resposta</a:t>
            </a: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251519" y="1988840"/>
            <a:ext cx="835183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Fato é:</a:t>
            </a: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pt-PT" sz="2000" dirty="0" smtClean="0"/>
              <a:t>Há </a:t>
            </a:r>
            <a:r>
              <a:rPr lang="pt-PT" sz="2000" dirty="0"/>
              <a:t>poucas evidências de que as supostas vantagens de incluir itens negativos e positivos em questionários de usabilidade superem as desvantagens</a:t>
            </a:r>
            <a:r>
              <a:rPr lang="pt-PT" sz="2000" dirty="0" smtClean="0"/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pt-PT" sz="20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 smtClean="0"/>
              <a:t>Os </a:t>
            </a:r>
            <a:r>
              <a:rPr lang="pt-PT" sz="2000" dirty="0"/>
              <a:t>pesquisadores interessados em criar novos questionários para uso em avaliações de usabilidade devem evitar a inclusão de itens negativos.</a:t>
            </a: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8445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avaliação de usabilidade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468313" y="1982788"/>
            <a:ext cx="83518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Outros exemplos de questionário para avaliação de usabilidade: </a:t>
            </a:r>
            <a:endParaRPr lang="pt-BR" altLang="pt-BR" sz="17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700" dirty="0" smtClean="0">
                <a:hlinkClick r:id="rId2"/>
              </a:rPr>
              <a:t>http</a:t>
            </a:r>
            <a:r>
              <a:rPr lang="pt-BR" altLang="pt-BR" sz="1700" dirty="0">
                <a:hlinkClick r:id="rId2"/>
              </a:rPr>
              <a:t>://edutechwiki.unige.ch/en/Usability_and_user_experience_surveys</a:t>
            </a:r>
            <a:endParaRPr lang="pt-BR" altLang="pt-BR" sz="17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8002587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tângulo 1"/>
          <p:cNvSpPr>
            <a:spLocks noChangeArrowheads="1"/>
          </p:cNvSpPr>
          <p:nvPr/>
        </p:nvSpPr>
        <p:spPr bwMode="auto">
          <a:xfrm>
            <a:off x="395288" y="6269038"/>
            <a:ext cx="842486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Disponível em 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http://garyperlman.com/quest/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2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603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527175"/>
            <a:ext cx="84248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vários questionários disponíveis especificamente para avaliar satisfação do usuário após a realização de uma tarefa (Pós Tarefa ou </a:t>
            </a:r>
            <a:r>
              <a:rPr lang="pt-BR" sz="23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Pós-</a:t>
            </a:r>
            <a:r>
              <a:rPr lang="pt-BR" sz="23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BR" sz="23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ASQ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After-scenario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Questionnaire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SEQ (Single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Ease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SMEQ (Subjective Mental Effort Question)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UME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Magnitude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127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679575"/>
            <a:ext cx="8424863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ASQ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After-scenario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Questionnaire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- O ASQ é um questionário de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três itens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que os avaliadores de usabilidade da IBM têm usado para sondar a satisfação do usuário de teste após a conclusão de cada tarefa de um roteiro de teste. Os itens são relativos a três componentes importantes de satisfação do usuário com a usabilidade do sistema: facilidade de conclusão da tarefa,  tempo de execução da tarefa e adequação das informações de suporte (ajuda 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online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mensagens e documentação)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- O ASQ apresenta a vantagem de ser curto, o que implica uma grande redução no tempo de preenchimento, uma consideração prática importante em estudos de usabilidade. Cada item do ASQ é associado a uma escala </a:t>
            </a:r>
            <a:r>
              <a:rPr lang="pt-BR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somativa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ou de </a:t>
            </a:r>
            <a:r>
              <a:rPr lang="pt-BR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Likert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7 pontos, delimitada à esquerda pelo adjetivo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strongly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agree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(concordo totalmente) e à direita pelo adjetivo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strongly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disagree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(discordo totalmente)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323850" y="1701800"/>
            <a:ext cx="84248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300">
                <a:latin typeface="Verdana" pitchFamily="34" charset="0"/>
                <a:ea typeface="Verdana" pitchFamily="34" charset="0"/>
                <a:cs typeface="Verdana" pitchFamily="34" charset="0"/>
              </a:rPr>
              <a:t>Exemplo do ASQ</a:t>
            </a:r>
            <a:endParaRPr lang="pt-BR" altLang="pt-BR" sz="2300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781300"/>
            <a:ext cx="8521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746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641475"/>
            <a:ext cx="8424863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Pesquisar a respeito dos métodos abaixo nos livros indicados nas referências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SEQ (Single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Ease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 -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http://www.measuringu.com/blog/seq10.php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SMEQ (Subjective Mental Effort Question)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http://www.measuringu.com/blog/single-question.php</a:t>
            </a: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http://www.usablesurveys.com/</a:t>
            </a: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UME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Magnitude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365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de sistemas Web</a:t>
            </a:r>
            <a:endParaRPr lang="pt-BR" sz="24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323850" y="1603375"/>
            <a:ext cx="84248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 ainda existem questionário específico para avaliação de sistemas Web: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WAMMI (Website Analysis and Measurement Inventory)</a:t>
            </a: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3850" y="4005064"/>
            <a:ext cx="85693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WAMMI avalia a usabilidade subjetiva de sites da Web e sobre a satisfação do visitante</a:t>
            </a:r>
          </a:p>
          <a:p>
            <a:pPr algn="just"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-1429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Pós Estudo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vários questionários de satisfação disponíveis para avaliar satisfação geral do usuário (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Estudo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QUIS - </a:t>
            </a:r>
            <a:r>
              <a:rPr lang="pt-BR" sz="2000" dirty="0" err="1"/>
              <a:t>Questionnaire</a:t>
            </a:r>
            <a:r>
              <a:rPr lang="pt-BR" sz="2000" dirty="0"/>
              <a:t> for </a:t>
            </a:r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Interaction</a:t>
            </a:r>
            <a:r>
              <a:rPr lang="pt-BR" sz="2000" dirty="0"/>
              <a:t> </a:t>
            </a:r>
            <a:r>
              <a:rPr lang="pt-BR" sz="2000" dirty="0" err="1"/>
              <a:t>Satisfaction</a:t>
            </a: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SUMI - </a:t>
            </a:r>
            <a:r>
              <a:rPr lang="pt-BR" sz="2000" dirty="0"/>
              <a:t>Software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Measurement</a:t>
            </a:r>
            <a:r>
              <a:rPr lang="pt-BR" sz="2000" dirty="0"/>
              <a:t> </a:t>
            </a:r>
            <a:r>
              <a:rPr lang="pt-BR" sz="2000" dirty="0" err="1"/>
              <a:t>Inventory</a:t>
            </a: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SUS - </a:t>
            </a:r>
            <a:r>
              <a:rPr lang="pt-BR" sz="2000" dirty="0"/>
              <a:t>Software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Scale</a:t>
            </a: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PSSUQ - </a:t>
            </a:r>
            <a:r>
              <a:rPr lang="pt-BR" sz="2000" dirty="0"/>
              <a:t>Post-</a:t>
            </a:r>
            <a:r>
              <a:rPr lang="pt-BR" sz="2000" dirty="0" err="1"/>
              <a:t>study</a:t>
            </a:r>
            <a:r>
              <a:rPr lang="pt-BR" sz="2000" dirty="0"/>
              <a:t> System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Questionnaire</a:t>
            </a:r>
            <a:endParaRPr lang="pt-BR" sz="2000" dirty="0"/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032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de sistemas Web</a:t>
            </a:r>
            <a:endParaRPr lang="pt-BR" sz="23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2263" y="1885950"/>
            <a:ext cx="85693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versão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atual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do WAMMI é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composta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20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questões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(com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escala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5)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cobrindo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avaliações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Atratividade(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Attractiveness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Controlabilidade(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Controllability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Eficiência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Efficiency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utilidade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Helpfulness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taxa de aprendizado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Learnability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460" name="Retângulo 7"/>
          <p:cNvSpPr>
            <a:spLocks noChangeArrowheads="1"/>
          </p:cNvSpPr>
          <p:nvPr/>
        </p:nvSpPr>
        <p:spPr bwMode="auto">
          <a:xfrm>
            <a:off x="1116013" y="4262438"/>
            <a:ext cx="64325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 com o WAMMI: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http://www.wammi.com/samples/index.html</a:t>
            </a:r>
            <a:r>
              <a:rPr lang="pt-BR" alt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2263" y="1557338"/>
            <a:ext cx="8569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outros questionários para avaliar outros sistemas/produtos?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Pesquisem!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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Referências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323850" y="1946275"/>
            <a:ext cx="84248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Tom Tullis and Bill Albert. </a:t>
            </a:r>
            <a:r>
              <a:rPr lang="en-US" altLang="pt-BR" sz="1800" b="1">
                <a:latin typeface="Verdana" pitchFamily="34" charset="0"/>
                <a:ea typeface="Verdana" pitchFamily="34" charset="0"/>
                <a:cs typeface="Verdana" pitchFamily="34" charset="0"/>
              </a:rPr>
              <a:t>Measuring the User Experience: Collecting, Analyzing, and Presenting Usability Metrics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. 2008</a:t>
            </a:r>
            <a:r>
              <a:rPr lang="en-US" altLang="pt-BR" sz="1800" b="1" i="1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Disponível em site do livro: 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http://www.measuringux.com/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Sauro, J; Lewis, J. </a:t>
            </a:r>
            <a:r>
              <a:rPr lang="en-US" altLang="pt-BR" sz="1800" b="1">
                <a:latin typeface="Verdana" pitchFamily="34" charset="0"/>
                <a:ea typeface="Verdana" pitchFamily="34" charset="0"/>
                <a:cs typeface="Verdana" pitchFamily="34" charset="0"/>
              </a:rPr>
              <a:t>Quantifying the User Experience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, 1st Edition Practical Statistics for User Research. </a:t>
            </a:r>
            <a:r>
              <a:rPr lang="pt-BR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Morgan Kaufmann. 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Veja: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http://2015.hci.international/t19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Veja também: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http://www.allaboutux.org/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973" y="17391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23" name="Retângulo 1"/>
          <p:cNvSpPr>
            <a:spLocks noChangeArrowheads="1"/>
          </p:cNvSpPr>
          <p:nvPr/>
        </p:nvSpPr>
        <p:spPr bwMode="auto">
          <a:xfrm>
            <a:off x="323850" y="1641475"/>
            <a:ext cx="84248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pt-BR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QUIS </a:t>
            </a:r>
            <a:r>
              <a:rPr lang="fr-F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uestionnaire for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ser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nteraction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atisfaction</a:t>
            </a:r>
            <a:r>
              <a:rPr lang="fr-F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QUIS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é um instrumento de sondagem 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desenvolvido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por uma equipe multidisciplinar de pesquisadores do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Human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-Computer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Interaction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Lab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HCIL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) da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University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Maryland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Questionário original (</a:t>
            </a:r>
            <a:r>
              <a:rPr lang="pt-BR" altLang="pt-BR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version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2.0, </a:t>
            </a:r>
            <a:r>
              <a:rPr lang="pt-BR" altLang="pt-BR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Shneiderman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, 1987), consistia de 90 perguntas.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Na versão 2 foram inseridas mais 13 perguntas e modificaram a escala que era de  1 a 10 para , 1 a 9, pois neste caso poderia incluir o 0 como não aplicável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323850" y="1682750"/>
            <a:ext cx="84248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QUIS continuamente está sendo atualizado e refinado para vários ambientes acadêmicos e industriais, hoje sua versão atual é a 7.0.</a:t>
            </a: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traduzido em 4 idiomas, inclusive o Português do Brasil.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8486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71" name="Retângulo 1"/>
          <p:cNvSpPr>
            <a:spLocks noChangeArrowheads="1"/>
          </p:cNvSpPr>
          <p:nvPr/>
        </p:nvSpPr>
        <p:spPr bwMode="auto">
          <a:xfrm>
            <a:off x="323850" y="1898650"/>
            <a:ext cx="8424863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Hierarquicamente organizado em 9 fatores referentes a interface: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Fatores relacionados às telas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Terminologia e retorno do sistema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Fatores relacionados ao aprendizado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Capacidade do sistema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Manuais técnicos e ajuda online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Tutoriais online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Multimídia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Teleconferência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Instalação de software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323850" y="1865313"/>
            <a:ext cx="8424863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 do QUIS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http://garyperlman.com/quest/quest.cgi?form=QUIS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Outros links sobre o QUIS: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http://lap.umd.edu/quis/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http://www.cs.umd.edu/hcil/quis/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272" y="4716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323850" y="1865313"/>
            <a:ext cx="8424863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QUIS (em português)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Reações ao sistema:</a:t>
            </a:r>
          </a:p>
          <a:p>
            <a:pPr>
              <a:buNone/>
            </a:pPr>
            <a:r>
              <a:rPr lang="pt-BR" sz="2400" b="1" dirty="0" smtClean="0"/>
              <a:t> </a:t>
            </a:r>
            <a:endParaRPr lang="pt-BR" sz="2400" b="1" dirty="0"/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Terrível - maravilhoso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Frustrante - satisfatório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Maçante -  estimulante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Difícil - fácil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Inflexível - flexível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272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73154" y="1268760"/>
            <a:ext cx="8424863" cy="58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QUIS (em português - adaptado)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</a:t>
            </a: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Caracteres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tela do computador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difíceis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 - fáceis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ler</a:t>
            </a:r>
          </a:p>
          <a:p>
            <a:pPr>
              <a:buNone/>
            </a:pPr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Imagem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caracteres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Confusa - nítida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Formato dos caracteres (fontes)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Ilegíveis - bem legíveis</a:t>
            </a:r>
          </a:p>
          <a:p>
            <a:pPr>
              <a:buNone/>
            </a:pPr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Itens em destaque na tela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ajudam - Bem úteis</a:t>
            </a:r>
          </a:p>
          <a:p>
            <a:pPr>
              <a:buNone/>
            </a:pP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Uso do negrito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ajuda - bem útil</a:t>
            </a:r>
          </a:p>
          <a:p>
            <a:pPr>
              <a:buNone/>
            </a:pP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4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1434</Words>
  <Application>Microsoft Office PowerPoint</Application>
  <PresentationFormat>Apresentação na tela (4:3)</PresentationFormat>
  <Paragraphs>272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Projeto de Questionários  Cristiane Neri Nobre  </vt:lpstr>
      <vt:lpstr>Questionários</vt:lpstr>
      <vt:lpstr>Questionários Pós Estudo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avaliação de usabilidade</vt:lpstr>
      <vt:lpstr>Questionários de Satisfação “Pós-tarefa”</vt:lpstr>
      <vt:lpstr>Questionários de Satisfação “Pós-tarefa”</vt:lpstr>
      <vt:lpstr>Questionários de Satisfação “Pós-tarefa”</vt:lpstr>
      <vt:lpstr>Questionários de Satisfação “Pós-tarefa”</vt:lpstr>
      <vt:lpstr>Questionários de Satisfação de sistemas Web</vt:lpstr>
      <vt:lpstr>Questionários de Satisfação de sistemas Web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da Experiência do Usuário na WEB  Programa de Pós-Graduação em Informática – PUC Minas       Profa. Cristiane Neri Nobre</dc:title>
  <dc:creator>Critiane</dc:creator>
  <cp:lastModifiedBy>Critiane</cp:lastModifiedBy>
  <cp:revision>116</cp:revision>
  <dcterms:created xsi:type="dcterms:W3CDTF">2017-03-11T21:46:37Z</dcterms:created>
  <dcterms:modified xsi:type="dcterms:W3CDTF">2019-03-19T23:44:51Z</dcterms:modified>
</cp:coreProperties>
</file>