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9" r:id="rId4"/>
    <p:sldId id="280" r:id="rId5"/>
    <p:sldId id="281" r:id="rId6"/>
    <p:sldId id="282" r:id="rId7"/>
    <p:sldId id="300" r:id="rId8"/>
    <p:sldId id="301" r:id="rId9"/>
    <p:sldId id="296" r:id="rId10"/>
    <p:sldId id="297" r:id="rId11"/>
    <p:sldId id="298" r:id="rId12"/>
    <p:sldId id="299" r:id="rId13"/>
    <p:sldId id="313" r:id="rId14"/>
    <p:sldId id="314" r:id="rId15"/>
    <p:sldId id="315" r:id="rId16"/>
    <p:sldId id="316" r:id="rId17"/>
    <p:sldId id="312" r:id="rId18"/>
    <p:sldId id="31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nanur acar" initials="sa" lastIdx="1" clrIdx="0">
    <p:extLst>
      <p:ext uri="{19B8F6BF-5375-455C-9EA6-DF929625EA0E}">
        <p15:presenceInfo xmlns:p15="http://schemas.microsoft.com/office/powerpoint/2012/main" userId="senanur ac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5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B8A60E-5EA6-4F62-8511-D8F4F9744780}" type="doc">
      <dgm:prSet loTypeId="urn:microsoft.com/office/officeart/2005/8/layout/process4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tr-TR"/>
        </a:p>
      </dgm:t>
    </dgm:pt>
    <dgm:pt modelId="{308C2B4C-B36E-400A-BBA7-5D199C4C82F1}">
      <dgm:prSet phldrT="[Metin]" custT="1"/>
      <dgm:spPr/>
      <dgm:t>
        <a:bodyPr/>
        <a:lstStyle/>
        <a:p>
          <a:pPr algn="ctr"/>
          <a:r>
            <a:rPr lang="tr-TR" sz="2000" b="1" dirty="0" smtClean="0">
              <a:solidFill>
                <a:schemeClr val="tx1"/>
              </a:solidFill>
            </a:rPr>
            <a:t>Kemiklerin Çıkarılması	 </a:t>
          </a:r>
          <a:endParaRPr lang="tr-TR" sz="2000" b="1" dirty="0">
            <a:solidFill>
              <a:schemeClr val="tx1"/>
            </a:solidFill>
          </a:endParaRPr>
        </a:p>
      </dgm:t>
    </dgm:pt>
    <dgm:pt modelId="{449DA8CF-2DC4-4CB7-BC8D-7A55FE8FC8A5}" type="parTrans" cxnId="{C027054D-6D46-4D5C-90BB-C5B3E3DD94E1}">
      <dgm:prSet/>
      <dgm:spPr/>
      <dgm:t>
        <a:bodyPr/>
        <a:lstStyle/>
        <a:p>
          <a:endParaRPr lang="tr-TR"/>
        </a:p>
      </dgm:t>
    </dgm:pt>
    <dgm:pt modelId="{CD724A01-43C0-4F45-B62B-66F215EE065F}" type="sibTrans" cxnId="{C027054D-6D46-4D5C-90BB-C5B3E3DD94E1}">
      <dgm:prSet/>
      <dgm:spPr/>
      <dgm:t>
        <a:bodyPr/>
        <a:lstStyle/>
        <a:p>
          <a:endParaRPr lang="tr-TR"/>
        </a:p>
      </dgm:t>
    </dgm:pt>
    <dgm:pt modelId="{F7BBBFED-F916-43FC-AF70-F61FFAEEAC06}">
      <dgm:prSet phldrT="[Metin]" custT="1"/>
      <dgm:spPr/>
      <dgm:t>
        <a:bodyPr/>
        <a:lstStyle/>
        <a:p>
          <a:pPr algn="ctr"/>
          <a:r>
            <a:rPr lang="tr-TR" sz="2000" b="1" dirty="0" smtClean="0">
              <a:solidFill>
                <a:schemeClr val="tx1"/>
              </a:solidFill>
            </a:rPr>
            <a:t>Anahtar </a:t>
          </a:r>
          <a:r>
            <a:rPr lang="tr-TR" sz="2000" b="1" dirty="0" err="1" smtClean="0">
              <a:solidFill>
                <a:schemeClr val="tx1"/>
              </a:solidFill>
            </a:rPr>
            <a:t>Sagital</a:t>
          </a:r>
          <a:r>
            <a:rPr lang="tr-TR" sz="2000" b="1" dirty="0" smtClean="0">
              <a:solidFill>
                <a:schemeClr val="tx1"/>
              </a:solidFill>
            </a:rPr>
            <a:t> Düzlemini (KSP) Belirle </a:t>
          </a:r>
          <a:endParaRPr lang="tr-TR" sz="2000" b="1" dirty="0">
            <a:solidFill>
              <a:schemeClr val="tx1"/>
            </a:solidFill>
          </a:endParaRPr>
        </a:p>
      </dgm:t>
    </dgm:pt>
    <dgm:pt modelId="{0DD71983-1CEC-4EE5-AAF2-DB99FC9000BB}" type="parTrans" cxnId="{B7D86B97-26AF-4CCD-A46E-1D3D7A5226F4}">
      <dgm:prSet/>
      <dgm:spPr/>
      <dgm:t>
        <a:bodyPr/>
        <a:lstStyle/>
        <a:p>
          <a:endParaRPr lang="tr-TR"/>
        </a:p>
      </dgm:t>
    </dgm:pt>
    <dgm:pt modelId="{25EB354B-22B8-4200-A153-749696335014}" type="sibTrans" cxnId="{B7D86B97-26AF-4CCD-A46E-1D3D7A5226F4}">
      <dgm:prSet/>
      <dgm:spPr/>
      <dgm:t>
        <a:bodyPr/>
        <a:lstStyle/>
        <a:p>
          <a:endParaRPr lang="tr-TR"/>
        </a:p>
      </dgm:t>
    </dgm:pt>
    <dgm:pt modelId="{C42584AA-F7E3-4C83-971B-798844BD157F}">
      <dgm:prSet custT="1"/>
      <dgm:spPr/>
      <dgm:t>
        <a:bodyPr/>
        <a:lstStyle/>
        <a:p>
          <a:pPr algn="ctr" rtl="0"/>
          <a:r>
            <a:rPr lang="tr-TR" sz="2000" b="1" i="0" dirty="0" smtClean="0">
              <a:solidFill>
                <a:schemeClr val="tx1"/>
              </a:solidFill>
            </a:rPr>
            <a:t>Kaburgaları ve başlangıç noktası tanımlama</a:t>
          </a:r>
          <a:endParaRPr lang="tr-TR" sz="2000" b="1" i="0" dirty="0">
            <a:solidFill>
              <a:schemeClr val="tx1"/>
            </a:solidFill>
          </a:endParaRPr>
        </a:p>
      </dgm:t>
    </dgm:pt>
    <dgm:pt modelId="{A428E253-66D5-4DE3-9110-2804C8986167}" type="parTrans" cxnId="{0D749239-C823-4A88-944D-4687CA6BF49C}">
      <dgm:prSet/>
      <dgm:spPr/>
      <dgm:t>
        <a:bodyPr/>
        <a:lstStyle/>
        <a:p>
          <a:endParaRPr lang="tr-TR"/>
        </a:p>
      </dgm:t>
    </dgm:pt>
    <dgm:pt modelId="{F05582C3-987C-4944-A575-CD43D5A8FB50}" type="sibTrans" cxnId="{0D749239-C823-4A88-944D-4687CA6BF49C}">
      <dgm:prSet/>
      <dgm:spPr/>
      <dgm:t>
        <a:bodyPr/>
        <a:lstStyle/>
        <a:p>
          <a:endParaRPr lang="tr-TR"/>
        </a:p>
      </dgm:t>
    </dgm:pt>
    <dgm:pt modelId="{4E33D845-3E12-4F54-A5BE-39B1D05937EC}">
      <dgm:prSet custT="1"/>
      <dgm:spPr/>
      <dgm:t>
        <a:bodyPr/>
        <a:lstStyle/>
        <a:p>
          <a:pPr rtl="0"/>
          <a:r>
            <a:rPr lang="tr-TR" sz="2000" b="1" i="0" dirty="0" smtClean="0">
              <a:solidFill>
                <a:schemeClr val="tx1"/>
              </a:solidFill>
            </a:rPr>
            <a:t>Tüm kaburgayı çıkarma</a:t>
          </a:r>
          <a:endParaRPr lang="tr-TR" sz="2000" b="1" i="0" dirty="0">
            <a:solidFill>
              <a:schemeClr val="tx1"/>
            </a:solidFill>
          </a:endParaRPr>
        </a:p>
      </dgm:t>
    </dgm:pt>
    <dgm:pt modelId="{FA0E91BC-682F-4658-8370-B8F9D66C95C4}" type="parTrans" cxnId="{3B6B1E9E-73FC-41AB-B0E0-C0E178A054D5}">
      <dgm:prSet/>
      <dgm:spPr/>
      <dgm:t>
        <a:bodyPr/>
        <a:lstStyle/>
        <a:p>
          <a:endParaRPr lang="tr-TR"/>
        </a:p>
      </dgm:t>
    </dgm:pt>
    <dgm:pt modelId="{819779EC-712A-4C43-AD79-20A241E677E6}" type="sibTrans" cxnId="{3B6B1E9E-73FC-41AB-B0E0-C0E178A054D5}">
      <dgm:prSet/>
      <dgm:spPr/>
      <dgm:t>
        <a:bodyPr/>
        <a:lstStyle/>
        <a:p>
          <a:endParaRPr lang="tr-TR"/>
        </a:p>
      </dgm:t>
    </dgm:pt>
    <dgm:pt modelId="{C77EEFCB-52BA-47A4-907F-DD572A9F9DEF}" type="pres">
      <dgm:prSet presAssocID="{FFB8A60E-5EA6-4F62-8511-D8F4F974478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DD48C4DD-5446-436A-A9EE-6DADD24C2C12}" type="pres">
      <dgm:prSet presAssocID="{4E33D845-3E12-4F54-A5BE-39B1D05937EC}" presName="boxAndChildren" presStyleCnt="0"/>
      <dgm:spPr/>
      <dgm:t>
        <a:bodyPr/>
        <a:lstStyle/>
        <a:p>
          <a:endParaRPr lang="tr-TR"/>
        </a:p>
      </dgm:t>
    </dgm:pt>
    <dgm:pt modelId="{D0212914-898C-4EC6-A038-C50361938B61}" type="pres">
      <dgm:prSet presAssocID="{4E33D845-3E12-4F54-A5BE-39B1D05937EC}" presName="parentTextBox" presStyleLbl="node1" presStyleIdx="0" presStyleCnt="4"/>
      <dgm:spPr/>
      <dgm:t>
        <a:bodyPr/>
        <a:lstStyle/>
        <a:p>
          <a:endParaRPr lang="tr-TR"/>
        </a:p>
      </dgm:t>
    </dgm:pt>
    <dgm:pt modelId="{9713F951-3259-4731-869A-8CE8064BF710}" type="pres">
      <dgm:prSet presAssocID="{F05582C3-987C-4944-A575-CD43D5A8FB50}" presName="sp" presStyleCnt="0"/>
      <dgm:spPr/>
      <dgm:t>
        <a:bodyPr/>
        <a:lstStyle/>
        <a:p>
          <a:endParaRPr lang="tr-TR"/>
        </a:p>
      </dgm:t>
    </dgm:pt>
    <dgm:pt modelId="{27EB5D25-F9B5-430E-9DDF-F6110B098AF2}" type="pres">
      <dgm:prSet presAssocID="{C42584AA-F7E3-4C83-971B-798844BD157F}" presName="arrowAndChildren" presStyleCnt="0"/>
      <dgm:spPr/>
      <dgm:t>
        <a:bodyPr/>
        <a:lstStyle/>
        <a:p>
          <a:endParaRPr lang="tr-TR"/>
        </a:p>
      </dgm:t>
    </dgm:pt>
    <dgm:pt modelId="{BFA48979-A0EC-4301-90AD-AF248F5EB9E6}" type="pres">
      <dgm:prSet presAssocID="{C42584AA-F7E3-4C83-971B-798844BD157F}" presName="parentTextArrow" presStyleLbl="node1" presStyleIdx="1" presStyleCnt="4"/>
      <dgm:spPr/>
      <dgm:t>
        <a:bodyPr/>
        <a:lstStyle/>
        <a:p>
          <a:endParaRPr lang="tr-TR"/>
        </a:p>
      </dgm:t>
    </dgm:pt>
    <dgm:pt modelId="{64889BFF-E8C0-4217-92FF-84B87B99AAE8}" type="pres">
      <dgm:prSet presAssocID="{25EB354B-22B8-4200-A153-749696335014}" presName="sp" presStyleCnt="0"/>
      <dgm:spPr/>
      <dgm:t>
        <a:bodyPr/>
        <a:lstStyle/>
        <a:p>
          <a:endParaRPr lang="tr-TR"/>
        </a:p>
      </dgm:t>
    </dgm:pt>
    <dgm:pt modelId="{08509A91-31BA-4ADD-BFB4-4FE98749FF30}" type="pres">
      <dgm:prSet presAssocID="{F7BBBFED-F916-43FC-AF70-F61FFAEEAC06}" presName="arrowAndChildren" presStyleCnt="0"/>
      <dgm:spPr/>
      <dgm:t>
        <a:bodyPr/>
        <a:lstStyle/>
        <a:p>
          <a:endParaRPr lang="tr-TR"/>
        </a:p>
      </dgm:t>
    </dgm:pt>
    <dgm:pt modelId="{46E6AC87-DB64-40DC-A340-426835CDB427}" type="pres">
      <dgm:prSet presAssocID="{F7BBBFED-F916-43FC-AF70-F61FFAEEAC06}" presName="parentTextArrow" presStyleLbl="node1" presStyleIdx="2" presStyleCnt="4"/>
      <dgm:spPr/>
      <dgm:t>
        <a:bodyPr/>
        <a:lstStyle/>
        <a:p>
          <a:endParaRPr lang="tr-TR"/>
        </a:p>
      </dgm:t>
    </dgm:pt>
    <dgm:pt modelId="{A0D80EAE-BBB6-43FF-B3EB-CC0E8B97ACD6}" type="pres">
      <dgm:prSet presAssocID="{CD724A01-43C0-4F45-B62B-66F215EE065F}" presName="sp" presStyleCnt="0"/>
      <dgm:spPr/>
      <dgm:t>
        <a:bodyPr/>
        <a:lstStyle/>
        <a:p>
          <a:endParaRPr lang="tr-TR"/>
        </a:p>
      </dgm:t>
    </dgm:pt>
    <dgm:pt modelId="{BEDA7430-8E2A-4B31-AC93-25032976B74A}" type="pres">
      <dgm:prSet presAssocID="{308C2B4C-B36E-400A-BBA7-5D199C4C82F1}" presName="arrowAndChildren" presStyleCnt="0"/>
      <dgm:spPr/>
      <dgm:t>
        <a:bodyPr/>
        <a:lstStyle/>
        <a:p>
          <a:endParaRPr lang="tr-TR"/>
        </a:p>
      </dgm:t>
    </dgm:pt>
    <dgm:pt modelId="{B156EBAD-83C1-4905-9BB0-E942A0E82F66}" type="pres">
      <dgm:prSet presAssocID="{308C2B4C-B36E-400A-BBA7-5D199C4C82F1}" presName="parentTextArrow" presStyleLbl="node1" presStyleIdx="3" presStyleCnt="4"/>
      <dgm:spPr/>
      <dgm:t>
        <a:bodyPr/>
        <a:lstStyle/>
        <a:p>
          <a:endParaRPr lang="tr-TR"/>
        </a:p>
      </dgm:t>
    </dgm:pt>
  </dgm:ptLst>
  <dgm:cxnLst>
    <dgm:cxn modelId="{EFA6E926-09C2-4665-86CF-3D151689C969}" type="presOf" srcId="{FFB8A60E-5EA6-4F62-8511-D8F4F9744780}" destId="{C77EEFCB-52BA-47A4-907F-DD572A9F9DEF}" srcOrd="0" destOrd="0" presId="urn:microsoft.com/office/officeart/2005/8/layout/process4"/>
    <dgm:cxn modelId="{14887B7D-DE5A-49DA-8FCF-07D4DB1AC530}" type="presOf" srcId="{308C2B4C-B36E-400A-BBA7-5D199C4C82F1}" destId="{B156EBAD-83C1-4905-9BB0-E942A0E82F66}" srcOrd="0" destOrd="0" presId="urn:microsoft.com/office/officeart/2005/8/layout/process4"/>
    <dgm:cxn modelId="{3B6B1E9E-73FC-41AB-B0E0-C0E178A054D5}" srcId="{FFB8A60E-5EA6-4F62-8511-D8F4F9744780}" destId="{4E33D845-3E12-4F54-A5BE-39B1D05937EC}" srcOrd="3" destOrd="0" parTransId="{FA0E91BC-682F-4658-8370-B8F9D66C95C4}" sibTransId="{819779EC-712A-4C43-AD79-20A241E677E6}"/>
    <dgm:cxn modelId="{CB7EA4B0-3FED-44BE-9D5F-1068EBEE7286}" type="presOf" srcId="{C42584AA-F7E3-4C83-971B-798844BD157F}" destId="{BFA48979-A0EC-4301-90AD-AF248F5EB9E6}" srcOrd="0" destOrd="0" presId="urn:microsoft.com/office/officeart/2005/8/layout/process4"/>
    <dgm:cxn modelId="{C027054D-6D46-4D5C-90BB-C5B3E3DD94E1}" srcId="{FFB8A60E-5EA6-4F62-8511-D8F4F9744780}" destId="{308C2B4C-B36E-400A-BBA7-5D199C4C82F1}" srcOrd="0" destOrd="0" parTransId="{449DA8CF-2DC4-4CB7-BC8D-7A55FE8FC8A5}" sibTransId="{CD724A01-43C0-4F45-B62B-66F215EE065F}"/>
    <dgm:cxn modelId="{131CD767-A4D1-4298-80F0-C58BFB929095}" type="presOf" srcId="{F7BBBFED-F916-43FC-AF70-F61FFAEEAC06}" destId="{46E6AC87-DB64-40DC-A340-426835CDB427}" srcOrd="0" destOrd="0" presId="urn:microsoft.com/office/officeart/2005/8/layout/process4"/>
    <dgm:cxn modelId="{B7D86B97-26AF-4CCD-A46E-1D3D7A5226F4}" srcId="{FFB8A60E-5EA6-4F62-8511-D8F4F9744780}" destId="{F7BBBFED-F916-43FC-AF70-F61FFAEEAC06}" srcOrd="1" destOrd="0" parTransId="{0DD71983-1CEC-4EE5-AAF2-DB99FC9000BB}" sibTransId="{25EB354B-22B8-4200-A153-749696335014}"/>
    <dgm:cxn modelId="{87BB7784-C6DE-4980-8D82-A7CF028E81F4}" type="presOf" srcId="{4E33D845-3E12-4F54-A5BE-39B1D05937EC}" destId="{D0212914-898C-4EC6-A038-C50361938B61}" srcOrd="0" destOrd="0" presId="urn:microsoft.com/office/officeart/2005/8/layout/process4"/>
    <dgm:cxn modelId="{0D749239-C823-4A88-944D-4687CA6BF49C}" srcId="{FFB8A60E-5EA6-4F62-8511-D8F4F9744780}" destId="{C42584AA-F7E3-4C83-971B-798844BD157F}" srcOrd="2" destOrd="0" parTransId="{A428E253-66D5-4DE3-9110-2804C8986167}" sibTransId="{F05582C3-987C-4944-A575-CD43D5A8FB50}"/>
    <dgm:cxn modelId="{CD1CC0AE-8020-45D4-A9FA-BAE2F81235EB}" type="presParOf" srcId="{C77EEFCB-52BA-47A4-907F-DD572A9F9DEF}" destId="{DD48C4DD-5446-436A-A9EE-6DADD24C2C12}" srcOrd="0" destOrd="0" presId="urn:microsoft.com/office/officeart/2005/8/layout/process4"/>
    <dgm:cxn modelId="{4FBEB527-BB1C-4AC4-AAF9-11118FA56CBD}" type="presParOf" srcId="{DD48C4DD-5446-436A-A9EE-6DADD24C2C12}" destId="{D0212914-898C-4EC6-A038-C50361938B61}" srcOrd="0" destOrd="0" presId="urn:microsoft.com/office/officeart/2005/8/layout/process4"/>
    <dgm:cxn modelId="{3138B9FF-8F48-40D1-9115-37049BF6B019}" type="presParOf" srcId="{C77EEFCB-52BA-47A4-907F-DD572A9F9DEF}" destId="{9713F951-3259-4731-869A-8CE8064BF710}" srcOrd="1" destOrd="0" presId="urn:microsoft.com/office/officeart/2005/8/layout/process4"/>
    <dgm:cxn modelId="{55B9A2C0-99FE-4F3A-AA8E-E67AFF0960B1}" type="presParOf" srcId="{C77EEFCB-52BA-47A4-907F-DD572A9F9DEF}" destId="{27EB5D25-F9B5-430E-9DDF-F6110B098AF2}" srcOrd="2" destOrd="0" presId="urn:microsoft.com/office/officeart/2005/8/layout/process4"/>
    <dgm:cxn modelId="{360F2D58-8BF1-4F37-894A-C8376613C9B6}" type="presParOf" srcId="{27EB5D25-F9B5-430E-9DDF-F6110B098AF2}" destId="{BFA48979-A0EC-4301-90AD-AF248F5EB9E6}" srcOrd="0" destOrd="0" presId="urn:microsoft.com/office/officeart/2005/8/layout/process4"/>
    <dgm:cxn modelId="{4CAF999E-1EFF-4D0A-9215-1264CE6D092D}" type="presParOf" srcId="{C77EEFCB-52BA-47A4-907F-DD572A9F9DEF}" destId="{64889BFF-E8C0-4217-92FF-84B87B99AAE8}" srcOrd="3" destOrd="0" presId="urn:microsoft.com/office/officeart/2005/8/layout/process4"/>
    <dgm:cxn modelId="{A66AC2F3-11BC-4D0C-A7C8-C5C298980859}" type="presParOf" srcId="{C77EEFCB-52BA-47A4-907F-DD572A9F9DEF}" destId="{08509A91-31BA-4ADD-BFB4-4FE98749FF30}" srcOrd="4" destOrd="0" presId="urn:microsoft.com/office/officeart/2005/8/layout/process4"/>
    <dgm:cxn modelId="{76F8DE40-7E18-4B1B-A79B-9222DC182383}" type="presParOf" srcId="{08509A91-31BA-4ADD-BFB4-4FE98749FF30}" destId="{46E6AC87-DB64-40DC-A340-426835CDB427}" srcOrd="0" destOrd="0" presId="urn:microsoft.com/office/officeart/2005/8/layout/process4"/>
    <dgm:cxn modelId="{4F318FCE-30FE-444A-B3F7-A16B7EA46CD0}" type="presParOf" srcId="{C77EEFCB-52BA-47A4-907F-DD572A9F9DEF}" destId="{A0D80EAE-BBB6-43FF-B3EB-CC0E8B97ACD6}" srcOrd="5" destOrd="0" presId="urn:microsoft.com/office/officeart/2005/8/layout/process4"/>
    <dgm:cxn modelId="{0A460E1B-AA6C-4E58-B065-262BA86BFB8A}" type="presParOf" srcId="{C77EEFCB-52BA-47A4-907F-DD572A9F9DEF}" destId="{BEDA7430-8E2A-4B31-AC93-25032976B74A}" srcOrd="6" destOrd="0" presId="urn:microsoft.com/office/officeart/2005/8/layout/process4"/>
    <dgm:cxn modelId="{4B2676ED-267E-4B77-9921-FF7796044464}" type="presParOf" srcId="{BEDA7430-8E2A-4B31-AC93-25032976B74A}" destId="{B156EBAD-83C1-4905-9BB0-E942A0E82F6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B8A60E-5EA6-4F62-8511-D8F4F9744780}" type="doc">
      <dgm:prSet loTypeId="urn:microsoft.com/office/officeart/2005/8/layout/process4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tr-TR"/>
        </a:p>
      </dgm:t>
    </dgm:pt>
    <dgm:pt modelId="{308C2B4C-B36E-400A-BBA7-5D199C4C82F1}">
      <dgm:prSet phldrT="[Metin]" custT="1"/>
      <dgm:spPr/>
      <dgm:t>
        <a:bodyPr/>
        <a:lstStyle/>
        <a:p>
          <a:pPr algn="ctr"/>
          <a:r>
            <a:rPr lang="tr-TR" sz="2000" b="1" dirty="0" smtClean="0">
              <a:solidFill>
                <a:schemeClr val="tx1"/>
              </a:solidFill>
            </a:rPr>
            <a:t>Göğüs CT Taramaları	 </a:t>
          </a:r>
          <a:endParaRPr lang="tr-TR" sz="2000" b="1" dirty="0">
            <a:solidFill>
              <a:schemeClr val="tx1"/>
            </a:solidFill>
          </a:endParaRPr>
        </a:p>
      </dgm:t>
    </dgm:pt>
    <dgm:pt modelId="{449DA8CF-2DC4-4CB7-BC8D-7A55FE8FC8A5}" type="parTrans" cxnId="{C027054D-6D46-4D5C-90BB-C5B3E3DD94E1}">
      <dgm:prSet/>
      <dgm:spPr/>
      <dgm:t>
        <a:bodyPr/>
        <a:lstStyle/>
        <a:p>
          <a:endParaRPr lang="tr-TR"/>
        </a:p>
      </dgm:t>
    </dgm:pt>
    <dgm:pt modelId="{CD724A01-43C0-4F45-B62B-66F215EE065F}" type="sibTrans" cxnId="{C027054D-6D46-4D5C-90BB-C5B3E3DD94E1}">
      <dgm:prSet/>
      <dgm:spPr/>
      <dgm:t>
        <a:bodyPr/>
        <a:lstStyle/>
        <a:p>
          <a:endParaRPr lang="tr-TR"/>
        </a:p>
      </dgm:t>
    </dgm:pt>
    <dgm:pt modelId="{73700AEC-82EA-418F-968A-02B49D64E38C}">
      <dgm:prSet phldrT="[Metin]" custT="1"/>
      <dgm:spPr/>
      <dgm:t>
        <a:bodyPr/>
        <a:lstStyle/>
        <a:p>
          <a:pPr algn="ctr"/>
          <a:r>
            <a:rPr lang="tr-TR" sz="2000" b="1" dirty="0" smtClean="0">
              <a:solidFill>
                <a:schemeClr val="tx1"/>
              </a:solidFill>
            </a:rPr>
            <a:t>Ön İşleme</a:t>
          </a:r>
          <a:endParaRPr lang="tr-TR" sz="2000" b="1" dirty="0">
            <a:solidFill>
              <a:schemeClr val="tx1"/>
            </a:solidFill>
          </a:endParaRPr>
        </a:p>
      </dgm:t>
    </dgm:pt>
    <dgm:pt modelId="{023AC563-12E3-4010-A8D1-B22D5E89087C}" type="parTrans" cxnId="{B7534DB9-749C-4AA8-9792-CBD50D2BB977}">
      <dgm:prSet/>
      <dgm:spPr/>
      <dgm:t>
        <a:bodyPr/>
        <a:lstStyle/>
        <a:p>
          <a:endParaRPr lang="tr-TR"/>
        </a:p>
      </dgm:t>
    </dgm:pt>
    <dgm:pt modelId="{584C8D9D-DB49-4C90-8BE3-F89FDC94FEEC}" type="sibTrans" cxnId="{B7534DB9-749C-4AA8-9792-CBD50D2BB977}">
      <dgm:prSet/>
      <dgm:spPr/>
      <dgm:t>
        <a:bodyPr/>
        <a:lstStyle/>
        <a:p>
          <a:endParaRPr lang="tr-TR"/>
        </a:p>
      </dgm:t>
    </dgm:pt>
    <dgm:pt modelId="{F7BBBFED-F916-43FC-AF70-F61FFAEEAC06}">
      <dgm:prSet phldrT="[Metin]" custT="1"/>
      <dgm:spPr/>
      <dgm:t>
        <a:bodyPr/>
        <a:lstStyle/>
        <a:p>
          <a:pPr algn="ctr"/>
          <a:r>
            <a:rPr lang="tr-TR" sz="2000" b="1" dirty="0" smtClean="0">
              <a:solidFill>
                <a:schemeClr val="tx1"/>
              </a:solidFill>
            </a:rPr>
            <a:t>Akciğer Konturu ve ROI Çıkarılması</a:t>
          </a:r>
          <a:endParaRPr lang="tr-TR" sz="2000" b="1" dirty="0">
            <a:solidFill>
              <a:schemeClr val="tx1"/>
            </a:solidFill>
          </a:endParaRPr>
        </a:p>
      </dgm:t>
    </dgm:pt>
    <dgm:pt modelId="{0DD71983-1CEC-4EE5-AAF2-DB99FC9000BB}" type="parTrans" cxnId="{B7D86B97-26AF-4CCD-A46E-1D3D7A5226F4}">
      <dgm:prSet/>
      <dgm:spPr/>
      <dgm:t>
        <a:bodyPr/>
        <a:lstStyle/>
        <a:p>
          <a:endParaRPr lang="tr-TR"/>
        </a:p>
      </dgm:t>
    </dgm:pt>
    <dgm:pt modelId="{25EB354B-22B8-4200-A153-749696335014}" type="sibTrans" cxnId="{B7D86B97-26AF-4CCD-A46E-1D3D7A5226F4}">
      <dgm:prSet/>
      <dgm:spPr/>
      <dgm:t>
        <a:bodyPr/>
        <a:lstStyle/>
        <a:p>
          <a:endParaRPr lang="tr-TR"/>
        </a:p>
      </dgm:t>
    </dgm:pt>
    <dgm:pt modelId="{22C3D924-1C7E-4AA0-8A9B-7A9C38EC8F49}">
      <dgm:prSet phldrT="[Metin]" custT="1"/>
      <dgm:spPr/>
      <dgm:t>
        <a:bodyPr/>
        <a:lstStyle/>
        <a:p>
          <a:pPr algn="ctr"/>
          <a:r>
            <a:rPr lang="tr-TR" sz="2000" b="1" dirty="0" smtClean="0">
              <a:solidFill>
                <a:schemeClr val="tx1"/>
              </a:solidFill>
            </a:rPr>
            <a:t>Orta </a:t>
          </a:r>
          <a:r>
            <a:rPr lang="tr-TR" sz="2000" b="1" dirty="0" err="1" smtClean="0">
              <a:solidFill>
                <a:schemeClr val="tx1"/>
              </a:solidFill>
            </a:rPr>
            <a:t>Koronal</a:t>
          </a:r>
          <a:r>
            <a:rPr lang="tr-TR" sz="2000" b="1" dirty="0" smtClean="0">
              <a:solidFill>
                <a:schemeClr val="tx1"/>
              </a:solidFill>
            </a:rPr>
            <a:t> Dilim Segmentasyonu</a:t>
          </a:r>
          <a:endParaRPr lang="tr-TR" sz="2000" b="1" dirty="0">
            <a:solidFill>
              <a:schemeClr val="tx1"/>
            </a:solidFill>
          </a:endParaRPr>
        </a:p>
      </dgm:t>
    </dgm:pt>
    <dgm:pt modelId="{89AD7F99-B46D-4708-A803-05D69C8D0936}" type="parTrans" cxnId="{7C33B8CA-C3D1-40D0-97CF-E836A58AB7C2}">
      <dgm:prSet/>
      <dgm:spPr/>
      <dgm:t>
        <a:bodyPr/>
        <a:lstStyle/>
        <a:p>
          <a:endParaRPr lang="tr-TR"/>
        </a:p>
      </dgm:t>
    </dgm:pt>
    <dgm:pt modelId="{50DF0F79-63AF-453C-B39C-D08F937A8C35}" type="sibTrans" cxnId="{7C33B8CA-C3D1-40D0-97CF-E836A58AB7C2}">
      <dgm:prSet/>
      <dgm:spPr/>
      <dgm:t>
        <a:bodyPr/>
        <a:lstStyle/>
        <a:p>
          <a:endParaRPr lang="tr-TR"/>
        </a:p>
      </dgm:t>
    </dgm:pt>
    <dgm:pt modelId="{F045F4EF-411D-4C53-9D84-0D42DEE213C2}">
      <dgm:prSet phldrT="[Metin]" custT="1"/>
      <dgm:spPr/>
      <dgm:t>
        <a:bodyPr/>
        <a:lstStyle/>
        <a:p>
          <a:pPr algn="ctr"/>
          <a:r>
            <a:rPr lang="tr-TR" sz="2000" b="1" dirty="0" smtClean="0">
              <a:solidFill>
                <a:schemeClr val="tx1"/>
              </a:solidFill>
            </a:rPr>
            <a:t>İzleme (</a:t>
          </a:r>
          <a:r>
            <a:rPr lang="tr-TR" sz="2000" b="1" dirty="0" err="1" smtClean="0">
              <a:solidFill>
                <a:schemeClr val="tx1"/>
              </a:solidFill>
            </a:rPr>
            <a:t>Tracking</a:t>
          </a:r>
          <a:r>
            <a:rPr lang="tr-TR" sz="2000" b="1" dirty="0" smtClean="0">
              <a:solidFill>
                <a:schemeClr val="tx1"/>
              </a:solidFill>
            </a:rPr>
            <a:t> ) Segmentasyonu</a:t>
          </a:r>
          <a:endParaRPr lang="tr-TR" sz="2000" b="1" dirty="0">
            <a:solidFill>
              <a:schemeClr val="tx1"/>
            </a:solidFill>
          </a:endParaRPr>
        </a:p>
      </dgm:t>
    </dgm:pt>
    <dgm:pt modelId="{3FDE7DC6-966A-493F-8AA5-6BB5ADBB999B}" type="parTrans" cxnId="{B21DE52F-0831-4C30-9023-3DAF23A0996D}">
      <dgm:prSet/>
      <dgm:spPr/>
      <dgm:t>
        <a:bodyPr/>
        <a:lstStyle/>
        <a:p>
          <a:endParaRPr lang="tr-TR"/>
        </a:p>
      </dgm:t>
    </dgm:pt>
    <dgm:pt modelId="{F90B3F41-E996-4C06-810E-D0D24759C0B5}" type="sibTrans" cxnId="{B21DE52F-0831-4C30-9023-3DAF23A0996D}">
      <dgm:prSet/>
      <dgm:spPr/>
      <dgm:t>
        <a:bodyPr/>
        <a:lstStyle/>
        <a:p>
          <a:endParaRPr lang="tr-TR"/>
        </a:p>
      </dgm:t>
    </dgm:pt>
    <dgm:pt modelId="{44B719FF-328D-477C-87D8-EB6CE1C31E04}">
      <dgm:prSet phldrT="[Metin]" custT="1"/>
      <dgm:spPr/>
      <dgm:t>
        <a:bodyPr/>
        <a:lstStyle/>
        <a:p>
          <a:pPr algn="ctr"/>
          <a:r>
            <a:rPr lang="tr-TR" sz="2000" b="1" dirty="0" smtClean="0">
              <a:solidFill>
                <a:schemeClr val="tx1"/>
              </a:solidFill>
            </a:rPr>
            <a:t>Göğüs Kafesi</a:t>
          </a:r>
          <a:endParaRPr lang="tr-TR" sz="2000" b="1" dirty="0">
            <a:solidFill>
              <a:schemeClr val="tx1"/>
            </a:solidFill>
          </a:endParaRPr>
        </a:p>
      </dgm:t>
    </dgm:pt>
    <dgm:pt modelId="{944BC12C-0B79-4D9E-8E65-BC20B23D13D2}" type="parTrans" cxnId="{9ED690DA-9069-4DD3-8E03-DCCA92E273D9}">
      <dgm:prSet/>
      <dgm:spPr/>
      <dgm:t>
        <a:bodyPr/>
        <a:lstStyle/>
        <a:p>
          <a:endParaRPr lang="tr-TR"/>
        </a:p>
      </dgm:t>
    </dgm:pt>
    <dgm:pt modelId="{3B188286-3FE9-4BCC-A1BB-B415353F1BA3}" type="sibTrans" cxnId="{9ED690DA-9069-4DD3-8E03-DCCA92E273D9}">
      <dgm:prSet/>
      <dgm:spPr/>
      <dgm:t>
        <a:bodyPr/>
        <a:lstStyle/>
        <a:p>
          <a:endParaRPr lang="tr-TR"/>
        </a:p>
      </dgm:t>
    </dgm:pt>
    <dgm:pt modelId="{C77EEFCB-52BA-47A4-907F-DD572A9F9DEF}" type="pres">
      <dgm:prSet presAssocID="{FFB8A60E-5EA6-4F62-8511-D8F4F974478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40C60E14-E04E-4EB7-A5FA-35DC994FC37E}" type="pres">
      <dgm:prSet presAssocID="{44B719FF-328D-477C-87D8-EB6CE1C31E04}" presName="boxAndChildren" presStyleCnt="0"/>
      <dgm:spPr/>
      <dgm:t>
        <a:bodyPr/>
        <a:lstStyle/>
        <a:p>
          <a:endParaRPr lang="tr-TR"/>
        </a:p>
      </dgm:t>
    </dgm:pt>
    <dgm:pt modelId="{A29EA80D-4AD1-485E-91A2-ACD944E35204}" type="pres">
      <dgm:prSet presAssocID="{44B719FF-328D-477C-87D8-EB6CE1C31E04}" presName="parentTextBox" presStyleLbl="node1" presStyleIdx="0" presStyleCnt="5"/>
      <dgm:spPr/>
      <dgm:t>
        <a:bodyPr/>
        <a:lstStyle/>
        <a:p>
          <a:endParaRPr lang="tr-TR"/>
        </a:p>
      </dgm:t>
    </dgm:pt>
    <dgm:pt modelId="{635075EA-C1DB-4B2D-94FC-57D298185AA4}" type="pres">
      <dgm:prSet presAssocID="{F90B3F41-E996-4C06-810E-D0D24759C0B5}" presName="sp" presStyleCnt="0"/>
      <dgm:spPr/>
      <dgm:t>
        <a:bodyPr/>
        <a:lstStyle/>
        <a:p>
          <a:endParaRPr lang="tr-TR"/>
        </a:p>
      </dgm:t>
    </dgm:pt>
    <dgm:pt modelId="{D8D25606-1F79-451A-BE25-D4D111D7FF41}" type="pres">
      <dgm:prSet presAssocID="{F045F4EF-411D-4C53-9D84-0D42DEE213C2}" presName="arrowAndChildren" presStyleCnt="0"/>
      <dgm:spPr/>
      <dgm:t>
        <a:bodyPr/>
        <a:lstStyle/>
        <a:p>
          <a:endParaRPr lang="tr-TR"/>
        </a:p>
      </dgm:t>
    </dgm:pt>
    <dgm:pt modelId="{623B3B20-CC2D-4A7C-AEB7-12DBAD1158C9}" type="pres">
      <dgm:prSet presAssocID="{F045F4EF-411D-4C53-9D84-0D42DEE213C2}" presName="parentTextArrow" presStyleLbl="node1" presStyleIdx="1" presStyleCnt="5"/>
      <dgm:spPr/>
      <dgm:t>
        <a:bodyPr/>
        <a:lstStyle/>
        <a:p>
          <a:endParaRPr lang="tr-TR"/>
        </a:p>
      </dgm:t>
    </dgm:pt>
    <dgm:pt modelId="{01B87C5C-1A01-4F86-981D-1E065EAFD207}" type="pres">
      <dgm:prSet presAssocID="{50DF0F79-63AF-453C-B39C-D08F937A8C35}" presName="sp" presStyleCnt="0"/>
      <dgm:spPr/>
      <dgm:t>
        <a:bodyPr/>
        <a:lstStyle/>
        <a:p>
          <a:endParaRPr lang="tr-TR"/>
        </a:p>
      </dgm:t>
    </dgm:pt>
    <dgm:pt modelId="{95BDCC56-17A7-4F86-B003-2C1270B6F2E6}" type="pres">
      <dgm:prSet presAssocID="{22C3D924-1C7E-4AA0-8A9B-7A9C38EC8F49}" presName="arrowAndChildren" presStyleCnt="0"/>
      <dgm:spPr/>
      <dgm:t>
        <a:bodyPr/>
        <a:lstStyle/>
        <a:p>
          <a:endParaRPr lang="tr-TR"/>
        </a:p>
      </dgm:t>
    </dgm:pt>
    <dgm:pt modelId="{E8DCEFB5-9512-4ED9-A174-790054279466}" type="pres">
      <dgm:prSet presAssocID="{22C3D924-1C7E-4AA0-8A9B-7A9C38EC8F49}" presName="parentTextArrow" presStyleLbl="node1" presStyleIdx="2" presStyleCnt="5"/>
      <dgm:spPr/>
      <dgm:t>
        <a:bodyPr/>
        <a:lstStyle/>
        <a:p>
          <a:endParaRPr lang="tr-TR"/>
        </a:p>
      </dgm:t>
    </dgm:pt>
    <dgm:pt modelId="{64889BFF-E8C0-4217-92FF-84B87B99AAE8}" type="pres">
      <dgm:prSet presAssocID="{25EB354B-22B8-4200-A153-749696335014}" presName="sp" presStyleCnt="0"/>
      <dgm:spPr/>
      <dgm:t>
        <a:bodyPr/>
        <a:lstStyle/>
        <a:p>
          <a:endParaRPr lang="tr-TR"/>
        </a:p>
      </dgm:t>
    </dgm:pt>
    <dgm:pt modelId="{08509A91-31BA-4ADD-BFB4-4FE98749FF30}" type="pres">
      <dgm:prSet presAssocID="{F7BBBFED-F916-43FC-AF70-F61FFAEEAC06}" presName="arrowAndChildren" presStyleCnt="0"/>
      <dgm:spPr/>
      <dgm:t>
        <a:bodyPr/>
        <a:lstStyle/>
        <a:p>
          <a:endParaRPr lang="tr-TR"/>
        </a:p>
      </dgm:t>
    </dgm:pt>
    <dgm:pt modelId="{46E6AC87-DB64-40DC-A340-426835CDB427}" type="pres">
      <dgm:prSet presAssocID="{F7BBBFED-F916-43FC-AF70-F61FFAEEAC06}" presName="parentTextArrow" presStyleLbl="node1" presStyleIdx="3" presStyleCnt="5"/>
      <dgm:spPr/>
      <dgm:t>
        <a:bodyPr/>
        <a:lstStyle/>
        <a:p>
          <a:endParaRPr lang="tr-TR"/>
        </a:p>
      </dgm:t>
    </dgm:pt>
    <dgm:pt modelId="{A0D80EAE-BBB6-43FF-B3EB-CC0E8B97ACD6}" type="pres">
      <dgm:prSet presAssocID="{CD724A01-43C0-4F45-B62B-66F215EE065F}" presName="sp" presStyleCnt="0"/>
      <dgm:spPr/>
      <dgm:t>
        <a:bodyPr/>
        <a:lstStyle/>
        <a:p>
          <a:endParaRPr lang="tr-TR"/>
        </a:p>
      </dgm:t>
    </dgm:pt>
    <dgm:pt modelId="{BEDA7430-8E2A-4B31-AC93-25032976B74A}" type="pres">
      <dgm:prSet presAssocID="{308C2B4C-B36E-400A-BBA7-5D199C4C82F1}" presName="arrowAndChildren" presStyleCnt="0"/>
      <dgm:spPr/>
      <dgm:t>
        <a:bodyPr/>
        <a:lstStyle/>
        <a:p>
          <a:endParaRPr lang="tr-TR"/>
        </a:p>
      </dgm:t>
    </dgm:pt>
    <dgm:pt modelId="{B156EBAD-83C1-4905-9BB0-E942A0E82F66}" type="pres">
      <dgm:prSet presAssocID="{308C2B4C-B36E-400A-BBA7-5D199C4C82F1}" presName="parentTextArrow" presStyleLbl="node1" presStyleIdx="3" presStyleCnt="5"/>
      <dgm:spPr/>
      <dgm:t>
        <a:bodyPr/>
        <a:lstStyle/>
        <a:p>
          <a:endParaRPr lang="tr-TR"/>
        </a:p>
      </dgm:t>
    </dgm:pt>
    <dgm:pt modelId="{86CD8951-1FA3-43C4-9954-EE9A0FD8A939}" type="pres">
      <dgm:prSet presAssocID="{308C2B4C-B36E-400A-BBA7-5D199C4C82F1}" presName="arrow" presStyleLbl="node1" presStyleIdx="4" presStyleCnt="5"/>
      <dgm:spPr/>
      <dgm:t>
        <a:bodyPr/>
        <a:lstStyle/>
        <a:p>
          <a:endParaRPr lang="tr-TR"/>
        </a:p>
      </dgm:t>
    </dgm:pt>
    <dgm:pt modelId="{555F17E2-4BB6-4D57-9E6E-6E6C9E140B83}" type="pres">
      <dgm:prSet presAssocID="{308C2B4C-B36E-400A-BBA7-5D199C4C82F1}" presName="descendantArrow" presStyleCnt="0"/>
      <dgm:spPr/>
      <dgm:t>
        <a:bodyPr/>
        <a:lstStyle/>
        <a:p>
          <a:endParaRPr lang="tr-TR"/>
        </a:p>
      </dgm:t>
    </dgm:pt>
    <dgm:pt modelId="{BDD21447-C55F-4932-B994-E5558A0F4D2E}" type="pres">
      <dgm:prSet presAssocID="{73700AEC-82EA-418F-968A-02B49D64E38C}" presName="childTextArrow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EFA6E926-09C2-4665-86CF-3D151689C969}" type="presOf" srcId="{FFB8A60E-5EA6-4F62-8511-D8F4F9744780}" destId="{C77EEFCB-52BA-47A4-907F-DD572A9F9DEF}" srcOrd="0" destOrd="0" presId="urn:microsoft.com/office/officeart/2005/8/layout/process4"/>
    <dgm:cxn modelId="{B21DE52F-0831-4C30-9023-3DAF23A0996D}" srcId="{FFB8A60E-5EA6-4F62-8511-D8F4F9744780}" destId="{F045F4EF-411D-4C53-9D84-0D42DEE213C2}" srcOrd="3" destOrd="0" parTransId="{3FDE7DC6-966A-493F-8AA5-6BB5ADBB999B}" sibTransId="{F90B3F41-E996-4C06-810E-D0D24759C0B5}"/>
    <dgm:cxn modelId="{51822A2B-7BFE-442A-AFB7-DD87A2C8C8F7}" type="presOf" srcId="{308C2B4C-B36E-400A-BBA7-5D199C4C82F1}" destId="{86CD8951-1FA3-43C4-9954-EE9A0FD8A939}" srcOrd="1" destOrd="0" presId="urn:microsoft.com/office/officeart/2005/8/layout/process4"/>
    <dgm:cxn modelId="{14887B7D-DE5A-49DA-8FCF-07D4DB1AC530}" type="presOf" srcId="{308C2B4C-B36E-400A-BBA7-5D199C4C82F1}" destId="{B156EBAD-83C1-4905-9BB0-E942A0E82F66}" srcOrd="0" destOrd="0" presId="urn:microsoft.com/office/officeart/2005/8/layout/process4"/>
    <dgm:cxn modelId="{8ACA8512-63F2-4340-9FC2-8F599104830C}" type="presOf" srcId="{F045F4EF-411D-4C53-9D84-0D42DEE213C2}" destId="{623B3B20-CC2D-4A7C-AEB7-12DBAD1158C9}" srcOrd="0" destOrd="0" presId="urn:microsoft.com/office/officeart/2005/8/layout/process4"/>
    <dgm:cxn modelId="{B7534DB9-749C-4AA8-9792-CBD50D2BB977}" srcId="{308C2B4C-B36E-400A-BBA7-5D199C4C82F1}" destId="{73700AEC-82EA-418F-968A-02B49D64E38C}" srcOrd="0" destOrd="0" parTransId="{023AC563-12E3-4010-A8D1-B22D5E89087C}" sibTransId="{584C8D9D-DB49-4C90-8BE3-F89FDC94FEEC}"/>
    <dgm:cxn modelId="{131CD767-A4D1-4298-80F0-C58BFB929095}" type="presOf" srcId="{F7BBBFED-F916-43FC-AF70-F61FFAEEAC06}" destId="{46E6AC87-DB64-40DC-A340-426835CDB427}" srcOrd="0" destOrd="0" presId="urn:microsoft.com/office/officeart/2005/8/layout/process4"/>
    <dgm:cxn modelId="{C027054D-6D46-4D5C-90BB-C5B3E3DD94E1}" srcId="{FFB8A60E-5EA6-4F62-8511-D8F4F9744780}" destId="{308C2B4C-B36E-400A-BBA7-5D199C4C82F1}" srcOrd="0" destOrd="0" parTransId="{449DA8CF-2DC4-4CB7-BC8D-7A55FE8FC8A5}" sibTransId="{CD724A01-43C0-4F45-B62B-66F215EE065F}"/>
    <dgm:cxn modelId="{B7D86B97-26AF-4CCD-A46E-1D3D7A5226F4}" srcId="{FFB8A60E-5EA6-4F62-8511-D8F4F9744780}" destId="{F7BBBFED-F916-43FC-AF70-F61FFAEEAC06}" srcOrd="1" destOrd="0" parTransId="{0DD71983-1CEC-4EE5-AAF2-DB99FC9000BB}" sibTransId="{25EB354B-22B8-4200-A153-749696335014}"/>
    <dgm:cxn modelId="{14DADB61-B0B0-455F-89B4-FE81D0717480}" type="presOf" srcId="{73700AEC-82EA-418F-968A-02B49D64E38C}" destId="{BDD21447-C55F-4932-B994-E5558A0F4D2E}" srcOrd="0" destOrd="0" presId="urn:microsoft.com/office/officeart/2005/8/layout/process4"/>
    <dgm:cxn modelId="{478C9728-A924-44FF-8853-E1CDAA693CB9}" type="presOf" srcId="{44B719FF-328D-477C-87D8-EB6CE1C31E04}" destId="{A29EA80D-4AD1-485E-91A2-ACD944E35204}" srcOrd="0" destOrd="0" presId="urn:microsoft.com/office/officeart/2005/8/layout/process4"/>
    <dgm:cxn modelId="{7C33B8CA-C3D1-40D0-97CF-E836A58AB7C2}" srcId="{FFB8A60E-5EA6-4F62-8511-D8F4F9744780}" destId="{22C3D924-1C7E-4AA0-8A9B-7A9C38EC8F49}" srcOrd="2" destOrd="0" parTransId="{89AD7F99-B46D-4708-A803-05D69C8D0936}" sibTransId="{50DF0F79-63AF-453C-B39C-D08F937A8C35}"/>
    <dgm:cxn modelId="{BE224E48-062F-4702-BBAE-52500A0F41B1}" type="presOf" srcId="{22C3D924-1C7E-4AA0-8A9B-7A9C38EC8F49}" destId="{E8DCEFB5-9512-4ED9-A174-790054279466}" srcOrd="0" destOrd="0" presId="urn:microsoft.com/office/officeart/2005/8/layout/process4"/>
    <dgm:cxn modelId="{9ED690DA-9069-4DD3-8E03-DCCA92E273D9}" srcId="{FFB8A60E-5EA6-4F62-8511-D8F4F9744780}" destId="{44B719FF-328D-477C-87D8-EB6CE1C31E04}" srcOrd="4" destOrd="0" parTransId="{944BC12C-0B79-4D9E-8E65-BC20B23D13D2}" sibTransId="{3B188286-3FE9-4BCC-A1BB-B415353F1BA3}"/>
    <dgm:cxn modelId="{4E2CCBDC-369C-496D-BCB0-7FFA651C45B9}" type="presParOf" srcId="{C77EEFCB-52BA-47A4-907F-DD572A9F9DEF}" destId="{40C60E14-E04E-4EB7-A5FA-35DC994FC37E}" srcOrd="0" destOrd="0" presId="urn:microsoft.com/office/officeart/2005/8/layout/process4"/>
    <dgm:cxn modelId="{5130376F-DD34-4596-BABD-25FCD0BEDF5C}" type="presParOf" srcId="{40C60E14-E04E-4EB7-A5FA-35DC994FC37E}" destId="{A29EA80D-4AD1-485E-91A2-ACD944E35204}" srcOrd="0" destOrd="0" presId="urn:microsoft.com/office/officeart/2005/8/layout/process4"/>
    <dgm:cxn modelId="{53924BD6-4DF3-4F40-941C-C30D1F151477}" type="presParOf" srcId="{C77EEFCB-52BA-47A4-907F-DD572A9F9DEF}" destId="{635075EA-C1DB-4B2D-94FC-57D298185AA4}" srcOrd="1" destOrd="0" presId="urn:microsoft.com/office/officeart/2005/8/layout/process4"/>
    <dgm:cxn modelId="{4D014450-647E-4D8C-BE3A-AEEDE708558C}" type="presParOf" srcId="{C77EEFCB-52BA-47A4-907F-DD572A9F9DEF}" destId="{D8D25606-1F79-451A-BE25-D4D111D7FF41}" srcOrd="2" destOrd="0" presId="urn:microsoft.com/office/officeart/2005/8/layout/process4"/>
    <dgm:cxn modelId="{FC6D9A4E-1E11-41A1-8DBB-23F43D444372}" type="presParOf" srcId="{D8D25606-1F79-451A-BE25-D4D111D7FF41}" destId="{623B3B20-CC2D-4A7C-AEB7-12DBAD1158C9}" srcOrd="0" destOrd="0" presId="urn:microsoft.com/office/officeart/2005/8/layout/process4"/>
    <dgm:cxn modelId="{D596AF92-1E46-4882-A6EB-C59B83B28B2C}" type="presParOf" srcId="{C77EEFCB-52BA-47A4-907F-DD572A9F9DEF}" destId="{01B87C5C-1A01-4F86-981D-1E065EAFD207}" srcOrd="3" destOrd="0" presId="urn:microsoft.com/office/officeart/2005/8/layout/process4"/>
    <dgm:cxn modelId="{7B366587-1DD9-48B4-AA76-F060815FCBBE}" type="presParOf" srcId="{C77EEFCB-52BA-47A4-907F-DD572A9F9DEF}" destId="{95BDCC56-17A7-4F86-B003-2C1270B6F2E6}" srcOrd="4" destOrd="0" presId="urn:microsoft.com/office/officeart/2005/8/layout/process4"/>
    <dgm:cxn modelId="{CED38AA9-A7C2-401D-9CD8-23D6AEAF3140}" type="presParOf" srcId="{95BDCC56-17A7-4F86-B003-2C1270B6F2E6}" destId="{E8DCEFB5-9512-4ED9-A174-790054279466}" srcOrd="0" destOrd="0" presId="urn:microsoft.com/office/officeart/2005/8/layout/process4"/>
    <dgm:cxn modelId="{4CAF999E-1EFF-4D0A-9215-1264CE6D092D}" type="presParOf" srcId="{C77EEFCB-52BA-47A4-907F-DD572A9F9DEF}" destId="{64889BFF-E8C0-4217-92FF-84B87B99AAE8}" srcOrd="5" destOrd="0" presId="urn:microsoft.com/office/officeart/2005/8/layout/process4"/>
    <dgm:cxn modelId="{A66AC2F3-11BC-4D0C-A7C8-C5C298980859}" type="presParOf" srcId="{C77EEFCB-52BA-47A4-907F-DD572A9F9DEF}" destId="{08509A91-31BA-4ADD-BFB4-4FE98749FF30}" srcOrd="6" destOrd="0" presId="urn:microsoft.com/office/officeart/2005/8/layout/process4"/>
    <dgm:cxn modelId="{76F8DE40-7E18-4B1B-A79B-9222DC182383}" type="presParOf" srcId="{08509A91-31BA-4ADD-BFB4-4FE98749FF30}" destId="{46E6AC87-DB64-40DC-A340-426835CDB427}" srcOrd="0" destOrd="0" presId="urn:microsoft.com/office/officeart/2005/8/layout/process4"/>
    <dgm:cxn modelId="{4F318FCE-30FE-444A-B3F7-A16B7EA46CD0}" type="presParOf" srcId="{C77EEFCB-52BA-47A4-907F-DD572A9F9DEF}" destId="{A0D80EAE-BBB6-43FF-B3EB-CC0E8B97ACD6}" srcOrd="7" destOrd="0" presId="urn:microsoft.com/office/officeart/2005/8/layout/process4"/>
    <dgm:cxn modelId="{0A460E1B-AA6C-4E58-B065-262BA86BFB8A}" type="presParOf" srcId="{C77EEFCB-52BA-47A4-907F-DD572A9F9DEF}" destId="{BEDA7430-8E2A-4B31-AC93-25032976B74A}" srcOrd="8" destOrd="0" presId="urn:microsoft.com/office/officeart/2005/8/layout/process4"/>
    <dgm:cxn modelId="{4B2676ED-267E-4B77-9921-FF7796044464}" type="presParOf" srcId="{BEDA7430-8E2A-4B31-AC93-25032976B74A}" destId="{B156EBAD-83C1-4905-9BB0-E942A0E82F66}" srcOrd="0" destOrd="0" presId="urn:microsoft.com/office/officeart/2005/8/layout/process4"/>
    <dgm:cxn modelId="{A935484E-16BC-4753-93A0-6DA76830452E}" type="presParOf" srcId="{BEDA7430-8E2A-4B31-AC93-25032976B74A}" destId="{86CD8951-1FA3-43C4-9954-EE9A0FD8A939}" srcOrd="1" destOrd="0" presId="urn:microsoft.com/office/officeart/2005/8/layout/process4"/>
    <dgm:cxn modelId="{0B35F073-BD30-4AE2-BFC4-5A1D559D89BD}" type="presParOf" srcId="{BEDA7430-8E2A-4B31-AC93-25032976B74A}" destId="{555F17E2-4BB6-4D57-9E6E-6E6C9E140B83}" srcOrd="2" destOrd="0" presId="urn:microsoft.com/office/officeart/2005/8/layout/process4"/>
    <dgm:cxn modelId="{BBD56833-E7FB-427D-94CA-90B51790EE24}" type="presParOf" srcId="{555F17E2-4BB6-4D57-9E6E-6E6C9E140B83}" destId="{BDD21447-C55F-4932-B994-E5558A0F4D2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12914-898C-4EC6-A038-C50361938B61}">
      <dsp:nvSpPr>
        <dsp:cNvPr id="0" name=""/>
        <dsp:cNvSpPr/>
      </dsp:nvSpPr>
      <dsp:spPr>
        <a:xfrm>
          <a:off x="0" y="3889316"/>
          <a:ext cx="5714275" cy="850887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b="1" i="0" kern="1200" dirty="0" smtClean="0">
              <a:solidFill>
                <a:schemeClr val="tx1"/>
              </a:solidFill>
            </a:rPr>
            <a:t>Tüm kaburgayı çıkarma</a:t>
          </a:r>
          <a:endParaRPr lang="tr-TR" sz="2000" b="1" i="0" kern="1200" dirty="0">
            <a:solidFill>
              <a:schemeClr val="tx1"/>
            </a:solidFill>
          </a:endParaRPr>
        </a:p>
      </dsp:txBody>
      <dsp:txXfrm>
        <a:off x="0" y="3889316"/>
        <a:ext cx="5714275" cy="850887"/>
      </dsp:txXfrm>
    </dsp:sp>
    <dsp:sp modelId="{BFA48979-A0EC-4301-90AD-AF248F5EB9E6}">
      <dsp:nvSpPr>
        <dsp:cNvPr id="0" name=""/>
        <dsp:cNvSpPr/>
      </dsp:nvSpPr>
      <dsp:spPr>
        <a:xfrm rot="10800000">
          <a:off x="0" y="2593415"/>
          <a:ext cx="5714275" cy="1308664"/>
        </a:xfrm>
        <a:prstGeom prst="upArrowCallout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b="1" i="0" kern="1200" dirty="0" smtClean="0">
              <a:solidFill>
                <a:schemeClr val="tx1"/>
              </a:solidFill>
            </a:rPr>
            <a:t>Kaburgaları ve başlangıç noktası tanımlama</a:t>
          </a:r>
          <a:endParaRPr lang="tr-TR" sz="2000" b="1" i="0" kern="1200" dirty="0">
            <a:solidFill>
              <a:schemeClr val="tx1"/>
            </a:solidFill>
          </a:endParaRPr>
        </a:p>
      </dsp:txBody>
      <dsp:txXfrm rot="10800000">
        <a:off x="0" y="2593415"/>
        <a:ext cx="5714275" cy="850331"/>
      </dsp:txXfrm>
    </dsp:sp>
    <dsp:sp modelId="{46E6AC87-DB64-40DC-A340-426835CDB427}">
      <dsp:nvSpPr>
        <dsp:cNvPr id="0" name=""/>
        <dsp:cNvSpPr/>
      </dsp:nvSpPr>
      <dsp:spPr>
        <a:xfrm rot="10800000">
          <a:off x="0" y="1297513"/>
          <a:ext cx="5714275" cy="1308664"/>
        </a:xfrm>
        <a:prstGeom prst="upArrowCallout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b="1" kern="1200" dirty="0" smtClean="0">
              <a:solidFill>
                <a:schemeClr val="tx1"/>
              </a:solidFill>
            </a:rPr>
            <a:t>Anahtar </a:t>
          </a:r>
          <a:r>
            <a:rPr lang="tr-TR" sz="2000" b="1" kern="1200" dirty="0" err="1" smtClean="0">
              <a:solidFill>
                <a:schemeClr val="tx1"/>
              </a:solidFill>
            </a:rPr>
            <a:t>Sagital</a:t>
          </a:r>
          <a:r>
            <a:rPr lang="tr-TR" sz="2000" b="1" kern="1200" dirty="0" smtClean="0">
              <a:solidFill>
                <a:schemeClr val="tx1"/>
              </a:solidFill>
            </a:rPr>
            <a:t> Düzlemini (KSP) Belirle </a:t>
          </a:r>
          <a:endParaRPr lang="tr-TR" sz="2000" b="1" kern="1200" dirty="0">
            <a:solidFill>
              <a:schemeClr val="tx1"/>
            </a:solidFill>
          </a:endParaRPr>
        </a:p>
      </dsp:txBody>
      <dsp:txXfrm rot="10800000">
        <a:off x="0" y="1297513"/>
        <a:ext cx="5714275" cy="850331"/>
      </dsp:txXfrm>
    </dsp:sp>
    <dsp:sp modelId="{B156EBAD-83C1-4905-9BB0-E942A0E82F66}">
      <dsp:nvSpPr>
        <dsp:cNvPr id="0" name=""/>
        <dsp:cNvSpPr/>
      </dsp:nvSpPr>
      <dsp:spPr>
        <a:xfrm rot="10800000">
          <a:off x="0" y="1612"/>
          <a:ext cx="5714275" cy="1308664"/>
        </a:xfrm>
        <a:prstGeom prst="upArrowCallou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b="1" kern="1200" dirty="0" smtClean="0">
              <a:solidFill>
                <a:schemeClr val="tx1"/>
              </a:solidFill>
            </a:rPr>
            <a:t>Kemiklerin Çıkarılması	 </a:t>
          </a:r>
          <a:endParaRPr lang="tr-TR" sz="2000" b="1" kern="1200" dirty="0">
            <a:solidFill>
              <a:schemeClr val="tx1"/>
            </a:solidFill>
          </a:endParaRPr>
        </a:p>
      </dsp:txBody>
      <dsp:txXfrm rot="10800000">
        <a:off x="0" y="1612"/>
        <a:ext cx="5714275" cy="8503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9EA80D-4AD1-485E-91A2-ACD944E35204}">
      <dsp:nvSpPr>
        <dsp:cNvPr id="0" name=""/>
        <dsp:cNvSpPr/>
      </dsp:nvSpPr>
      <dsp:spPr>
        <a:xfrm>
          <a:off x="0" y="4071573"/>
          <a:ext cx="5714275" cy="667975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b="1" kern="1200" dirty="0" smtClean="0">
              <a:solidFill>
                <a:schemeClr val="tx1"/>
              </a:solidFill>
            </a:rPr>
            <a:t>Göğüs Kafesi</a:t>
          </a:r>
          <a:endParaRPr lang="tr-TR" sz="2000" b="1" kern="1200" dirty="0">
            <a:solidFill>
              <a:schemeClr val="tx1"/>
            </a:solidFill>
          </a:endParaRPr>
        </a:p>
      </dsp:txBody>
      <dsp:txXfrm>
        <a:off x="0" y="4071573"/>
        <a:ext cx="5714275" cy="667975"/>
      </dsp:txXfrm>
    </dsp:sp>
    <dsp:sp modelId="{623B3B20-CC2D-4A7C-AEB7-12DBAD1158C9}">
      <dsp:nvSpPr>
        <dsp:cNvPr id="0" name=""/>
        <dsp:cNvSpPr/>
      </dsp:nvSpPr>
      <dsp:spPr>
        <a:xfrm rot="10800000">
          <a:off x="0" y="3054246"/>
          <a:ext cx="5714275" cy="1027346"/>
        </a:xfrm>
        <a:prstGeom prst="upArrowCallout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b="1" kern="1200" dirty="0" smtClean="0">
              <a:solidFill>
                <a:schemeClr val="tx1"/>
              </a:solidFill>
            </a:rPr>
            <a:t>İzleme (</a:t>
          </a:r>
          <a:r>
            <a:rPr lang="tr-TR" sz="2000" b="1" kern="1200" dirty="0" err="1" smtClean="0">
              <a:solidFill>
                <a:schemeClr val="tx1"/>
              </a:solidFill>
            </a:rPr>
            <a:t>Tracking</a:t>
          </a:r>
          <a:r>
            <a:rPr lang="tr-TR" sz="2000" b="1" kern="1200" dirty="0" smtClean="0">
              <a:solidFill>
                <a:schemeClr val="tx1"/>
              </a:solidFill>
            </a:rPr>
            <a:t> ) Segmentasyonu</a:t>
          </a:r>
          <a:endParaRPr lang="tr-TR" sz="2000" b="1" kern="1200" dirty="0">
            <a:solidFill>
              <a:schemeClr val="tx1"/>
            </a:solidFill>
          </a:endParaRPr>
        </a:p>
      </dsp:txBody>
      <dsp:txXfrm rot="10800000">
        <a:off x="0" y="3054246"/>
        <a:ext cx="5714275" cy="667539"/>
      </dsp:txXfrm>
    </dsp:sp>
    <dsp:sp modelId="{E8DCEFB5-9512-4ED9-A174-790054279466}">
      <dsp:nvSpPr>
        <dsp:cNvPr id="0" name=""/>
        <dsp:cNvSpPr/>
      </dsp:nvSpPr>
      <dsp:spPr>
        <a:xfrm rot="10800000">
          <a:off x="0" y="2036920"/>
          <a:ext cx="5714275" cy="1027346"/>
        </a:xfrm>
        <a:prstGeom prst="upArrowCallou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b="1" kern="1200" dirty="0" smtClean="0">
              <a:solidFill>
                <a:schemeClr val="tx1"/>
              </a:solidFill>
            </a:rPr>
            <a:t>Orta </a:t>
          </a:r>
          <a:r>
            <a:rPr lang="tr-TR" sz="2000" b="1" kern="1200" dirty="0" err="1" smtClean="0">
              <a:solidFill>
                <a:schemeClr val="tx1"/>
              </a:solidFill>
            </a:rPr>
            <a:t>Koronal</a:t>
          </a:r>
          <a:r>
            <a:rPr lang="tr-TR" sz="2000" b="1" kern="1200" dirty="0" smtClean="0">
              <a:solidFill>
                <a:schemeClr val="tx1"/>
              </a:solidFill>
            </a:rPr>
            <a:t> Dilim Segmentasyonu</a:t>
          </a:r>
          <a:endParaRPr lang="tr-TR" sz="2000" b="1" kern="1200" dirty="0">
            <a:solidFill>
              <a:schemeClr val="tx1"/>
            </a:solidFill>
          </a:endParaRPr>
        </a:p>
      </dsp:txBody>
      <dsp:txXfrm rot="10800000">
        <a:off x="0" y="2036920"/>
        <a:ext cx="5714275" cy="667539"/>
      </dsp:txXfrm>
    </dsp:sp>
    <dsp:sp modelId="{46E6AC87-DB64-40DC-A340-426835CDB427}">
      <dsp:nvSpPr>
        <dsp:cNvPr id="0" name=""/>
        <dsp:cNvSpPr/>
      </dsp:nvSpPr>
      <dsp:spPr>
        <a:xfrm rot="10800000">
          <a:off x="0" y="1019593"/>
          <a:ext cx="5714275" cy="1027346"/>
        </a:xfrm>
        <a:prstGeom prst="upArrowCallout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b="1" kern="1200" dirty="0" smtClean="0">
              <a:solidFill>
                <a:schemeClr val="tx1"/>
              </a:solidFill>
            </a:rPr>
            <a:t>Akciğer Konturu ve ROI Çıkarılması</a:t>
          </a:r>
          <a:endParaRPr lang="tr-TR" sz="2000" b="1" kern="1200" dirty="0">
            <a:solidFill>
              <a:schemeClr val="tx1"/>
            </a:solidFill>
          </a:endParaRPr>
        </a:p>
      </dsp:txBody>
      <dsp:txXfrm rot="10800000">
        <a:off x="0" y="1019593"/>
        <a:ext cx="5714275" cy="667539"/>
      </dsp:txXfrm>
    </dsp:sp>
    <dsp:sp modelId="{86CD8951-1FA3-43C4-9954-EE9A0FD8A939}">
      <dsp:nvSpPr>
        <dsp:cNvPr id="0" name=""/>
        <dsp:cNvSpPr/>
      </dsp:nvSpPr>
      <dsp:spPr>
        <a:xfrm rot="10800000">
          <a:off x="0" y="2266"/>
          <a:ext cx="5714275" cy="1027346"/>
        </a:xfrm>
        <a:prstGeom prst="upArrowCallou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b="1" kern="1200" dirty="0" smtClean="0">
              <a:solidFill>
                <a:schemeClr val="tx1"/>
              </a:solidFill>
            </a:rPr>
            <a:t>Göğüs CT Taramaları	 </a:t>
          </a:r>
          <a:endParaRPr lang="tr-TR" sz="2000" b="1" kern="1200" dirty="0">
            <a:solidFill>
              <a:schemeClr val="tx1"/>
            </a:solidFill>
          </a:endParaRPr>
        </a:p>
      </dsp:txBody>
      <dsp:txXfrm rot="-10800000">
        <a:off x="0" y="2266"/>
        <a:ext cx="5714275" cy="360598"/>
      </dsp:txXfrm>
    </dsp:sp>
    <dsp:sp modelId="{BDD21447-C55F-4932-B994-E5558A0F4D2E}">
      <dsp:nvSpPr>
        <dsp:cNvPr id="0" name=""/>
        <dsp:cNvSpPr/>
      </dsp:nvSpPr>
      <dsp:spPr>
        <a:xfrm>
          <a:off x="0" y="362865"/>
          <a:ext cx="5714275" cy="30717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b="1" kern="1200" dirty="0" smtClean="0">
              <a:solidFill>
                <a:schemeClr val="tx1"/>
              </a:solidFill>
            </a:rPr>
            <a:t>Ön İşleme</a:t>
          </a:r>
          <a:endParaRPr lang="tr-TR" sz="2000" b="1" kern="1200" dirty="0">
            <a:solidFill>
              <a:schemeClr val="tx1"/>
            </a:solidFill>
          </a:endParaRPr>
        </a:p>
      </dsp:txBody>
      <dsp:txXfrm>
        <a:off x="0" y="362865"/>
        <a:ext cx="5714275" cy="307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5D8F8-8CB1-4F09-BDCE-165B4FF43F3A}" type="datetimeFigureOut">
              <a:rPr lang="tr-TR" smtClean="0"/>
              <a:t>12.01.2020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B3AF1-060C-4E69-BE80-6D3C9AB54D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314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matlabcentral/answers/182511-model-reconstruction-from-ct-slices" TargetMode="External"/><Relationship Id="rId2" Type="http://schemas.openxmlformats.org/officeDocument/2006/relationships/hyperlink" Target="http://www.programmersought.com/article/6241857839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5400" dirty="0"/>
              <a:t>BME 512 -BİYOMEDİKAL GÖRÜNTÜ İŞLEME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PROJE SUNUMU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9561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Segmentasyon Adımları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2" y="1428751"/>
            <a:ext cx="3618411" cy="4447928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783772" y="5876679"/>
            <a:ext cx="3845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4.Adım : 3.adımdaki </a:t>
            </a:r>
            <a:r>
              <a:rPr lang="tr-TR" b="1" dirty="0" err="1" smtClean="0"/>
              <a:t>imfiil</a:t>
            </a:r>
            <a:r>
              <a:rPr lang="tr-TR" b="1" dirty="0" smtClean="0"/>
              <a:t> uygulanan </a:t>
            </a:r>
          </a:p>
          <a:p>
            <a:r>
              <a:rPr lang="tr-TR" b="1" dirty="0" smtClean="0"/>
              <a:t>Görüntüden 2.adımdaki görüntünün çıkarılması</a:t>
            </a:r>
            <a:endParaRPr lang="tr-TR" b="1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751" y="1428750"/>
            <a:ext cx="3638563" cy="4447928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4629751" y="5876679"/>
            <a:ext cx="3845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5.Adım : 4.adımdaki görüntünün </a:t>
            </a:r>
            <a:r>
              <a:rPr lang="tr-TR" b="1" dirty="0" err="1" smtClean="0"/>
              <a:t>imfilll</a:t>
            </a:r>
            <a:r>
              <a:rPr lang="tr-TR" b="1" dirty="0" smtClean="0"/>
              <a:t> ile doldurulması</a:t>
            </a:r>
            <a:endParaRPr lang="tr-TR" b="1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9226" y="1428751"/>
            <a:ext cx="3729362" cy="4447928"/>
          </a:xfrm>
          <a:prstGeom prst="rect">
            <a:avLst/>
          </a:prstGeom>
        </p:spPr>
      </p:pic>
      <p:sp>
        <p:nvSpPr>
          <p:cNvPr id="10" name="Metin kutusu 9"/>
          <p:cNvSpPr txBox="1"/>
          <p:nvPr/>
        </p:nvSpPr>
        <p:spPr>
          <a:xfrm>
            <a:off x="8409226" y="5876679"/>
            <a:ext cx="3845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6.Adım : 5.adımdaki görüntüye </a:t>
            </a:r>
            <a:r>
              <a:rPr lang="tr-TR" b="1" i="1" dirty="0" smtClean="0"/>
              <a:t>«</a:t>
            </a:r>
            <a:r>
              <a:rPr lang="tr-TR" b="1" i="1" dirty="0" err="1" smtClean="0"/>
              <a:t>bwareaopen</a:t>
            </a:r>
            <a:r>
              <a:rPr lang="tr-TR" b="1" i="1" dirty="0" smtClean="0"/>
              <a:t>» </a:t>
            </a:r>
            <a:r>
              <a:rPr lang="tr-TR" b="1" dirty="0" smtClean="0"/>
              <a:t>komutunun uygulanması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71650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>
          <a:xfrm>
            <a:off x="1524000" y="8382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Segmentasyon Adımları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62" y="1498981"/>
            <a:ext cx="3640998" cy="4377698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783772" y="5876679"/>
            <a:ext cx="3845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b="1" dirty="0"/>
              <a:t>7</a:t>
            </a:r>
            <a:r>
              <a:rPr lang="tr-TR" b="1" dirty="0" smtClean="0"/>
              <a:t>.Adım : Elde edilen akciğerlerin </a:t>
            </a:r>
            <a:r>
              <a:rPr lang="tr-TR" b="1" dirty="0" err="1" smtClean="0"/>
              <a:t>imclose</a:t>
            </a:r>
            <a:r>
              <a:rPr lang="tr-TR" b="1" dirty="0" smtClean="0"/>
              <a:t> ile birleştirilerek iç maskenin oluşturulması</a:t>
            </a:r>
            <a:endParaRPr lang="tr-TR" b="1" dirty="0"/>
          </a:p>
        </p:txBody>
      </p:sp>
      <p:sp>
        <p:nvSpPr>
          <p:cNvPr id="8" name="Metin kutusu 7"/>
          <p:cNvSpPr txBox="1"/>
          <p:nvPr/>
        </p:nvSpPr>
        <p:spPr>
          <a:xfrm>
            <a:off x="4732241" y="5876679"/>
            <a:ext cx="3576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8.Adım : </a:t>
            </a:r>
            <a:r>
              <a:rPr lang="tr-TR" b="1" dirty="0"/>
              <a:t>İç maskenin tersinin alınması «</a:t>
            </a:r>
            <a:r>
              <a:rPr lang="tr-TR" b="1" dirty="0" err="1"/>
              <a:t>imcomplement</a:t>
            </a:r>
            <a:r>
              <a:rPr lang="tr-TR" b="1" dirty="0"/>
              <a:t>» kullanılarak.</a:t>
            </a:r>
          </a:p>
          <a:p>
            <a:pPr algn="just"/>
            <a:endParaRPr lang="tr-TR" b="1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241" y="1493231"/>
            <a:ext cx="3576551" cy="4325457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3773" y="1493231"/>
            <a:ext cx="3510515" cy="4325457"/>
          </a:xfrm>
          <a:prstGeom prst="rect">
            <a:avLst/>
          </a:prstGeom>
        </p:spPr>
      </p:pic>
      <p:sp>
        <p:nvSpPr>
          <p:cNvPr id="14" name="Metin kutusu 13"/>
          <p:cNvSpPr txBox="1"/>
          <p:nvPr/>
        </p:nvSpPr>
        <p:spPr>
          <a:xfrm>
            <a:off x="8346040" y="5876679"/>
            <a:ext cx="3845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9.Adım: Görüntüye </a:t>
            </a:r>
            <a:r>
              <a:rPr lang="tr-TR" b="1" dirty="0" err="1" smtClean="0"/>
              <a:t>histogram</a:t>
            </a:r>
            <a:r>
              <a:rPr lang="tr-TR" b="1" dirty="0"/>
              <a:t> </a:t>
            </a:r>
            <a:r>
              <a:rPr lang="tr-TR" b="1" dirty="0" smtClean="0"/>
              <a:t>eşitleme uygulanması</a:t>
            </a:r>
            <a:endParaRPr lang="tr-TR" b="1" dirty="0"/>
          </a:p>
          <a:p>
            <a:pPr algn="just"/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10712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Segmentasyon Adımları</a:t>
            </a:r>
            <a:br>
              <a:rPr lang="tr-TR" dirty="0"/>
            </a:br>
            <a:endParaRPr lang="tr-TR" dirty="0"/>
          </a:p>
        </p:txBody>
      </p:sp>
      <p:sp>
        <p:nvSpPr>
          <p:cNvPr id="6" name="Metin kutusu 5"/>
          <p:cNvSpPr txBox="1"/>
          <p:nvPr/>
        </p:nvSpPr>
        <p:spPr>
          <a:xfrm>
            <a:off x="770553" y="5810473"/>
            <a:ext cx="3845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10.Adım: Görüntüye </a:t>
            </a:r>
            <a:r>
              <a:rPr lang="tr-TR" b="1" dirty="0" err="1"/>
              <a:t>threshold</a:t>
            </a:r>
            <a:r>
              <a:rPr lang="tr-TR" b="1" dirty="0" smtClean="0"/>
              <a:t> uygulanması</a:t>
            </a:r>
            <a:endParaRPr lang="tr-TR" b="1" dirty="0"/>
          </a:p>
        </p:txBody>
      </p:sp>
      <p:sp>
        <p:nvSpPr>
          <p:cNvPr id="8" name="Metin kutusu 7"/>
          <p:cNvSpPr txBox="1"/>
          <p:nvPr/>
        </p:nvSpPr>
        <p:spPr>
          <a:xfrm>
            <a:off x="4712289" y="5862006"/>
            <a:ext cx="3559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b="1" dirty="0" smtClean="0"/>
              <a:t>11.Adım : Görüntünün iç maske ile çarpılması</a:t>
            </a:r>
            <a:endParaRPr lang="tr-TR" b="1" dirty="0"/>
          </a:p>
        </p:txBody>
      </p:sp>
      <p:sp>
        <p:nvSpPr>
          <p:cNvPr id="10" name="Metin kutusu 9"/>
          <p:cNvSpPr txBox="1"/>
          <p:nvPr/>
        </p:nvSpPr>
        <p:spPr>
          <a:xfrm>
            <a:off x="8529504" y="5862006"/>
            <a:ext cx="384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12.Adım </a:t>
            </a:r>
            <a:r>
              <a:rPr lang="tr-TR" b="1" dirty="0" smtClean="0"/>
              <a:t>: Medyan </a:t>
            </a:r>
            <a:r>
              <a:rPr lang="tr-TR" b="1" dirty="0" smtClean="0"/>
              <a:t>filtre uygulanması</a:t>
            </a:r>
            <a:endParaRPr lang="tr-TR" b="1" dirty="0"/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53" y="1458797"/>
            <a:ext cx="3655608" cy="4435856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290" y="1458797"/>
            <a:ext cx="3559850" cy="4365988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9504" y="1554795"/>
            <a:ext cx="3461192" cy="417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99456" y="263265"/>
            <a:ext cx="9784080" cy="729738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II. Yöntem ile Göğüs Kafesi Segmentasyonu Algoritması</a:t>
            </a:r>
            <a:br>
              <a:rPr lang="tr-TR" dirty="0" smtClean="0"/>
            </a:br>
            <a:endParaRPr lang="tr-TR" dirty="0"/>
          </a:p>
        </p:txBody>
      </p:sp>
      <p:grpSp>
        <p:nvGrpSpPr>
          <p:cNvPr id="4" name="Grup 3"/>
          <p:cNvGrpSpPr/>
          <p:nvPr/>
        </p:nvGrpSpPr>
        <p:grpSpPr>
          <a:xfrm>
            <a:off x="3029855" y="4910960"/>
            <a:ext cx="5714275" cy="667975"/>
            <a:chOff x="0" y="4071573"/>
            <a:chExt cx="5714275" cy="667975"/>
          </a:xfrm>
        </p:grpSpPr>
        <p:sp>
          <p:nvSpPr>
            <p:cNvPr id="20" name="Dikdörtgen 19"/>
            <p:cNvSpPr/>
            <p:nvPr/>
          </p:nvSpPr>
          <p:spPr>
            <a:xfrm>
              <a:off x="0" y="4071573"/>
              <a:ext cx="5714275" cy="66797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Metin kutusu 20"/>
            <p:cNvSpPr txBox="1"/>
            <p:nvPr/>
          </p:nvSpPr>
          <p:spPr>
            <a:xfrm>
              <a:off x="0" y="4071573"/>
              <a:ext cx="5714275" cy="6679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14224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2000" b="1" dirty="0" smtClean="0">
                  <a:solidFill>
                    <a:sysClr val="windowText" lastClr="000000"/>
                  </a:solidFill>
                </a:rPr>
                <a:t>Kemikler için gerekli morfolojik işlemler</a:t>
              </a:r>
              <a:endParaRPr lang="tr-TR" sz="2000" b="1" kern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" name="Grup 4"/>
          <p:cNvGrpSpPr/>
          <p:nvPr/>
        </p:nvGrpSpPr>
        <p:grpSpPr>
          <a:xfrm>
            <a:off x="3029855" y="3789961"/>
            <a:ext cx="5818779" cy="1042286"/>
            <a:chOff x="-1" y="2209353"/>
            <a:chExt cx="5818779" cy="1042286"/>
          </a:xfrm>
        </p:grpSpPr>
        <p:sp>
          <p:nvSpPr>
            <p:cNvPr id="18" name="Yukarı Ok Belirtme Çizgisi 17"/>
            <p:cNvSpPr/>
            <p:nvPr/>
          </p:nvSpPr>
          <p:spPr>
            <a:xfrm rot="10800000">
              <a:off x="-1" y="2224293"/>
              <a:ext cx="5714275" cy="1027346"/>
            </a:xfrm>
            <a:prstGeom prst="upArrowCallou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hueOff val="0"/>
                <a:satOff val="0"/>
                <a:lumOff val="0"/>
                <a:alphaOff val="-10000"/>
              </a:schemeClr>
            </a:fillRef>
            <a:effectRef idx="0">
              <a:schemeClr val="accent2">
                <a:alpha val="90000"/>
                <a:hueOff val="0"/>
                <a:satOff val="0"/>
                <a:lumOff val="0"/>
                <a:alphaOff val="-10000"/>
              </a:schemeClr>
            </a:effectRef>
            <a:fontRef idx="minor">
              <a:schemeClr val="lt1"/>
            </a:fontRef>
          </p:style>
        </p:sp>
        <p:sp>
          <p:nvSpPr>
            <p:cNvPr id="19" name="Yukarı Ok Belirtme Çizgisi 6"/>
            <p:cNvSpPr txBox="1"/>
            <p:nvPr/>
          </p:nvSpPr>
          <p:spPr>
            <a:xfrm>
              <a:off x="104503" y="2209353"/>
              <a:ext cx="5714275" cy="6675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14224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2000" b="1" kern="1200" dirty="0" smtClean="0">
                  <a:solidFill>
                    <a:sysClr val="windowText" lastClr="000000"/>
                  </a:solidFill>
                </a:rPr>
                <a:t>Kemik bölgesinin Seçilmesi</a:t>
              </a:r>
              <a:endParaRPr lang="tr-TR" sz="2000" b="1" kern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" name="Grup 6"/>
          <p:cNvGrpSpPr/>
          <p:nvPr/>
        </p:nvGrpSpPr>
        <p:grpSpPr>
          <a:xfrm>
            <a:off x="3029855" y="2610219"/>
            <a:ext cx="5714276" cy="1027346"/>
            <a:chOff x="-1" y="1019593"/>
            <a:chExt cx="5714276" cy="1027346"/>
          </a:xfrm>
        </p:grpSpPr>
        <p:sp>
          <p:nvSpPr>
            <p:cNvPr id="14" name="Yukarı Ok Belirtme Çizgisi 13"/>
            <p:cNvSpPr/>
            <p:nvPr/>
          </p:nvSpPr>
          <p:spPr>
            <a:xfrm rot="10800000">
              <a:off x="0" y="1019593"/>
              <a:ext cx="5714275" cy="1027346"/>
            </a:xfrm>
            <a:prstGeom prst="upArrowCallou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hueOff val="0"/>
                <a:satOff val="0"/>
                <a:lumOff val="0"/>
                <a:alphaOff val="-30000"/>
              </a:schemeClr>
            </a:fillRef>
            <a:effectRef idx="0">
              <a:schemeClr val="accent2">
                <a:alpha val="90000"/>
                <a:hueOff val="0"/>
                <a:satOff val="0"/>
                <a:lumOff val="0"/>
                <a:alphaOff val="-30000"/>
              </a:schemeClr>
            </a:effectRef>
            <a:fontRef idx="minor">
              <a:schemeClr val="lt1"/>
            </a:fontRef>
          </p:style>
        </p:sp>
        <p:sp>
          <p:nvSpPr>
            <p:cNvPr id="15" name="Yukarı Ok Belirtme Çizgisi 10"/>
            <p:cNvSpPr txBox="1"/>
            <p:nvPr/>
          </p:nvSpPr>
          <p:spPr>
            <a:xfrm>
              <a:off x="-1" y="1034533"/>
              <a:ext cx="5714275" cy="6675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14224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2000" b="1" kern="1200" dirty="0" smtClean="0">
                  <a:solidFill>
                    <a:sysClr val="windowText" lastClr="000000"/>
                  </a:solidFill>
                </a:rPr>
                <a:t>HU Dönüşümü</a:t>
              </a:r>
              <a:endParaRPr lang="tr-TR" sz="2000" b="1" kern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" name="Grup 7"/>
          <p:cNvGrpSpPr/>
          <p:nvPr/>
        </p:nvGrpSpPr>
        <p:grpSpPr>
          <a:xfrm>
            <a:off x="3029856" y="1582874"/>
            <a:ext cx="5714275" cy="1027346"/>
            <a:chOff x="0" y="2266"/>
            <a:chExt cx="5714275" cy="1027346"/>
          </a:xfrm>
        </p:grpSpPr>
        <p:sp>
          <p:nvSpPr>
            <p:cNvPr id="12" name="Yukarı Ok Belirtme Çizgisi 11"/>
            <p:cNvSpPr/>
            <p:nvPr/>
          </p:nvSpPr>
          <p:spPr>
            <a:xfrm rot="10800000">
              <a:off x="0" y="2266"/>
              <a:ext cx="5714275" cy="1027346"/>
            </a:xfrm>
            <a:prstGeom prst="upArrowCallou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hueOff val="0"/>
                <a:satOff val="0"/>
                <a:lumOff val="0"/>
                <a:alphaOff val="-40000"/>
              </a:schemeClr>
            </a:fillRef>
            <a:effectRef idx="0">
              <a:schemeClr val="accent2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lt1"/>
            </a:fontRef>
          </p:style>
        </p:sp>
        <p:sp>
          <p:nvSpPr>
            <p:cNvPr id="13" name="Yukarı Ok Belirtme Çizgisi 12"/>
            <p:cNvSpPr txBox="1"/>
            <p:nvPr/>
          </p:nvSpPr>
          <p:spPr>
            <a:xfrm>
              <a:off x="0" y="2266"/>
              <a:ext cx="5714275" cy="3605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14224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2000" b="1" kern="1200" dirty="0" smtClean="0">
                  <a:solidFill>
                    <a:schemeClr val="tx1"/>
                  </a:solidFill>
                </a:rPr>
                <a:t>Akciğer Görüntülerin okutulması</a:t>
              </a:r>
              <a:r>
                <a:rPr lang="tr-TR" sz="2000" b="1" kern="1200" dirty="0" smtClean="0"/>
                <a:t>	 </a:t>
              </a:r>
              <a:endParaRPr lang="tr-TR" sz="2000" b="1" kern="1200" dirty="0"/>
            </a:p>
          </p:txBody>
        </p:sp>
      </p:grpSp>
      <p:grpSp>
        <p:nvGrpSpPr>
          <p:cNvPr id="9" name="Grup 8"/>
          <p:cNvGrpSpPr/>
          <p:nvPr/>
        </p:nvGrpSpPr>
        <p:grpSpPr>
          <a:xfrm>
            <a:off x="3029856" y="1943473"/>
            <a:ext cx="5714275" cy="307176"/>
            <a:chOff x="0" y="362865"/>
            <a:chExt cx="5714275" cy="307176"/>
          </a:xfrm>
        </p:grpSpPr>
        <p:sp>
          <p:nvSpPr>
            <p:cNvPr id="10" name="Dikdörtgen 9"/>
            <p:cNvSpPr/>
            <p:nvPr/>
          </p:nvSpPr>
          <p:spPr>
            <a:xfrm>
              <a:off x="0" y="362865"/>
              <a:ext cx="5714275" cy="307176"/>
            </a:xfrm>
            <a:prstGeom prst="rect">
              <a:avLst/>
            </a:prstGeom>
          </p:spPr>
          <p:style>
            <a:lnRef idx="2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Metin kutusu 10"/>
            <p:cNvSpPr txBox="1"/>
            <p:nvPr/>
          </p:nvSpPr>
          <p:spPr>
            <a:xfrm>
              <a:off x="0" y="362865"/>
              <a:ext cx="5714275" cy="3071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25400" rIns="14224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2000" b="1" kern="1200" dirty="0" smtClean="0"/>
                <a:t>Görüntüden İstenemeyen kısmın atılması</a:t>
              </a:r>
              <a:endParaRPr lang="tr-TR" sz="20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985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/>
            <a:r>
              <a:rPr lang="tr-TR" sz="3600" b="1" dirty="0" err="1">
                <a:latin typeface="+mn-lt"/>
              </a:rPr>
              <a:t>Hounsfield</a:t>
            </a:r>
            <a:r>
              <a:rPr lang="tr-TR" sz="3600" b="1" dirty="0">
                <a:latin typeface="+mn-lt"/>
              </a:rPr>
              <a:t> </a:t>
            </a:r>
            <a:r>
              <a:rPr lang="tr-TR" sz="3600" b="1" dirty="0" err="1">
                <a:latin typeface="+mn-lt"/>
              </a:rPr>
              <a:t>Unit</a:t>
            </a:r>
            <a:r>
              <a:rPr lang="tr-TR" sz="3600" b="1" dirty="0">
                <a:latin typeface="+mn-lt"/>
              </a:rPr>
              <a:t> </a:t>
            </a:r>
            <a:endParaRPr lang="tr-TR" sz="3200" dirty="0">
              <a:latin typeface="+mn-lt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750423"/>
            <a:ext cx="9601200" cy="3581400"/>
          </a:xfrm>
        </p:spPr>
        <p:txBody>
          <a:bodyPr/>
          <a:lstStyle/>
          <a:p>
            <a:r>
              <a:rPr lang="tr-TR" sz="2400" dirty="0" smtClean="0"/>
              <a:t>CT ‘de doku </a:t>
            </a:r>
            <a:r>
              <a:rPr lang="tr-TR" sz="2400" dirty="0"/>
              <a:t>yoğunluğu gösteren </a:t>
            </a:r>
            <a:r>
              <a:rPr lang="tr-TR" sz="2400" dirty="0" smtClean="0"/>
              <a:t>birim.</a:t>
            </a:r>
          </a:p>
          <a:p>
            <a:r>
              <a:rPr lang="tr-TR" sz="2400" dirty="0"/>
              <a:t>HU değeri= Piksel Değeri * </a:t>
            </a:r>
            <a:r>
              <a:rPr lang="tr-TR" sz="2400" dirty="0" err="1"/>
              <a:t>RescaleSlope</a:t>
            </a:r>
            <a:r>
              <a:rPr lang="tr-TR" sz="2400" dirty="0"/>
              <a:t> + </a:t>
            </a:r>
            <a:r>
              <a:rPr lang="tr-TR" sz="2400" dirty="0" err="1"/>
              <a:t>RescaleIntercept</a:t>
            </a:r>
            <a:r>
              <a:rPr lang="tr-TR" sz="2400" dirty="0"/>
              <a:t> </a:t>
            </a:r>
          </a:p>
          <a:p>
            <a:r>
              <a:rPr lang="tr-TR" sz="2400" dirty="0" err="1" smtClean="0"/>
              <a:t>RescaleSlope</a:t>
            </a:r>
            <a:r>
              <a:rPr lang="tr-TR" sz="2400" dirty="0" smtClean="0"/>
              <a:t>:</a:t>
            </a:r>
            <a:r>
              <a:rPr lang="tr-TR" sz="2400" dirty="0"/>
              <a:t> Yeniden Ölçeklendirme </a:t>
            </a:r>
            <a:r>
              <a:rPr lang="tr-TR" sz="2400" dirty="0" smtClean="0"/>
              <a:t>Eğimi</a:t>
            </a:r>
          </a:p>
          <a:p>
            <a:r>
              <a:rPr lang="tr-TR" sz="2400" dirty="0" smtClean="0"/>
              <a:t> </a:t>
            </a:r>
            <a:r>
              <a:rPr lang="tr-TR" sz="2400" dirty="0" err="1" smtClean="0"/>
              <a:t>RescaleIntercept</a:t>
            </a:r>
            <a:r>
              <a:rPr lang="tr-TR" sz="2400" dirty="0" smtClean="0"/>
              <a:t> = Yeniden </a:t>
            </a:r>
            <a:r>
              <a:rPr lang="tr-TR" sz="2400" dirty="0"/>
              <a:t>Ölçekleme </a:t>
            </a:r>
            <a:r>
              <a:rPr lang="tr-TR" sz="2400" dirty="0" smtClean="0"/>
              <a:t>Kesişimi</a:t>
            </a:r>
            <a:endParaRPr lang="tr-TR" sz="2400" dirty="0"/>
          </a:p>
          <a:p>
            <a:endParaRPr lang="tr-TR" sz="2400" dirty="0"/>
          </a:p>
          <a:p>
            <a:endParaRPr lang="tr-TR" dirty="0"/>
          </a:p>
        </p:txBody>
      </p:sp>
      <p:pic>
        <p:nvPicPr>
          <p:cNvPr id="4" name="Resim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48833" y="3718516"/>
            <a:ext cx="6209619" cy="303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22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Segmentasyon Adımları</a:t>
            </a:r>
            <a:endParaRPr lang="tr-TR" dirty="0"/>
          </a:p>
        </p:txBody>
      </p:sp>
      <p:pic>
        <p:nvPicPr>
          <p:cNvPr id="4" name="Resim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2286000"/>
            <a:ext cx="3335020" cy="3286125"/>
          </a:xfrm>
          <a:prstGeom prst="rect">
            <a:avLst/>
          </a:prstGeom>
        </p:spPr>
      </p:pic>
      <p:pic>
        <p:nvPicPr>
          <p:cNvPr id="5" name="Resim 4"/>
          <p:cNvPicPr/>
          <p:nvPr/>
        </p:nvPicPr>
        <p:blipFill>
          <a:blip r:embed="rId3"/>
          <a:stretch>
            <a:fillRect/>
          </a:stretch>
        </p:blipFill>
        <p:spPr>
          <a:xfrm>
            <a:off x="4927101" y="2286000"/>
            <a:ext cx="3343275" cy="3348355"/>
          </a:xfrm>
          <a:prstGeom prst="rect">
            <a:avLst/>
          </a:prstGeom>
        </p:spPr>
      </p:pic>
      <p:pic>
        <p:nvPicPr>
          <p:cNvPr id="6" name="İçerik Yer Tutucusu 5"/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490857" y="2286000"/>
            <a:ext cx="3552759" cy="3286125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8764839" y="5449689"/>
            <a:ext cx="3278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300- 700 HU (Kemik için sınırlar)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1648324" y="5625556"/>
            <a:ext cx="327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Orijinal Görüntü</a:t>
            </a:r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5201083" y="5572125"/>
            <a:ext cx="3278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Görüntünün Alt kısmının atılması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88855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Segmentasyon Adımları</a:t>
            </a:r>
          </a:p>
        </p:txBody>
      </p:sp>
      <p:pic>
        <p:nvPicPr>
          <p:cNvPr id="4" name="Resim 3"/>
          <p:cNvPicPr/>
          <p:nvPr/>
        </p:nvPicPr>
        <p:blipFill>
          <a:blip r:embed="rId2"/>
          <a:stretch>
            <a:fillRect/>
          </a:stretch>
        </p:blipFill>
        <p:spPr>
          <a:xfrm>
            <a:off x="992777" y="2286000"/>
            <a:ext cx="3323922" cy="3735976"/>
          </a:xfrm>
          <a:prstGeom prst="rect">
            <a:avLst/>
          </a:prstGeom>
        </p:spPr>
      </p:pic>
      <p:pic>
        <p:nvPicPr>
          <p:cNvPr id="5" name="İçerik Yer Tutucusu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43067" y="2285999"/>
            <a:ext cx="3258266" cy="3735976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1489166" y="6165669"/>
            <a:ext cx="327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100 HU</a:t>
            </a:r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5463997" y="6136275"/>
            <a:ext cx="327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150- 200  HU</a:t>
            </a:r>
            <a:endParaRPr lang="tr-TR" dirty="0"/>
          </a:p>
        </p:txBody>
      </p:sp>
      <p:pic>
        <p:nvPicPr>
          <p:cNvPr id="9" name="Resim 8"/>
          <p:cNvPicPr/>
          <p:nvPr/>
        </p:nvPicPr>
        <p:blipFill>
          <a:blip r:embed="rId4"/>
          <a:stretch>
            <a:fillRect/>
          </a:stretch>
        </p:blipFill>
        <p:spPr>
          <a:xfrm>
            <a:off x="8027701" y="2285999"/>
            <a:ext cx="3637430" cy="3693524"/>
          </a:xfrm>
          <a:prstGeom prst="rect">
            <a:avLst/>
          </a:prstGeom>
        </p:spPr>
      </p:pic>
      <p:sp>
        <p:nvSpPr>
          <p:cNvPr id="10" name="Metin kutusu 9"/>
          <p:cNvSpPr txBox="1"/>
          <p:nvPr/>
        </p:nvSpPr>
        <p:spPr>
          <a:xfrm>
            <a:off x="8027701" y="6021975"/>
            <a:ext cx="327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Kemiklerin Çıkarılması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6790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Segmentasyon Adımları</a:t>
            </a:r>
          </a:p>
        </p:txBody>
      </p:sp>
      <p:pic>
        <p:nvPicPr>
          <p:cNvPr id="4" name="Resim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1428750"/>
            <a:ext cx="7458892" cy="499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8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KAYNAKÇA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err="1"/>
              <a:t>Li</a:t>
            </a:r>
            <a:r>
              <a:rPr lang="tr-TR" dirty="0"/>
              <a:t> </a:t>
            </a:r>
            <a:r>
              <a:rPr lang="tr-TR" dirty="0" err="1"/>
              <a:t>Zhang</a:t>
            </a:r>
            <a:r>
              <a:rPr lang="tr-TR" dirty="0"/>
              <a:t>  , </a:t>
            </a:r>
            <a:r>
              <a:rPr lang="tr-TR" dirty="0" err="1"/>
              <a:t>Qingmao</a:t>
            </a:r>
            <a:r>
              <a:rPr lang="tr-TR" dirty="0"/>
              <a:t> Hu , </a:t>
            </a:r>
            <a:r>
              <a:rPr lang="tr-TR" dirty="0" err="1"/>
              <a:t>Xiaodong</a:t>
            </a:r>
            <a:r>
              <a:rPr lang="tr-TR" dirty="0"/>
              <a:t> </a:t>
            </a:r>
            <a:r>
              <a:rPr lang="tr-TR" dirty="0" err="1"/>
              <a:t>Li</a:t>
            </a:r>
            <a:r>
              <a:rPr lang="tr-TR" dirty="0"/>
              <a:t> ,(2012) </a:t>
            </a:r>
            <a:r>
              <a:rPr lang="tr-TR" dirty="0" err="1"/>
              <a:t>Automatic</a:t>
            </a:r>
            <a:r>
              <a:rPr lang="tr-TR" dirty="0"/>
              <a:t> </a:t>
            </a:r>
            <a:r>
              <a:rPr lang="tr-TR" dirty="0" err="1"/>
              <a:t>Rib</a:t>
            </a:r>
            <a:r>
              <a:rPr lang="tr-TR" dirty="0"/>
              <a:t> </a:t>
            </a:r>
            <a:r>
              <a:rPr lang="tr-TR" dirty="0" err="1"/>
              <a:t>Segmentation</a:t>
            </a:r>
            <a:r>
              <a:rPr lang="tr-TR" dirty="0"/>
              <a:t> in </a:t>
            </a:r>
            <a:r>
              <a:rPr lang="tr-TR" dirty="0" err="1"/>
              <a:t>Chest</a:t>
            </a:r>
            <a:r>
              <a:rPr lang="tr-TR" dirty="0"/>
              <a:t> CT Volume Data, </a:t>
            </a:r>
            <a:r>
              <a:rPr lang="en-US" dirty="0"/>
              <a:t>2012 International Conference on Biomedical Engineering and Biotechnology</a:t>
            </a:r>
          </a:p>
          <a:p>
            <a:pPr algn="just"/>
            <a:r>
              <a:rPr lang="tr-TR" dirty="0"/>
              <a:t>Hong </a:t>
            </a:r>
            <a:r>
              <a:rPr lang="tr-TR" dirty="0" err="1"/>
              <a:t>Li</a:t>
            </a:r>
            <a:r>
              <a:rPr lang="tr-TR" dirty="0"/>
              <a:t>, </a:t>
            </a:r>
            <a:r>
              <a:rPr lang="tr-TR" dirty="0" err="1"/>
              <a:t>Jun</a:t>
            </a:r>
            <a:r>
              <a:rPr lang="tr-TR" dirty="0"/>
              <a:t> </a:t>
            </a:r>
            <a:r>
              <a:rPr lang="tr-TR" dirty="0" err="1"/>
              <a:t>Li</a:t>
            </a:r>
            <a:r>
              <a:rPr lang="tr-TR" dirty="0"/>
              <a:t>, </a:t>
            </a:r>
            <a:r>
              <a:rPr lang="tr-TR" dirty="0" err="1"/>
              <a:t>Shinong</a:t>
            </a:r>
            <a:r>
              <a:rPr lang="tr-TR" dirty="0"/>
              <a:t> </a:t>
            </a:r>
            <a:r>
              <a:rPr lang="tr-TR" dirty="0" err="1"/>
              <a:t>Pan</a:t>
            </a:r>
            <a:r>
              <a:rPr lang="tr-TR" dirty="0"/>
              <a:t>, </a:t>
            </a:r>
            <a:r>
              <a:rPr lang="tr-TR" dirty="0" err="1"/>
              <a:t>Qiyong</a:t>
            </a:r>
            <a:r>
              <a:rPr lang="tr-TR" dirty="0"/>
              <a:t> </a:t>
            </a:r>
            <a:r>
              <a:rPr lang="tr-TR" dirty="0" err="1"/>
              <a:t>Guo</a:t>
            </a:r>
            <a:r>
              <a:rPr lang="tr-TR" dirty="0"/>
              <a:t>, </a:t>
            </a:r>
            <a:r>
              <a:rPr lang="tr-TR" dirty="0" err="1"/>
              <a:t>Jiren</a:t>
            </a:r>
            <a:r>
              <a:rPr lang="tr-TR" dirty="0"/>
              <a:t> </a:t>
            </a:r>
            <a:r>
              <a:rPr lang="tr-TR" dirty="0" err="1"/>
              <a:t>Liu</a:t>
            </a:r>
            <a:r>
              <a:rPr lang="tr-TR" dirty="0"/>
              <a:t>, Yan </a:t>
            </a:r>
            <a:r>
              <a:rPr lang="tr-TR" dirty="0" err="1"/>
              <a:t>Kang</a:t>
            </a:r>
            <a:r>
              <a:rPr lang="tr-TR" dirty="0"/>
              <a:t>, (2010) </a:t>
            </a:r>
            <a:r>
              <a:rPr lang="en-US" dirty="0"/>
              <a:t>Automatic Rib Positioning Method in CT Images  </a:t>
            </a:r>
            <a:endParaRPr lang="tr-TR" dirty="0"/>
          </a:p>
          <a:p>
            <a:r>
              <a:rPr lang="tr-TR" dirty="0" err="1"/>
              <a:t>Rib</a:t>
            </a:r>
            <a:r>
              <a:rPr lang="tr-TR" dirty="0"/>
              <a:t> </a:t>
            </a:r>
            <a:r>
              <a:rPr lang="tr-TR" dirty="0" err="1"/>
              <a:t>Segmentation</a:t>
            </a:r>
            <a:r>
              <a:rPr lang="tr-TR" dirty="0"/>
              <a:t> in CT </a:t>
            </a:r>
            <a:r>
              <a:rPr lang="tr-TR" dirty="0" err="1"/>
              <a:t>Scans</a:t>
            </a:r>
            <a:r>
              <a:rPr lang="tr-TR" dirty="0"/>
              <a:t>	,</a:t>
            </a:r>
            <a:r>
              <a:rPr lang="tr-TR" dirty="0" err="1"/>
              <a:t>Literature</a:t>
            </a:r>
            <a:r>
              <a:rPr lang="tr-TR" dirty="0"/>
              <a:t> </a:t>
            </a:r>
            <a:r>
              <a:rPr lang="tr-TR" dirty="0" err="1"/>
              <a:t>Review</a:t>
            </a:r>
            <a:r>
              <a:rPr lang="tr-TR" dirty="0"/>
              <a:t> </a:t>
            </a:r>
            <a:r>
              <a:rPr lang="tr-TR" dirty="0" err="1"/>
              <a:t>Biomedical</a:t>
            </a:r>
            <a:r>
              <a:rPr lang="tr-TR" dirty="0"/>
              <a:t> Image    </a:t>
            </a:r>
            <a:r>
              <a:rPr lang="tr-TR" dirty="0" err="1"/>
              <a:t>Science</a:t>
            </a:r>
            <a:r>
              <a:rPr lang="tr-TR" dirty="0"/>
              <a:t>  14  </a:t>
            </a:r>
            <a:r>
              <a:rPr lang="tr-TR" dirty="0" err="1"/>
              <a:t>October</a:t>
            </a:r>
            <a:r>
              <a:rPr lang="tr-TR" dirty="0"/>
              <a:t>  2013	</a:t>
            </a:r>
            <a:endParaRPr lang="tr-TR" dirty="0" smtClean="0"/>
          </a:p>
          <a:p>
            <a:pPr fontAlgn="base"/>
            <a:r>
              <a:rPr lang="tr-TR" dirty="0">
                <a:hlinkClick r:id="rId2"/>
              </a:rPr>
              <a:t>http://www.programmersought.com/article/6241857839/</a:t>
            </a:r>
            <a:endParaRPr lang="tr-TR" dirty="0"/>
          </a:p>
          <a:p>
            <a:r>
              <a:rPr lang="tr-TR" dirty="0">
                <a:hlinkClick r:id="rId3"/>
              </a:rPr>
              <a:t>https://www.mathworks.com/matlabcentral/answers/182511-model-reconstruction-from-ct-slices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2860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van 9"/>
          <p:cNvSpPr>
            <a:spLocks noGrp="1"/>
          </p:cNvSpPr>
          <p:nvPr>
            <p:ph type="ctrTitle"/>
          </p:nvPr>
        </p:nvSpPr>
        <p:spPr>
          <a:xfrm>
            <a:off x="2084946" y="1959428"/>
            <a:ext cx="8182461" cy="2246811"/>
          </a:xfrm>
        </p:spPr>
        <p:txBody>
          <a:bodyPr/>
          <a:lstStyle/>
          <a:p>
            <a:r>
              <a:rPr lang="tr-TR" sz="4800" dirty="0" smtClean="0"/>
              <a:t>Bt görüntüsünden göğüs kafesi segmentasyonu</a:t>
            </a:r>
            <a:endParaRPr lang="tr-TR" sz="4800" dirty="0"/>
          </a:p>
        </p:txBody>
      </p:sp>
    </p:spTree>
    <p:extLst>
      <p:ext uri="{BB962C8B-B14F-4D97-AF65-F5344CB8AC3E}">
        <p14:creationId xmlns:p14="http://schemas.microsoft.com/office/powerpoint/2010/main" val="100385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İncelenen Makaleler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 err="1" smtClean="0"/>
              <a:t>Li</a:t>
            </a:r>
            <a:r>
              <a:rPr lang="tr-TR" dirty="0" smtClean="0"/>
              <a:t> </a:t>
            </a:r>
            <a:r>
              <a:rPr lang="tr-TR" dirty="0" err="1"/>
              <a:t>Zhang</a:t>
            </a:r>
            <a:r>
              <a:rPr lang="tr-TR" dirty="0"/>
              <a:t>  , </a:t>
            </a:r>
            <a:r>
              <a:rPr lang="tr-TR" dirty="0" err="1"/>
              <a:t>Qingmao</a:t>
            </a:r>
            <a:r>
              <a:rPr lang="tr-TR" dirty="0"/>
              <a:t> Hu , </a:t>
            </a:r>
            <a:r>
              <a:rPr lang="tr-TR" dirty="0" err="1"/>
              <a:t>Xiaodong</a:t>
            </a:r>
            <a:r>
              <a:rPr lang="tr-TR" dirty="0"/>
              <a:t> </a:t>
            </a:r>
            <a:r>
              <a:rPr lang="tr-TR" dirty="0" err="1"/>
              <a:t>Li</a:t>
            </a:r>
            <a:r>
              <a:rPr lang="tr-TR" dirty="0"/>
              <a:t> </a:t>
            </a:r>
            <a:r>
              <a:rPr lang="tr-TR" dirty="0" smtClean="0"/>
              <a:t>,(2012) </a:t>
            </a:r>
            <a:r>
              <a:rPr lang="tr-TR" dirty="0" err="1" smtClean="0"/>
              <a:t>Automatic</a:t>
            </a:r>
            <a:r>
              <a:rPr lang="tr-TR" dirty="0" smtClean="0"/>
              <a:t> </a:t>
            </a:r>
            <a:r>
              <a:rPr lang="tr-TR" dirty="0" err="1"/>
              <a:t>Rib</a:t>
            </a:r>
            <a:r>
              <a:rPr lang="tr-TR" dirty="0"/>
              <a:t> </a:t>
            </a:r>
            <a:r>
              <a:rPr lang="tr-TR" dirty="0" err="1"/>
              <a:t>Segmentation</a:t>
            </a:r>
            <a:r>
              <a:rPr lang="tr-TR" dirty="0"/>
              <a:t> in </a:t>
            </a:r>
            <a:r>
              <a:rPr lang="tr-TR" dirty="0" err="1" smtClean="0"/>
              <a:t>Chest</a:t>
            </a:r>
            <a:r>
              <a:rPr lang="tr-TR" dirty="0" smtClean="0"/>
              <a:t> CT Volume Data, </a:t>
            </a:r>
            <a:r>
              <a:rPr lang="en-US" dirty="0"/>
              <a:t>2012 International Conference on Biomedical Engineering and Biotechnology</a:t>
            </a:r>
          </a:p>
          <a:p>
            <a:pPr algn="just"/>
            <a:r>
              <a:rPr lang="tr-TR" dirty="0" smtClean="0"/>
              <a:t>Hong </a:t>
            </a:r>
            <a:r>
              <a:rPr lang="tr-TR" dirty="0" err="1" smtClean="0"/>
              <a:t>Li</a:t>
            </a:r>
            <a:r>
              <a:rPr lang="tr-TR" dirty="0" smtClean="0"/>
              <a:t>, </a:t>
            </a:r>
            <a:r>
              <a:rPr lang="tr-TR" dirty="0" err="1" smtClean="0"/>
              <a:t>Jun</a:t>
            </a:r>
            <a:r>
              <a:rPr lang="tr-TR" dirty="0" smtClean="0"/>
              <a:t> </a:t>
            </a:r>
            <a:r>
              <a:rPr lang="tr-TR" dirty="0" err="1" smtClean="0"/>
              <a:t>Li</a:t>
            </a:r>
            <a:r>
              <a:rPr lang="tr-TR" dirty="0"/>
              <a:t>, </a:t>
            </a:r>
            <a:r>
              <a:rPr lang="tr-TR" dirty="0" err="1"/>
              <a:t>Shinong</a:t>
            </a:r>
            <a:r>
              <a:rPr lang="tr-TR" dirty="0"/>
              <a:t> </a:t>
            </a:r>
            <a:r>
              <a:rPr lang="tr-TR" dirty="0" err="1"/>
              <a:t>Pan</a:t>
            </a:r>
            <a:r>
              <a:rPr lang="tr-TR" dirty="0"/>
              <a:t>, </a:t>
            </a:r>
            <a:r>
              <a:rPr lang="tr-TR" dirty="0" err="1"/>
              <a:t>Qiyong</a:t>
            </a:r>
            <a:r>
              <a:rPr lang="tr-TR" dirty="0"/>
              <a:t> </a:t>
            </a:r>
            <a:r>
              <a:rPr lang="tr-TR" dirty="0" err="1" smtClean="0"/>
              <a:t>Guo</a:t>
            </a:r>
            <a:r>
              <a:rPr lang="tr-TR" dirty="0"/>
              <a:t>, </a:t>
            </a:r>
            <a:r>
              <a:rPr lang="tr-TR" dirty="0" err="1"/>
              <a:t>Jiren</a:t>
            </a:r>
            <a:r>
              <a:rPr lang="tr-TR" dirty="0"/>
              <a:t> </a:t>
            </a:r>
            <a:r>
              <a:rPr lang="tr-TR" dirty="0" err="1"/>
              <a:t>Liu</a:t>
            </a:r>
            <a:r>
              <a:rPr lang="tr-TR" dirty="0"/>
              <a:t>, Yan </a:t>
            </a:r>
            <a:r>
              <a:rPr lang="tr-TR" dirty="0" err="1" smtClean="0"/>
              <a:t>Kang</a:t>
            </a:r>
            <a:r>
              <a:rPr lang="tr-TR" dirty="0" smtClean="0"/>
              <a:t>, (2010) </a:t>
            </a:r>
            <a:r>
              <a:rPr lang="en-US" dirty="0" smtClean="0"/>
              <a:t>Automatic </a:t>
            </a:r>
            <a:r>
              <a:rPr lang="en-US" dirty="0"/>
              <a:t>Rib Positioning Method in CT Images  </a:t>
            </a:r>
            <a:endParaRPr lang="tr-TR" dirty="0" smtClean="0"/>
          </a:p>
          <a:p>
            <a:r>
              <a:rPr lang="tr-TR" dirty="0" err="1" smtClean="0"/>
              <a:t>Rib</a:t>
            </a:r>
            <a:r>
              <a:rPr lang="tr-TR" dirty="0" smtClean="0"/>
              <a:t> </a:t>
            </a:r>
            <a:r>
              <a:rPr lang="tr-TR" dirty="0" err="1" smtClean="0"/>
              <a:t>Segmentation</a:t>
            </a:r>
            <a:r>
              <a:rPr lang="tr-TR" dirty="0" smtClean="0"/>
              <a:t> in CT </a:t>
            </a:r>
            <a:r>
              <a:rPr lang="tr-TR" dirty="0" err="1" smtClean="0"/>
              <a:t>Scans</a:t>
            </a:r>
            <a:r>
              <a:rPr lang="tr-TR" dirty="0"/>
              <a:t>	</a:t>
            </a:r>
            <a:r>
              <a:rPr lang="tr-TR" dirty="0" smtClean="0"/>
              <a:t>,</a:t>
            </a:r>
            <a:r>
              <a:rPr lang="tr-TR" dirty="0" err="1" smtClean="0"/>
              <a:t>Literature</a:t>
            </a:r>
            <a:r>
              <a:rPr lang="tr-TR" dirty="0" smtClean="0"/>
              <a:t> </a:t>
            </a:r>
            <a:r>
              <a:rPr lang="tr-TR" dirty="0" err="1" smtClean="0"/>
              <a:t>Review</a:t>
            </a:r>
            <a:r>
              <a:rPr lang="tr-TR" dirty="0" smtClean="0"/>
              <a:t> </a:t>
            </a:r>
            <a:r>
              <a:rPr lang="tr-TR" dirty="0" err="1" smtClean="0"/>
              <a:t>Biomedical</a:t>
            </a:r>
            <a:r>
              <a:rPr lang="tr-TR" dirty="0" smtClean="0"/>
              <a:t> Image</a:t>
            </a:r>
            <a:r>
              <a:rPr lang="tr-TR" dirty="0"/>
              <a:t> </a:t>
            </a:r>
            <a:r>
              <a:rPr lang="tr-TR" dirty="0" smtClean="0"/>
              <a:t>   </a:t>
            </a:r>
            <a:r>
              <a:rPr lang="tr-TR" dirty="0" err="1" smtClean="0"/>
              <a:t>Science</a:t>
            </a:r>
            <a:r>
              <a:rPr lang="tr-TR" dirty="0" smtClean="0"/>
              <a:t> </a:t>
            </a:r>
            <a:r>
              <a:rPr lang="tr-TR" dirty="0"/>
              <a:t> </a:t>
            </a:r>
            <a:r>
              <a:rPr lang="tr-TR" dirty="0" smtClean="0"/>
              <a:t>14 </a:t>
            </a:r>
            <a:r>
              <a:rPr lang="tr-TR" dirty="0"/>
              <a:t> </a:t>
            </a:r>
            <a:r>
              <a:rPr lang="tr-TR" dirty="0" err="1" smtClean="0"/>
              <a:t>October</a:t>
            </a:r>
            <a:r>
              <a:rPr lang="tr-TR" dirty="0" smtClean="0"/>
              <a:t> </a:t>
            </a:r>
            <a:r>
              <a:rPr lang="tr-TR" dirty="0"/>
              <a:t> 2013	</a:t>
            </a:r>
          </a:p>
          <a:p>
            <a:pPr marL="0" indent="0">
              <a:buNone/>
            </a:pPr>
            <a:r>
              <a:rPr lang="tr-TR" dirty="0"/>
              <a:t> </a:t>
            </a:r>
            <a:r>
              <a:rPr lang="en-US" dirty="0" smtClean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4363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20486"/>
            <a:ext cx="9601200" cy="1485900"/>
          </a:xfrm>
        </p:spPr>
        <p:txBody>
          <a:bodyPr>
            <a:noAutofit/>
          </a:bodyPr>
          <a:lstStyle/>
          <a:p>
            <a:pPr algn="ctr"/>
            <a:r>
              <a:rPr lang="en-US" sz="3200" b="1" smtClean="0"/>
              <a:t>Automatic Rib Positioning Method in CT Images  </a:t>
            </a:r>
            <a:r>
              <a:rPr lang="tr-TR" sz="3200" b="1" i="1" smtClean="0"/>
              <a:t> </a:t>
            </a:r>
            <a:r>
              <a:rPr lang="tr-TR" sz="2800" i="1" smtClean="0"/>
              <a:t/>
            </a:r>
            <a:br>
              <a:rPr lang="tr-TR" sz="2800" i="1" smtClean="0"/>
            </a:br>
            <a:r>
              <a:rPr lang="tr-TR" sz="2400" i="1" smtClean="0"/>
              <a:t>(BT Görüntülerinde Otomatik Kaburga Konumlandırma Yöntemi)</a:t>
            </a:r>
            <a:endParaRPr lang="tr-TR" sz="2400" i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23406" y="1776549"/>
            <a:ext cx="2677886" cy="673826"/>
          </a:xfrm>
        </p:spPr>
        <p:txBody>
          <a:bodyPr/>
          <a:lstStyle/>
          <a:p>
            <a:r>
              <a:rPr lang="tr-TR" b="1" dirty="0" smtClean="0"/>
              <a:t>Algoritması :</a:t>
            </a:r>
            <a:endParaRPr lang="tr-TR" b="1" dirty="0"/>
          </a:p>
        </p:txBody>
      </p:sp>
      <p:graphicFrame>
        <p:nvGraphicFramePr>
          <p:cNvPr id="7" name="Diyagram 6"/>
          <p:cNvGraphicFramePr/>
          <p:nvPr>
            <p:extLst>
              <p:ext uri="{D42A27DB-BD31-4B8C-83A1-F6EECF244321}">
                <p14:modId xmlns:p14="http://schemas.microsoft.com/office/powerpoint/2010/main" val="503785982"/>
              </p:ext>
            </p:extLst>
          </p:nvPr>
        </p:nvGraphicFramePr>
        <p:xfrm>
          <a:off x="3481977" y="1776549"/>
          <a:ext cx="5714275" cy="4741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953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tr-TR" sz="2800" b="1" dirty="0" err="1"/>
              <a:t>Automatic</a:t>
            </a:r>
            <a:r>
              <a:rPr lang="tr-TR" sz="2800" b="1" dirty="0"/>
              <a:t> </a:t>
            </a:r>
            <a:r>
              <a:rPr lang="tr-TR" sz="2800" b="1" dirty="0" err="1"/>
              <a:t>Rib</a:t>
            </a:r>
            <a:r>
              <a:rPr lang="tr-TR" sz="2800" b="1" dirty="0"/>
              <a:t> </a:t>
            </a:r>
            <a:r>
              <a:rPr lang="tr-TR" sz="2800" b="1" dirty="0" err="1"/>
              <a:t>Segmentation</a:t>
            </a:r>
            <a:r>
              <a:rPr lang="tr-TR" sz="2800" b="1" dirty="0"/>
              <a:t> in </a:t>
            </a:r>
            <a:r>
              <a:rPr lang="tr-TR" sz="2800" b="1" dirty="0" err="1"/>
              <a:t>Chest</a:t>
            </a:r>
            <a:r>
              <a:rPr lang="tr-TR" sz="2800" b="1" dirty="0"/>
              <a:t> CT Volume </a:t>
            </a:r>
            <a:r>
              <a:rPr lang="tr-TR" sz="2800" b="1" dirty="0" smtClean="0"/>
              <a:t>Data</a:t>
            </a:r>
            <a:r>
              <a:rPr lang="tr-TR" sz="2400" dirty="0" smtClean="0"/>
              <a:t/>
            </a:r>
            <a:br>
              <a:rPr lang="tr-TR" sz="2400" dirty="0" smtClean="0"/>
            </a:br>
            <a:r>
              <a:rPr lang="tr-TR" sz="2400" dirty="0" smtClean="0"/>
              <a:t>(</a:t>
            </a:r>
            <a:r>
              <a:rPr lang="tr-TR" sz="2400" i="1" dirty="0" smtClean="0"/>
              <a:t>Göğüs </a:t>
            </a:r>
            <a:r>
              <a:rPr lang="tr-TR" sz="2400" i="1" dirty="0"/>
              <a:t>BT Hacim Verilerinde Otomatik Kaburga </a:t>
            </a:r>
            <a:r>
              <a:rPr lang="tr-TR" sz="2400" i="1" dirty="0" smtClean="0"/>
              <a:t>Segmentasyonu)</a:t>
            </a:r>
            <a:endParaRPr lang="tr-TR" sz="2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783200"/>
            <a:ext cx="2063931" cy="750994"/>
          </a:xfrm>
        </p:spPr>
        <p:txBody>
          <a:bodyPr/>
          <a:lstStyle/>
          <a:p>
            <a:r>
              <a:rPr lang="tr-TR" b="1" dirty="0" smtClean="0"/>
              <a:t>Algoritması :</a:t>
            </a:r>
          </a:p>
          <a:p>
            <a:endParaRPr lang="tr-TR" b="1" dirty="0"/>
          </a:p>
        </p:txBody>
      </p:sp>
      <p:graphicFrame>
        <p:nvGraphicFramePr>
          <p:cNvPr id="4" name="Diyagram 3"/>
          <p:cNvGraphicFramePr/>
          <p:nvPr>
            <p:extLst>
              <p:ext uri="{D42A27DB-BD31-4B8C-83A1-F6EECF244321}">
                <p14:modId xmlns:p14="http://schemas.microsoft.com/office/powerpoint/2010/main" val="1732961999"/>
              </p:ext>
            </p:extLst>
          </p:nvPr>
        </p:nvGraphicFramePr>
        <p:xfrm>
          <a:off x="3560354" y="1920240"/>
          <a:ext cx="5714275" cy="4741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479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99456" y="263265"/>
            <a:ext cx="9784080" cy="729738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I. Yöntem ile Göğüs Kafesi Segmentasyonu Algoritması</a:t>
            </a:r>
            <a:br>
              <a:rPr lang="tr-TR" dirty="0" smtClean="0"/>
            </a:br>
            <a:endParaRPr lang="tr-TR" dirty="0"/>
          </a:p>
        </p:txBody>
      </p:sp>
      <p:grpSp>
        <p:nvGrpSpPr>
          <p:cNvPr id="4" name="Grup 3"/>
          <p:cNvGrpSpPr/>
          <p:nvPr/>
        </p:nvGrpSpPr>
        <p:grpSpPr>
          <a:xfrm>
            <a:off x="3029855" y="4910960"/>
            <a:ext cx="5714275" cy="667975"/>
            <a:chOff x="0" y="4071573"/>
            <a:chExt cx="5714275" cy="667975"/>
          </a:xfrm>
        </p:grpSpPr>
        <p:sp>
          <p:nvSpPr>
            <p:cNvPr id="20" name="Dikdörtgen 19"/>
            <p:cNvSpPr/>
            <p:nvPr/>
          </p:nvSpPr>
          <p:spPr>
            <a:xfrm>
              <a:off x="0" y="4071573"/>
              <a:ext cx="5714275" cy="66797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Metin kutusu 20"/>
            <p:cNvSpPr txBox="1"/>
            <p:nvPr/>
          </p:nvSpPr>
          <p:spPr>
            <a:xfrm>
              <a:off x="0" y="4071573"/>
              <a:ext cx="5714275" cy="6679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14224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2000" b="1" kern="1200" dirty="0" smtClean="0">
                  <a:solidFill>
                    <a:sysClr val="windowText" lastClr="000000"/>
                  </a:solidFill>
                </a:rPr>
                <a:t>Göğüs kafesinin çıkarılması</a:t>
              </a:r>
              <a:endParaRPr lang="tr-TR" sz="2000" b="1" kern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" name="Grup 4"/>
          <p:cNvGrpSpPr/>
          <p:nvPr/>
        </p:nvGrpSpPr>
        <p:grpSpPr>
          <a:xfrm>
            <a:off x="3029855" y="3789961"/>
            <a:ext cx="5818779" cy="1042286"/>
            <a:chOff x="-1" y="2209353"/>
            <a:chExt cx="5818779" cy="1042286"/>
          </a:xfrm>
        </p:grpSpPr>
        <p:sp>
          <p:nvSpPr>
            <p:cNvPr id="18" name="Yukarı Ok Belirtme Çizgisi 17"/>
            <p:cNvSpPr/>
            <p:nvPr/>
          </p:nvSpPr>
          <p:spPr>
            <a:xfrm rot="10800000">
              <a:off x="-1" y="2224293"/>
              <a:ext cx="5714275" cy="1027346"/>
            </a:xfrm>
            <a:prstGeom prst="upArrowCallou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hueOff val="0"/>
                <a:satOff val="0"/>
                <a:lumOff val="0"/>
                <a:alphaOff val="-10000"/>
              </a:schemeClr>
            </a:fillRef>
            <a:effectRef idx="0">
              <a:schemeClr val="accent2">
                <a:alpha val="90000"/>
                <a:hueOff val="0"/>
                <a:satOff val="0"/>
                <a:lumOff val="0"/>
                <a:alphaOff val="-10000"/>
              </a:schemeClr>
            </a:effectRef>
            <a:fontRef idx="minor">
              <a:schemeClr val="lt1"/>
            </a:fontRef>
          </p:style>
        </p:sp>
        <p:sp>
          <p:nvSpPr>
            <p:cNvPr id="19" name="Yukarı Ok Belirtme Çizgisi 6"/>
            <p:cNvSpPr txBox="1"/>
            <p:nvPr/>
          </p:nvSpPr>
          <p:spPr>
            <a:xfrm>
              <a:off x="104503" y="2209353"/>
              <a:ext cx="5714275" cy="6675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14224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2000" b="1" kern="1200" dirty="0" smtClean="0">
                  <a:solidFill>
                    <a:sysClr val="windowText" lastClr="000000"/>
                  </a:solidFill>
                </a:rPr>
                <a:t>Görüntünün maskeler ile çarpılması</a:t>
              </a:r>
              <a:endParaRPr lang="tr-TR" sz="2000" b="1" kern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" name="Grup 6"/>
          <p:cNvGrpSpPr/>
          <p:nvPr/>
        </p:nvGrpSpPr>
        <p:grpSpPr>
          <a:xfrm>
            <a:off x="3029855" y="2610219"/>
            <a:ext cx="5714276" cy="1027346"/>
            <a:chOff x="-1" y="1019593"/>
            <a:chExt cx="5714276" cy="1027346"/>
          </a:xfrm>
        </p:grpSpPr>
        <p:sp>
          <p:nvSpPr>
            <p:cNvPr id="14" name="Yukarı Ok Belirtme Çizgisi 13"/>
            <p:cNvSpPr/>
            <p:nvPr/>
          </p:nvSpPr>
          <p:spPr>
            <a:xfrm rot="10800000">
              <a:off x="0" y="1019593"/>
              <a:ext cx="5714275" cy="1027346"/>
            </a:xfrm>
            <a:prstGeom prst="upArrowCallou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hueOff val="0"/>
                <a:satOff val="0"/>
                <a:lumOff val="0"/>
                <a:alphaOff val="-30000"/>
              </a:schemeClr>
            </a:fillRef>
            <a:effectRef idx="0">
              <a:schemeClr val="accent2">
                <a:alpha val="90000"/>
                <a:hueOff val="0"/>
                <a:satOff val="0"/>
                <a:lumOff val="0"/>
                <a:alphaOff val="-30000"/>
              </a:schemeClr>
            </a:effectRef>
            <a:fontRef idx="minor">
              <a:schemeClr val="lt1"/>
            </a:fontRef>
          </p:style>
        </p:sp>
        <p:sp>
          <p:nvSpPr>
            <p:cNvPr id="15" name="Yukarı Ok Belirtme Çizgisi 10"/>
            <p:cNvSpPr txBox="1"/>
            <p:nvPr/>
          </p:nvSpPr>
          <p:spPr>
            <a:xfrm>
              <a:off x="-1" y="1034533"/>
              <a:ext cx="5714275" cy="6675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14224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2000" b="1" kern="1200" dirty="0" smtClean="0">
                  <a:solidFill>
                    <a:sysClr val="windowText" lastClr="000000"/>
                  </a:solidFill>
                </a:rPr>
                <a:t>Maskenin Oluşturulması</a:t>
              </a:r>
              <a:endParaRPr lang="tr-TR" sz="2000" b="1" kern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" name="Grup 7"/>
          <p:cNvGrpSpPr/>
          <p:nvPr/>
        </p:nvGrpSpPr>
        <p:grpSpPr>
          <a:xfrm>
            <a:off x="3029856" y="1582874"/>
            <a:ext cx="5714275" cy="1027346"/>
            <a:chOff x="0" y="2266"/>
            <a:chExt cx="5714275" cy="1027346"/>
          </a:xfrm>
        </p:grpSpPr>
        <p:sp>
          <p:nvSpPr>
            <p:cNvPr id="12" name="Yukarı Ok Belirtme Çizgisi 11"/>
            <p:cNvSpPr/>
            <p:nvPr/>
          </p:nvSpPr>
          <p:spPr>
            <a:xfrm rot="10800000">
              <a:off x="0" y="2266"/>
              <a:ext cx="5714275" cy="1027346"/>
            </a:xfrm>
            <a:prstGeom prst="upArrowCallou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hueOff val="0"/>
                <a:satOff val="0"/>
                <a:lumOff val="0"/>
                <a:alphaOff val="-40000"/>
              </a:schemeClr>
            </a:fillRef>
            <a:effectRef idx="0">
              <a:schemeClr val="accent2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lt1"/>
            </a:fontRef>
          </p:style>
        </p:sp>
        <p:sp>
          <p:nvSpPr>
            <p:cNvPr id="13" name="Yukarı Ok Belirtme Çizgisi 12"/>
            <p:cNvSpPr txBox="1"/>
            <p:nvPr/>
          </p:nvSpPr>
          <p:spPr>
            <a:xfrm>
              <a:off x="0" y="2266"/>
              <a:ext cx="5714275" cy="3605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14224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2000" b="1" kern="1200" dirty="0" smtClean="0">
                  <a:solidFill>
                    <a:schemeClr val="tx1"/>
                  </a:solidFill>
                </a:rPr>
                <a:t>Akciğer Görüntülerin okutulması</a:t>
              </a:r>
              <a:r>
                <a:rPr lang="tr-TR" sz="2000" b="1" kern="1200" dirty="0" smtClean="0"/>
                <a:t>	 </a:t>
              </a:r>
              <a:endParaRPr lang="tr-TR" sz="2000" b="1" kern="1200" dirty="0"/>
            </a:p>
          </p:txBody>
        </p:sp>
      </p:grpSp>
      <p:grpSp>
        <p:nvGrpSpPr>
          <p:cNvPr id="9" name="Grup 8"/>
          <p:cNvGrpSpPr/>
          <p:nvPr/>
        </p:nvGrpSpPr>
        <p:grpSpPr>
          <a:xfrm>
            <a:off x="3029856" y="1943473"/>
            <a:ext cx="5714275" cy="307176"/>
            <a:chOff x="0" y="362865"/>
            <a:chExt cx="5714275" cy="307176"/>
          </a:xfrm>
        </p:grpSpPr>
        <p:sp>
          <p:nvSpPr>
            <p:cNvPr id="10" name="Dikdörtgen 9"/>
            <p:cNvSpPr/>
            <p:nvPr/>
          </p:nvSpPr>
          <p:spPr>
            <a:xfrm>
              <a:off x="0" y="362865"/>
              <a:ext cx="5714275" cy="307176"/>
            </a:xfrm>
            <a:prstGeom prst="rect">
              <a:avLst/>
            </a:prstGeom>
          </p:spPr>
          <p:style>
            <a:lnRef idx="2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Metin kutusu 10"/>
            <p:cNvSpPr txBox="1"/>
            <p:nvPr/>
          </p:nvSpPr>
          <p:spPr>
            <a:xfrm>
              <a:off x="0" y="362865"/>
              <a:ext cx="5714275" cy="3071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25400" rIns="14224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2000" b="1" kern="1200" dirty="0" smtClean="0"/>
                <a:t>Ön İşleme</a:t>
              </a:r>
              <a:endParaRPr lang="tr-TR" sz="20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426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01782" y="117566"/>
            <a:ext cx="9953897" cy="757646"/>
          </a:xfrm>
        </p:spPr>
        <p:txBody>
          <a:bodyPr/>
          <a:lstStyle/>
          <a:p>
            <a:r>
              <a:rPr lang="tr-TR" dirty="0"/>
              <a:t>Göğüs Kafesi </a:t>
            </a:r>
            <a:r>
              <a:rPr lang="tr-TR" dirty="0" smtClean="0"/>
              <a:t>Segmentasyonu </a:t>
            </a:r>
            <a:endParaRPr lang="tr-TR" dirty="0"/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56" y="1068572"/>
            <a:ext cx="5081453" cy="4987352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21" y="1068572"/>
            <a:ext cx="5039630" cy="4987352"/>
          </a:xfrm>
          <a:prstGeom prst="rect">
            <a:avLst/>
          </a:prstGeom>
        </p:spPr>
      </p:pic>
      <p:sp>
        <p:nvSpPr>
          <p:cNvPr id="13" name="Metin kutusu 12"/>
          <p:cNvSpPr txBox="1"/>
          <p:nvPr/>
        </p:nvSpPr>
        <p:spPr>
          <a:xfrm>
            <a:off x="1018903" y="6191794"/>
            <a:ext cx="4924697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Kullanılacak BT Görüntü</a:t>
            </a:r>
            <a:endParaRPr lang="tr-TR" dirty="0"/>
          </a:p>
        </p:txBody>
      </p:sp>
      <p:sp>
        <p:nvSpPr>
          <p:cNvPr id="14" name="Metin kutusu 13"/>
          <p:cNvSpPr txBox="1"/>
          <p:nvPr/>
        </p:nvSpPr>
        <p:spPr>
          <a:xfrm>
            <a:off x="6309356" y="6191794"/>
            <a:ext cx="4924697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Kemiklerin olduğu istenilen bölgeler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0254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215537"/>
            <a:ext cx="9718766" cy="711926"/>
          </a:xfrm>
        </p:spPr>
        <p:txBody>
          <a:bodyPr/>
          <a:lstStyle/>
          <a:p>
            <a:r>
              <a:rPr lang="tr-TR" dirty="0"/>
              <a:t>Göğüs Kafesi Segmentasyonu 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1371600" y="5744940"/>
            <a:ext cx="4924697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Görüntüde istemeyen Kısımlar</a:t>
            </a:r>
            <a:endParaRPr lang="tr-TR" dirty="0"/>
          </a:p>
        </p:txBody>
      </p:sp>
      <p:sp>
        <p:nvSpPr>
          <p:cNvPr id="6" name="Sağ Ok 5"/>
          <p:cNvSpPr/>
          <p:nvPr/>
        </p:nvSpPr>
        <p:spPr>
          <a:xfrm>
            <a:off x="6230983" y="3003098"/>
            <a:ext cx="1045029" cy="66620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Metin kutusu 6"/>
          <p:cNvSpPr txBox="1"/>
          <p:nvPr/>
        </p:nvSpPr>
        <p:spPr>
          <a:xfrm>
            <a:off x="7276012" y="2859406"/>
            <a:ext cx="4558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smtClean="0"/>
              <a:t>İstemeyen kısımları çıkarmak için bir iç maske oluşturulur.</a:t>
            </a: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27463"/>
            <a:ext cx="45529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2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Segmentasyon Adımları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39047" y="5794326"/>
            <a:ext cx="4715691" cy="3287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1800" b="1" dirty="0" smtClean="0"/>
              <a:t>1.Adım :  Görüntünün okutulması</a:t>
            </a:r>
            <a:endParaRPr lang="tr-TR" sz="1800" b="1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47" y="1428750"/>
            <a:ext cx="3540034" cy="436557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686" y="1428750"/>
            <a:ext cx="3578226" cy="4365576"/>
          </a:xfrm>
          <a:prstGeom prst="rect">
            <a:avLst/>
          </a:prstGeom>
        </p:spPr>
      </p:pic>
      <p:sp>
        <p:nvSpPr>
          <p:cNvPr id="6" name="İçerik Yer Tutucusu 2"/>
          <p:cNvSpPr txBox="1">
            <a:spLocks/>
          </p:cNvSpPr>
          <p:nvPr/>
        </p:nvSpPr>
        <p:spPr>
          <a:xfrm>
            <a:off x="4525986" y="5759560"/>
            <a:ext cx="3620926" cy="641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b="1" dirty="0" smtClean="0"/>
              <a:t>2.Adım :  Görüntüye </a:t>
            </a:r>
            <a:r>
              <a:rPr lang="tr-TR" sz="1800" b="1" dirty="0" err="1" smtClean="0"/>
              <a:t>threshold</a:t>
            </a:r>
            <a:r>
              <a:rPr lang="tr-TR" sz="1800" b="1" dirty="0" smtClean="0"/>
              <a:t> uygulanması </a:t>
            </a:r>
            <a:endParaRPr lang="tr-TR" sz="1800" b="1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3817" y="1393984"/>
            <a:ext cx="3582734" cy="4365576"/>
          </a:xfrm>
          <a:prstGeom prst="rect">
            <a:avLst/>
          </a:prstGeom>
        </p:spPr>
      </p:pic>
      <p:sp>
        <p:nvSpPr>
          <p:cNvPr id="8" name="İçerik Yer Tutucusu 2"/>
          <p:cNvSpPr txBox="1">
            <a:spLocks/>
          </p:cNvSpPr>
          <p:nvPr/>
        </p:nvSpPr>
        <p:spPr>
          <a:xfrm>
            <a:off x="8393817" y="5825891"/>
            <a:ext cx="3578226" cy="770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b="1" dirty="0" smtClean="0"/>
              <a:t>3.Adım :  </a:t>
            </a:r>
            <a:r>
              <a:rPr lang="tr-TR" sz="1800" b="1" dirty="0" err="1" smtClean="0"/>
              <a:t>imfill</a:t>
            </a:r>
            <a:r>
              <a:rPr lang="tr-TR" sz="1800" b="1" dirty="0" smtClean="0"/>
              <a:t> komutu ile görüntünün içinin doldurulması</a:t>
            </a:r>
            <a:endParaRPr lang="tr-TR" sz="1800" b="1" dirty="0"/>
          </a:p>
        </p:txBody>
      </p:sp>
    </p:spTree>
    <p:extLst>
      <p:ext uri="{BB962C8B-B14F-4D97-AF65-F5344CB8AC3E}">
        <p14:creationId xmlns:p14="http://schemas.microsoft.com/office/powerpoint/2010/main" val="199910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TM10001105[[fn=Kırpma]]</Template>
  <TotalTime>2106</TotalTime>
  <Words>419</Words>
  <Application>Microsoft Office PowerPoint</Application>
  <PresentationFormat>Geniş ekran</PresentationFormat>
  <Paragraphs>77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2" baseType="lpstr">
      <vt:lpstr>Calibri</vt:lpstr>
      <vt:lpstr>Franklin Gothic Book</vt:lpstr>
      <vt:lpstr>Wingdings</vt:lpstr>
      <vt:lpstr>Crop</vt:lpstr>
      <vt:lpstr>BME 512 -BİYOMEDİKAL GÖRÜNTÜ İŞLEME</vt:lpstr>
      <vt:lpstr>Bt görüntüsünden göğüs kafesi segmentasyonu</vt:lpstr>
      <vt:lpstr>İncelenen Makaleler </vt:lpstr>
      <vt:lpstr>Automatic Rib Positioning Method in CT Images    (BT Görüntülerinde Otomatik Kaburga Konumlandırma Yöntemi)</vt:lpstr>
      <vt:lpstr>Automatic Rib Segmentation in Chest CT Volume Data (Göğüs BT Hacim Verilerinde Otomatik Kaburga Segmentasyonu)</vt:lpstr>
      <vt:lpstr>I. Yöntem ile Göğüs Kafesi Segmentasyonu Algoritması </vt:lpstr>
      <vt:lpstr>Göğüs Kafesi Segmentasyonu </vt:lpstr>
      <vt:lpstr>Göğüs Kafesi Segmentasyonu </vt:lpstr>
      <vt:lpstr>Segmentasyon Adımları</vt:lpstr>
      <vt:lpstr>Segmentasyon Adımları</vt:lpstr>
      <vt:lpstr>PowerPoint Sunusu</vt:lpstr>
      <vt:lpstr>Segmentasyon Adımları </vt:lpstr>
      <vt:lpstr>II. Yöntem ile Göğüs Kafesi Segmentasyonu Algoritması </vt:lpstr>
      <vt:lpstr>Hounsfield Unit </vt:lpstr>
      <vt:lpstr>Segmentasyon Adımları</vt:lpstr>
      <vt:lpstr>Segmentasyon Adımları</vt:lpstr>
      <vt:lpstr>Segmentasyon Adımları</vt:lpstr>
      <vt:lpstr>KAYNAKÇA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 512 -BİYOMEDİKAL GÖRÜNTÜ İŞLEME</dc:title>
  <dc:creator>senanur acar</dc:creator>
  <cp:lastModifiedBy>senanur acar</cp:lastModifiedBy>
  <cp:revision>69</cp:revision>
  <dcterms:created xsi:type="dcterms:W3CDTF">2019-12-22T14:26:25Z</dcterms:created>
  <dcterms:modified xsi:type="dcterms:W3CDTF">2020-01-12T19:25:32Z</dcterms:modified>
</cp:coreProperties>
</file>