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257" r:id="rId3"/>
    <p:sldId id="605" r:id="rId4"/>
    <p:sldId id="534" r:id="rId5"/>
    <p:sldId id="392" r:id="rId6"/>
    <p:sldId id="607" r:id="rId7"/>
    <p:sldId id="608" r:id="rId8"/>
    <p:sldId id="436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650C29"/>
    <a:srgbClr val="4B2C50"/>
    <a:srgbClr val="090C0F"/>
    <a:srgbClr val="FFFFFF"/>
    <a:srgbClr val="2980B9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894649"/>
            <a:ext cx="4293704" cy="188222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203096" y="1894649"/>
            <a:ext cx="3988904" cy="188222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294188" y="1894097"/>
            <a:ext cx="3908425" cy="1882775"/>
          </a:xfrm>
          <a:solidFill>
            <a:schemeClr val="accent6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806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38200" y="2027444"/>
            <a:ext cx="1377880" cy="1550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8200" y="3768654"/>
            <a:ext cx="1377880" cy="1550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95737" y="2027444"/>
            <a:ext cx="1377880" cy="1550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95737" y="3768654"/>
            <a:ext cx="1377880" cy="15506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372139" y="2027444"/>
            <a:ext cx="53009" cy="1550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2355919" y="3768654"/>
            <a:ext cx="53009" cy="155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7732644" y="2027444"/>
            <a:ext cx="53009" cy="1550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7732643" y="3768654"/>
            <a:ext cx="53009" cy="1550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517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38200" y="1881810"/>
            <a:ext cx="3220278" cy="22131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85861" y="1881810"/>
            <a:ext cx="3220278" cy="22131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33522" y="1881810"/>
            <a:ext cx="3220278" cy="22131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4037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89666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ourfu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794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3881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ver color1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30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5" r:id="rId2"/>
    <p:sldLayoutId id="2147483705" r:id="rId3"/>
    <p:sldLayoutId id="2147483700" r:id="rId4"/>
    <p:sldLayoutId id="2147483744" r:id="rId5"/>
    <p:sldLayoutId id="2147483701" r:id="rId6"/>
    <p:sldLayoutId id="2147483660" r:id="rId7"/>
    <p:sldLayoutId id="2147483736" r:id="rId8"/>
    <p:sldLayoutId id="2147483697" r:id="rId9"/>
    <p:sldLayoutId id="2147483703" r:id="rId10"/>
    <p:sldLayoutId id="2147483680" r:id="rId11"/>
    <p:sldLayoutId id="2147483681" r:id="rId12"/>
    <p:sldLayoutId id="2147483704" r:id="rId13"/>
    <p:sldLayoutId id="2147483682" r:id="rId14"/>
    <p:sldLayoutId id="2147483702" r:id="rId15"/>
    <p:sldLayoutId id="2147483717" r:id="rId16"/>
    <p:sldLayoutId id="2147483683" r:id="rId17"/>
    <p:sldLayoutId id="2147483720" r:id="rId18"/>
    <p:sldLayoutId id="2147483684" r:id="rId19"/>
    <p:sldLayoutId id="2147483718" r:id="rId20"/>
    <p:sldLayoutId id="2147483694" r:id="rId21"/>
    <p:sldLayoutId id="2147483696" r:id="rId22"/>
    <p:sldLayoutId id="2147483734" r:id="rId23"/>
    <p:sldLayoutId id="2147483724" r:id="rId24"/>
    <p:sldLayoutId id="2147483723" r:id="rId25"/>
    <p:sldLayoutId id="2147483748" r:id="rId26"/>
    <p:sldLayoutId id="2147483737" r:id="rId27"/>
    <p:sldLayoutId id="2147483725" r:id="rId28"/>
    <p:sldLayoutId id="2147483726" r:id="rId29"/>
    <p:sldLayoutId id="2147483746" r:id="rId30"/>
    <p:sldLayoutId id="2147483695" r:id="rId31"/>
    <p:sldLayoutId id="2147483735" r:id="rId32"/>
    <p:sldLayoutId id="2147483719" r:id="rId33"/>
    <p:sldLayoutId id="2147483721" r:id="rId34"/>
    <p:sldLayoutId id="2147483729" r:id="rId3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06/11/2019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55" r:id="rId2"/>
    <p:sldLayoutId id="2147483740" r:id="rId3"/>
    <p:sldLayoutId id="2147483739" r:id="rId4"/>
    <p:sldLayoutId id="2147483741" r:id="rId5"/>
    <p:sldLayoutId id="2147483747" r:id="rId6"/>
    <p:sldLayoutId id="2147483742" r:id="rId7"/>
    <p:sldLayoutId id="2147483743" r:id="rId8"/>
    <p:sldLayoutId id="2147483756" r:id="rId9"/>
    <p:sldLayoutId id="21474837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38197" y="3797001"/>
            <a:ext cx="695447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dirty="0">
                <a:latin typeface="Lato Black" panose="020F0A02020204030203" pitchFamily="34" charset="0"/>
                <a:ea typeface="Roboto Bold" panose="02000000000000000000" pitchFamily="2" charset="0"/>
                <a:cs typeface="Lato Black" panose="020F0A02020204030203" pitchFamily="34" charset="0"/>
              </a:rPr>
              <a:t>Pruebas durante todo el ciclo de vida del software</a:t>
            </a:r>
            <a:endParaRPr lang="id-ID" sz="5400" dirty="0">
              <a:latin typeface="Lato Black" panose="020F0A02020204030203" pitchFamily="34" charset="0"/>
              <a:ea typeface="Roboto Bold" panose="02000000000000000000" pitchFamily="2" charset="0"/>
              <a:cs typeface="Lato Black" panose="020F0A0202020403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14" name="Parallelogram 3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  <a:solidFill>
              <a:schemeClr val="accent2"/>
            </a:solidFill>
          </p:grpSpPr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6172201" y="3316816"/>
                <a:ext cx="2190751" cy="1712384"/>
              </a:xfrm>
              <a:custGeom>
                <a:avLst/>
                <a:gdLst>
                  <a:gd name="T0" fmla="*/ 689 w 1035"/>
                  <a:gd name="T1" fmla="*/ 0 h 809"/>
                  <a:gd name="T2" fmla="*/ 0 w 1035"/>
                  <a:gd name="T3" fmla="*/ 298 h 809"/>
                  <a:gd name="T4" fmla="*/ 0 w 1035"/>
                  <a:gd name="T5" fmla="*/ 639 h 809"/>
                  <a:gd name="T6" fmla="*/ 0 w 1035"/>
                  <a:gd name="T7" fmla="*/ 809 h 809"/>
                  <a:gd name="T8" fmla="*/ 1035 w 1035"/>
                  <a:gd name="T9" fmla="*/ 362 h 809"/>
                  <a:gd name="T10" fmla="*/ 689 w 1035"/>
                  <a:gd name="T11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5" h="809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>
                <a:off x="3981451" y="3316816"/>
                <a:ext cx="2190751" cy="1712384"/>
              </a:xfrm>
              <a:custGeom>
                <a:avLst/>
                <a:gdLst>
                  <a:gd name="T0" fmla="*/ 346 w 1035"/>
                  <a:gd name="T1" fmla="*/ 0 h 809"/>
                  <a:gd name="T2" fmla="*/ 1035 w 1035"/>
                  <a:gd name="T3" fmla="*/ 298 h 809"/>
                  <a:gd name="T4" fmla="*/ 1035 w 1035"/>
                  <a:gd name="T5" fmla="*/ 639 h 809"/>
                  <a:gd name="T6" fmla="*/ 1035 w 1035"/>
                  <a:gd name="T7" fmla="*/ 809 h 809"/>
                  <a:gd name="T8" fmla="*/ 0 w 1035"/>
                  <a:gd name="T9" fmla="*/ 362 h 809"/>
                  <a:gd name="T10" fmla="*/ 346 w 1035"/>
                  <a:gd name="T11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5" h="809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Parallelogram 3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>
                  <a:gd name="connsiteX0" fmla="*/ 0 w 3636000"/>
                  <a:gd name="connsiteY0" fmla="*/ 2338917 h 2338917"/>
                  <a:gd name="connsiteX1" fmla="*/ 894332 w 3636000"/>
                  <a:gd name="connsiteY1" fmla="*/ 0 h 2338917"/>
                  <a:gd name="connsiteX2" fmla="*/ 3636000 w 3636000"/>
                  <a:gd name="connsiteY2" fmla="*/ 0 h 2338917"/>
                  <a:gd name="connsiteX3" fmla="*/ 2741668 w 3636000"/>
                  <a:gd name="connsiteY3" fmla="*/ 2338917 h 2338917"/>
                  <a:gd name="connsiteX4" fmla="*/ 0 w 3636000"/>
                  <a:gd name="connsiteY4" fmla="*/ 2338917 h 2338917"/>
                  <a:gd name="connsiteX0" fmla="*/ 0 w 3636000"/>
                  <a:gd name="connsiteY0" fmla="*/ 2338917 h 3152517"/>
                  <a:gd name="connsiteX1" fmla="*/ 894332 w 3636000"/>
                  <a:gd name="connsiteY1" fmla="*/ 0 h 3152517"/>
                  <a:gd name="connsiteX2" fmla="*/ 3636000 w 3636000"/>
                  <a:gd name="connsiteY2" fmla="*/ 0 h 3152517"/>
                  <a:gd name="connsiteX3" fmla="*/ 1949668 w 3636000"/>
                  <a:gd name="connsiteY3" fmla="*/ 3152517 h 3152517"/>
                  <a:gd name="connsiteX4" fmla="*/ 0 w 3636000"/>
                  <a:gd name="connsiteY4" fmla="*/ 2338917 h 3152517"/>
                  <a:gd name="connsiteX0" fmla="*/ 0 w 3895200"/>
                  <a:gd name="connsiteY0" fmla="*/ 2338917 h 3152517"/>
                  <a:gd name="connsiteX1" fmla="*/ 894332 w 3895200"/>
                  <a:gd name="connsiteY1" fmla="*/ 0 h 3152517"/>
                  <a:gd name="connsiteX2" fmla="*/ 3895200 w 3895200"/>
                  <a:gd name="connsiteY2" fmla="*/ 2332800 h 3152517"/>
                  <a:gd name="connsiteX3" fmla="*/ 1949668 w 3895200"/>
                  <a:gd name="connsiteY3" fmla="*/ 3152517 h 3152517"/>
                  <a:gd name="connsiteX4" fmla="*/ 0 w 3895200"/>
                  <a:gd name="connsiteY4" fmla="*/ 2338917 h 3152517"/>
                  <a:gd name="connsiteX0" fmla="*/ 0 w 3895200"/>
                  <a:gd name="connsiteY0" fmla="*/ 6117 h 819717"/>
                  <a:gd name="connsiteX1" fmla="*/ 1909532 w 3895200"/>
                  <a:gd name="connsiteY1" fmla="*/ 64800 h 819717"/>
                  <a:gd name="connsiteX2" fmla="*/ 3895200 w 3895200"/>
                  <a:gd name="connsiteY2" fmla="*/ 0 h 819717"/>
                  <a:gd name="connsiteX3" fmla="*/ 1949668 w 3895200"/>
                  <a:gd name="connsiteY3" fmla="*/ 819717 h 819717"/>
                  <a:gd name="connsiteX4" fmla="*/ 0 w 3895200"/>
                  <a:gd name="connsiteY4" fmla="*/ 6117 h 819717"/>
                  <a:gd name="connsiteX0" fmla="*/ 0 w 3895200"/>
                  <a:gd name="connsiteY0" fmla="*/ 430917 h 1244517"/>
                  <a:gd name="connsiteX1" fmla="*/ 1923932 w 3895200"/>
                  <a:gd name="connsiteY1" fmla="*/ 0 h 1244517"/>
                  <a:gd name="connsiteX2" fmla="*/ 3895200 w 3895200"/>
                  <a:gd name="connsiteY2" fmla="*/ 424800 h 1244517"/>
                  <a:gd name="connsiteX3" fmla="*/ 1949668 w 3895200"/>
                  <a:gd name="connsiteY3" fmla="*/ 1244517 h 1244517"/>
                  <a:gd name="connsiteX4" fmla="*/ 0 w 3895200"/>
                  <a:gd name="connsiteY4" fmla="*/ 430917 h 1244517"/>
                  <a:gd name="connsiteX0" fmla="*/ 0 w 3895200"/>
                  <a:gd name="connsiteY0" fmla="*/ 690117 h 1503717"/>
                  <a:gd name="connsiteX1" fmla="*/ 1923932 w 3895200"/>
                  <a:gd name="connsiteY1" fmla="*/ 0 h 1503717"/>
                  <a:gd name="connsiteX2" fmla="*/ 3895200 w 3895200"/>
                  <a:gd name="connsiteY2" fmla="*/ 684000 h 1503717"/>
                  <a:gd name="connsiteX3" fmla="*/ 1949668 w 3895200"/>
                  <a:gd name="connsiteY3" fmla="*/ 1503717 h 1503717"/>
                  <a:gd name="connsiteX4" fmla="*/ 0 w 3895200"/>
                  <a:gd name="connsiteY4" fmla="*/ 690117 h 1503717"/>
                  <a:gd name="connsiteX0" fmla="*/ 0 w 3895200"/>
                  <a:gd name="connsiteY0" fmla="*/ 920517 h 1734117"/>
                  <a:gd name="connsiteX1" fmla="*/ 1923932 w 3895200"/>
                  <a:gd name="connsiteY1" fmla="*/ 0 h 1734117"/>
                  <a:gd name="connsiteX2" fmla="*/ 3895200 w 3895200"/>
                  <a:gd name="connsiteY2" fmla="*/ 914400 h 1734117"/>
                  <a:gd name="connsiteX3" fmla="*/ 1949668 w 3895200"/>
                  <a:gd name="connsiteY3" fmla="*/ 1734117 h 1734117"/>
                  <a:gd name="connsiteX4" fmla="*/ 0 w 3895200"/>
                  <a:gd name="connsiteY4" fmla="*/ 920517 h 1734117"/>
                  <a:gd name="connsiteX0" fmla="*/ 0 w 3895200"/>
                  <a:gd name="connsiteY0" fmla="*/ 920517 h 1734117"/>
                  <a:gd name="connsiteX1" fmla="*/ 1923932 w 3895200"/>
                  <a:gd name="connsiteY1" fmla="*/ 0 h 1734117"/>
                  <a:gd name="connsiteX2" fmla="*/ 3895200 w 3895200"/>
                  <a:gd name="connsiteY2" fmla="*/ 914400 h 1734117"/>
                  <a:gd name="connsiteX3" fmla="*/ 1922203 w 3895200"/>
                  <a:gd name="connsiteY3" fmla="*/ 1734117 h 1734117"/>
                  <a:gd name="connsiteX4" fmla="*/ 0 w 3895200"/>
                  <a:gd name="connsiteY4" fmla="*/ 920517 h 1734117"/>
                  <a:gd name="connsiteX0" fmla="*/ 0 w 3895200"/>
                  <a:gd name="connsiteY0" fmla="*/ 920517 h 1734117"/>
                  <a:gd name="connsiteX1" fmla="*/ 1923932 w 3895200"/>
                  <a:gd name="connsiteY1" fmla="*/ 0 h 1734117"/>
                  <a:gd name="connsiteX2" fmla="*/ 3895200 w 3895200"/>
                  <a:gd name="connsiteY2" fmla="*/ 914400 h 1734117"/>
                  <a:gd name="connsiteX3" fmla="*/ 1922203 w 3895200"/>
                  <a:gd name="connsiteY3" fmla="*/ 1734117 h 1734117"/>
                  <a:gd name="connsiteX4" fmla="*/ 0 w 3895200"/>
                  <a:gd name="connsiteY4" fmla="*/ 920517 h 1734117"/>
                  <a:gd name="connsiteX0" fmla="*/ 0 w 3895200"/>
                  <a:gd name="connsiteY0" fmla="*/ 920517 h 1716346"/>
                  <a:gd name="connsiteX1" fmla="*/ 1923932 w 3895200"/>
                  <a:gd name="connsiteY1" fmla="*/ 0 h 1716346"/>
                  <a:gd name="connsiteX2" fmla="*/ 3895200 w 3895200"/>
                  <a:gd name="connsiteY2" fmla="*/ 914400 h 1716346"/>
                  <a:gd name="connsiteX3" fmla="*/ 1973900 w 3895200"/>
                  <a:gd name="connsiteY3" fmla="*/ 1716346 h 1716346"/>
                  <a:gd name="connsiteX4" fmla="*/ 0 w 3895200"/>
                  <a:gd name="connsiteY4" fmla="*/ 920517 h 1716346"/>
                  <a:gd name="connsiteX0" fmla="*/ 0 w 3895200"/>
                  <a:gd name="connsiteY0" fmla="*/ 920517 h 1730886"/>
                  <a:gd name="connsiteX1" fmla="*/ 1923932 w 3895200"/>
                  <a:gd name="connsiteY1" fmla="*/ 0 h 1730886"/>
                  <a:gd name="connsiteX2" fmla="*/ 3895200 w 3895200"/>
                  <a:gd name="connsiteY2" fmla="*/ 914400 h 1730886"/>
                  <a:gd name="connsiteX3" fmla="*/ 1925433 w 3895200"/>
                  <a:gd name="connsiteY3" fmla="*/ 1730886 h 1730886"/>
                  <a:gd name="connsiteX4" fmla="*/ 0 w 3895200"/>
                  <a:gd name="connsiteY4" fmla="*/ 920517 h 1730886"/>
                  <a:gd name="connsiteX0" fmla="*/ 0 w 3895200"/>
                  <a:gd name="connsiteY0" fmla="*/ 782404 h 1592773"/>
                  <a:gd name="connsiteX1" fmla="*/ 1923932 w 3895200"/>
                  <a:gd name="connsiteY1" fmla="*/ 0 h 1592773"/>
                  <a:gd name="connsiteX2" fmla="*/ 3895200 w 3895200"/>
                  <a:gd name="connsiteY2" fmla="*/ 776287 h 1592773"/>
                  <a:gd name="connsiteX3" fmla="*/ 1925433 w 3895200"/>
                  <a:gd name="connsiteY3" fmla="*/ 1592773 h 1592773"/>
                  <a:gd name="connsiteX4" fmla="*/ 0 w 3895200"/>
                  <a:gd name="connsiteY4" fmla="*/ 782404 h 1592773"/>
                  <a:gd name="connsiteX0" fmla="*/ 0 w 3886962"/>
                  <a:gd name="connsiteY0" fmla="*/ 759338 h 1592773"/>
                  <a:gd name="connsiteX1" fmla="*/ 1915694 w 3886962"/>
                  <a:gd name="connsiteY1" fmla="*/ 0 h 1592773"/>
                  <a:gd name="connsiteX2" fmla="*/ 3886962 w 3886962"/>
                  <a:gd name="connsiteY2" fmla="*/ 776287 h 1592773"/>
                  <a:gd name="connsiteX3" fmla="*/ 1917195 w 3886962"/>
                  <a:gd name="connsiteY3" fmla="*/ 1592773 h 1592773"/>
                  <a:gd name="connsiteX4" fmla="*/ 0 w 3886962"/>
                  <a:gd name="connsiteY4" fmla="*/ 759338 h 1592773"/>
                  <a:gd name="connsiteX0" fmla="*/ 0 w 3901791"/>
                  <a:gd name="connsiteY0" fmla="*/ 760986 h 1592773"/>
                  <a:gd name="connsiteX1" fmla="*/ 1930523 w 3901791"/>
                  <a:gd name="connsiteY1" fmla="*/ 0 h 1592773"/>
                  <a:gd name="connsiteX2" fmla="*/ 3901791 w 3901791"/>
                  <a:gd name="connsiteY2" fmla="*/ 776287 h 1592773"/>
                  <a:gd name="connsiteX3" fmla="*/ 1932024 w 3901791"/>
                  <a:gd name="connsiteY3" fmla="*/ 1592773 h 1592773"/>
                  <a:gd name="connsiteX4" fmla="*/ 0 w 3901791"/>
                  <a:gd name="connsiteY4" fmla="*/ 760986 h 1592773"/>
                  <a:gd name="connsiteX0" fmla="*/ 0 w 3863897"/>
                  <a:gd name="connsiteY0" fmla="*/ 760986 h 1592773"/>
                  <a:gd name="connsiteX1" fmla="*/ 1930523 w 3863897"/>
                  <a:gd name="connsiteY1" fmla="*/ 0 h 1592773"/>
                  <a:gd name="connsiteX2" fmla="*/ 3863897 w 3863897"/>
                  <a:gd name="connsiteY2" fmla="*/ 761459 h 1592773"/>
                  <a:gd name="connsiteX3" fmla="*/ 1932024 w 3863897"/>
                  <a:gd name="connsiteY3" fmla="*/ 1592773 h 1592773"/>
                  <a:gd name="connsiteX4" fmla="*/ 0 w 3863897"/>
                  <a:gd name="connsiteY4" fmla="*/ 760986 h 1592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3897" h="1592773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6172200" y="2554817"/>
                <a:ext cx="1458384" cy="1392767"/>
              </a:xfrm>
              <a:custGeom>
                <a:avLst/>
                <a:gdLst>
                  <a:gd name="T0" fmla="*/ 345 w 689"/>
                  <a:gd name="T1" fmla="*/ 0 h 658"/>
                  <a:gd name="T2" fmla="*/ 0 w 689"/>
                  <a:gd name="T3" fmla="*/ 149 h 658"/>
                  <a:gd name="T4" fmla="*/ 0 w 689"/>
                  <a:gd name="T5" fmla="*/ 658 h 658"/>
                  <a:gd name="T6" fmla="*/ 689 w 689"/>
                  <a:gd name="T7" fmla="*/ 360 h 658"/>
                  <a:gd name="T8" fmla="*/ 345 w 689"/>
                  <a:gd name="T9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658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713817" y="2554817"/>
                <a:ext cx="1458384" cy="1392767"/>
              </a:xfrm>
              <a:custGeom>
                <a:avLst/>
                <a:gdLst>
                  <a:gd name="T0" fmla="*/ 344 w 689"/>
                  <a:gd name="T1" fmla="*/ 0 h 658"/>
                  <a:gd name="T2" fmla="*/ 689 w 689"/>
                  <a:gd name="T3" fmla="*/ 149 h 658"/>
                  <a:gd name="T4" fmla="*/ 689 w 689"/>
                  <a:gd name="T5" fmla="*/ 658 h 658"/>
                  <a:gd name="T6" fmla="*/ 0 w 689"/>
                  <a:gd name="T7" fmla="*/ 360 h 658"/>
                  <a:gd name="T8" fmla="*/ 344 w 689"/>
                  <a:gd name="T9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658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Parallelogram 3"/>
              <p:cNvSpPr/>
              <p:nvPr/>
            </p:nvSpPr>
            <p:spPr>
              <a:xfrm flipV="1">
                <a:off x="5437496" y="2196099"/>
                <a:ext cx="1475650" cy="676656"/>
              </a:xfrm>
              <a:custGeom>
                <a:avLst/>
                <a:gdLst>
                  <a:gd name="connsiteX0" fmla="*/ 0 w 3636000"/>
                  <a:gd name="connsiteY0" fmla="*/ 2338917 h 2338917"/>
                  <a:gd name="connsiteX1" fmla="*/ 894332 w 3636000"/>
                  <a:gd name="connsiteY1" fmla="*/ 0 h 2338917"/>
                  <a:gd name="connsiteX2" fmla="*/ 3636000 w 3636000"/>
                  <a:gd name="connsiteY2" fmla="*/ 0 h 2338917"/>
                  <a:gd name="connsiteX3" fmla="*/ 2741668 w 3636000"/>
                  <a:gd name="connsiteY3" fmla="*/ 2338917 h 2338917"/>
                  <a:gd name="connsiteX4" fmla="*/ 0 w 3636000"/>
                  <a:gd name="connsiteY4" fmla="*/ 2338917 h 2338917"/>
                  <a:gd name="connsiteX0" fmla="*/ 0 w 3636000"/>
                  <a:gd name="connsiteY0" fmla="*/ 2338917 h 3152517"/>
                  <a:gd name="connsiteX1" fmla="*/ 894332 w 3636000"/>
                  <a:gd name="connsiteY1" fmla="*/ 0 h 3152517"/>
                  <a:gd name="connsiteX2" fmla="*/ 3636000 w 3636000"/>
                  <a:gd name="connsiteY2" fmla="*/ 0 h 3152517"/>
                  <a:gd name="connsiteX3" fmla="*/ 1949668 w 3636000"/>
                  <a:gd name="connsiteY3" fmla="*/ 3152517 h 3152517"/>
                  <a:gd name="connsiteX4" fmla="*/ 0 w 3636000"/>
                  <a:gd name="connsiteY4" fmla="*/ 2338917 h 3152517"/>
                  <a:gd name="connsiteX0" fmla="*/ 0 w 3895200"/>
                  <a:gd name="connsiteY0" fmla="*/ 2338917 h 3152517"/>
                  <a:gd name="connsiteX1" fmla="*/ 894332 w 3895200"/>
                  <a:gd name="connsiteY1" fmla="*/ 0 h 3152517"/>
                  <a:gd name="connsiteX2" fmla="*/ 3895200 w 3895200"/>
                  <a:gd name="connsiteY2" fmla="*/ 2332800 h 3152517"/>
                  <a:gd name="connsiteX3" fmla="*/ 1949668 w 3895200"/>
                  <a:gd name="connsiteY3" fmla="*/ 3152517 h 3152517"/>
                  <a:gd name="connsiteX4" fmla="*/ 0 w 3895200"/>
                  <a:gd name="connsiteY4" fmla="*/ 2338917 h 3152517"/>
                  <a:gd name="connsiteX0" fmla="*/ 0 w 3895200"/>
                  <a:gd name="connsiteY0" fmla="*/ 6117 h 819717"/>
                  <a:gd name="connsiteX1" fmla="*/ 1909532 w 3895200"/>
                  <a:gd name="connsiteY1" fmla="*/ 64800 h 819717"/>
                  <a:gd name="connsiteX2" fmla="*/ 3895200 w 3895200"/>
                  <a:gd name="connsiteY2" fmla="*/ 0 h 819717"/>
                  <a:gd name="connsiteX3" fmla="*/ 1949668 w 3895200"/>
                  <a:gd name="connsiteY3" fmla="*/ 819717 h 819717"/>
                  <a:gd name="connsiteX4" fmla="*/ 0 w 3895200"/>
                  <a:gd name="connsiteY4" fmla="*/ 6117 h 819717"/>
                  <a:gd name="connsiteX0" fmla="*/ 0 w 3895200"/>
                  <a:gd name="connsiteY0" fmla="*/ 430917 h 1244517"/>
                  <a:gd name="connsiteX1" fmla="*/ 1923932 w 3895200"/>
                  <a:gd name="connsiteY1" fmla="*/ 0 h 1244517"/>
                  <a:gd name="connsiteX2" fmla="*/ 3895200 w 3895200"/>
                  <a:gd name="connsiteY2" fmla="*/ 424800 h 1244517"/>
                  <a:gd name="connsiteX3" fmla="*/ 1949668 w 3895200"/>
                  <a:gd name="connsiteY3" fmla="*/ 1244517 h 1244517"/>
                  <a:gd name="connsiteX4" fmla="*/ 0 w 3895200"/>
                  <a:gd name="connsiteY4" fmla="*/ 430917 h 1244517"/>
                  <a:gd name="connsiteX0" fmla="*/ 0 w 3895200"/>
                  <a:gd name="connsiteY0" fmla="*/ 690117 h 1503717"/>
                  <a:gd name="connsiteX1" fmla="*/ 1923932 w 3895200"/>
                  <a:gd name="connsiteY1" fmla="*/ 0 h 1503717"/>
                  <a:gd name="connsiteX2" fmla="*/ 3895200 w 3895200"/>
                  <a:gd name="connsiteY2" fmla="*/ 684000 h 1503717"/>
                  <a:gd name="connsiteX3" fmla="*/ 1949668 w 3895200"/>
                  <a:gd name="connsiteY3" fmla="*/ 1503717 h 1503717"/>
                  <a:gd name="connsiteX4" fmla="*/ 0 w 3895200"/>
                  <a:gd name="connsiteY4" fmla="*/ 690117 h 1503717"/>
                  <a:gd name="connsiteX0" fmla="*/ 0 w 3895200"/>
                  <a:gd name="connsiteY0" fmla="*/ 920517 h 1734117"/>
                  <a:gd name="connsiteX1" fmla="*/ 1923932 w 3895200"/>
                  <a:gd name="connsiteY1" fmla="*/ 0 h 1734117"/>
                  <a:gd name="connsiteX2" fmla="*/ 3895200 w 3895200"/>
                  <a:gd name="connsiteY2" fmla="*/ 914400 h 1734117"/>
                  <a:gd name="connsiteX3" fmla="*/ 1949668 w 3895200"/>
                  <a:gd name="connsiteY3" fmla="*/ 1734117 h 1734117"/>
                  <a:gd name="connsiteX4" fmla="*/ 0 w 3895200"/>
                  <a:gd name="connsiteY4" fmla="*/ 920517 h 1734117"/>
                  <a:gd name="connsiteX0" fmla="*/ 0 w 3895200"/>
                  <a:gd name="connsiteY0" fmla="*/ 920517 h 1734117"/>
                  <a:gd name="connsiteX1" fmla="*/ 1923932 w 3895200"/>
                  <a:gd name="connsiteY1" fmla="*/ 0 h 1734117"/>
                  <a:gd name="connsiteX2" fmla="*/ 3895200 w 3895200"/>
                  <a:gd name="connsiteY2" fmla="*/ 914400 h 1734117"/>
                  <a:gd name="connsiteX3" fmla="*/ 1922203 w 3895200"/>
                  <a:gd name="connsiteY3" fmla="*/ 1734117 h 1734117"/>
                  <a:gd name="connsiteX4" fmla="*/ 0 w 3895200"/>
                  <a:gd name="connsiteY4" fmla="*/ 920517 h 1734117"/>
                  <a:gd name="connsiteX0" fmla="*/ 0 w 3895200"/>
                  <a:gd name="connsiteY0" fmla="*/ 920517 h 1734117"/>
                  <a:gd name="connsiteX1" fmla="*/ 1923932 w 3895200"/>
                  <a:gd name="connsiteY1" fmla="*/ 0 h 1734117"/>
                  <a:gd name="connsiteX2" fmla="*/ 3895200 w 3895200"/>
                  <a:gd name="connsiteY2" fmla="*/ 914400 h 1734117"/>
                  <a:gd name="connsiteX3" fmla="*/ 1922203 w 3895200"/>
                  <a:gd name="connsiteY3" fmla="*/ 1734117 h 1734117"/>
                  <a:gd name="connsiteX4" fmla="*/ 0 w 3895200"/>
                  <a:gd name="connsiteY4" fmla="*/ 920517 h 1734117"/>
                  <a:gd name="connsiteX0" fmla="*/ 0 w 3895200"/>
                  <a:gd name="connsiteY0" fmla="*/ 920517 h 1716346"/>
                  <a:gd name="connsiteX1" fmla="*/ 1923932 w 3895200"/>
                  <a:gd name="connsiteY1" fmla="*/ 0 h 1716346"/>
                  <a:gd name="connsiteX2" fmla="*/ 3895200 w 3895200"/>
                  <a:gd name="connsiteY2" fmla="*/ 914400 h 1716346"/>
                  <a:gd name="connsiteX3" fmla="*/ 1973900 w 3895200"/>
                  <a:gd name="connsiteY3" fmla="*/ 1716346 h 1716346"/>
                  <a:gd name="connsiteX4" fmla="*/ 0 w 3895200"/>
                  <a:gd name="connsiteY4" fmla="*/ 920517 h 1716346"/>
                  <a:gd name="connsiteX0" fmla="*/ 0 w 3895200"/>
                  <a:gd name="connsiteY0" fmla="*/ 920517 h 1730886"/>
                  <a:gd name="connsiteX1" fmla="*/ 1923932 w 3895200"/>
                  <a:gd name="connsiteY1" fmla="*/ 0 h 1730886"/>
                  <a:gd name="connsiteX2" fmla="*/ 3895200 w 3895200"/>
                  <a:gd name="connsiteY2" fmla="*/ 914400 h 1730886"/>
                  <a:gd name="connsiteX3" fmla="*/ 1925433 w 3895200"/>
                  <a:gd name="connsiteY3" fmla="*/ 1730886 h 1730886"/>
                  <a:gd name="connsiteX4" fmla="*/ 0 w 3895200"/>
                  <a:gd name="connsiteY4" fmla="*/ 920517 h 1730886"/>
                  <a:gd name="connsiteX0" fmla="*/ 0 w 3895200"/>
                  <a:gd name="connsiteY0" fmla="*/ 782404 h 1592773"/>
                  <a:gd name="connsiteX1" fmla="*/ 1923932 w 3895200"/>
                  <a:gd name="connsiteY1" fmla="*/ 0 h 1592773"/>
                  <a:gd name="connsiteX2" fmla="*/ 3895200 w 3895200"/>
                  <a:gd name="connsiteY2" fmla="*/ 776287 h 1592773"/>
                  <a:gd name="connsiteX3" fmla="*/ 1925433 w 3895200"/>
                  <a:gd name="connsiteY3" fmla="*/ 1592773 h 1592773"/>
                  <a:gd name="connsiteX4" fmla="*/ 0 w 3895200"/>
                  <a:gd name="connsiteY4" fmla="*/ 782404 h 1592773"/>
                  <a:gd name="connsiteX0" fmla="*/ 0 w 3886962"/>
                  <a:gd name="connsiteY0" fmla="*/ 759338 h 1592773"/>
                  <a:gd name="connsiteX1" fmla="*/ 1915694 w 3886962"/>
                  <a:gd name="connsiteY1" fmla="*/ 0 h 1592773"/>
                  <a:gd name="connsiteX2" fmla="*/ 3886962 w 3886962"/>
                  <a:gd name="connsiteY2" fmla="*/ 776287 h 1592773"/>
                  <a:gd name="connsiteX3" fmla="*/ 1917195 w 3886962"/>
                  <a:gd name="connsiteY3" fmla="*/ 1592773 h 1592773"/>
                  <a:gd name="connsiteX4" fmla="*/ 0 w 3886962"/>
                  <a:gd name="connsiteY4" fmla="*/ 759338 h 1592773"/>
                  <a:gd name="connsiteX0" fmla="*/ 0 w 3901791"/>
                  <a:gd name="connsiteY0" fmla="*/ 760986 h 1592773"/>
                  <a:gd name="connsiteX1" fmla="*/ 1930523 w 3901791"/>
                  <a:gd name="connsiteY1" fmla="*/ 0 h 1592773"/>
                  <a:gd name="connsiteX2" fmla="*/ 3901791 w 3901791"/>
                  <a:gd name="connsiteY2" fmla="*/ 776287 h 1592773"/>
                  <a:gd name="connsiteX3" fmla="*/ 1932024 w 3901791"/>
                  <a:gd name="connsiteY3" fmla="*/ 1592773 h 1592773"/>
                  <a:gd name="connsiteX4" fmla="*/ 0 w 3901791"/>
                  <a:gd name="connsiteY4" fmla="*/ 760986 h 1592773"/>
                  <a:gd name="connsiteX0" fmla="*/ 0 w 3863897"/>
                  <a:gd name="connsiteY0" fmla="*/ 760986 h 1592773"/>
                  <a:gd name="connsiteX1" fmla="*/ 1930523 w 3863897"/>
                  <a:gd name="connsiteY1" fmla="*/ 0 h 1592773"/>
                  <a:gd name="connsiteX2" fmla="*/ 3863897 w 3863897"/>
                  <a:gd name="connsiteY2" fmla="*/ 761459 h 1592773"/>
                  <a:gd name="connsiteX3" fmla="*/ 1932024 w 3863897"/>
                  <a:gd name="connsiteY3" fmla="*/ 1592773 h 1592773"/>
                  <a:gd name="connsiteX4" fmla="*/ 0 w 3863897"/>
                  <a:gd name="connsiteY4" fmla="*/ 760986 h 1592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3897" h="1592773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6172200" y="1790701"/>
                <a:ext cx="730251" cy="1079500"/>
              </a:xfrm>
              <a:custGeom>
                <a:avLst/>
                <a:gdLst>
                  <a:gd name="T0" fmla="*/ 0 w 345"/>
                  <a:gd name="T1" fmla="*/ 0 h 510"/>
                  <a:gd name="T2" fmla="*/ 0 w 345"/>
                  <a:gd name="T3" fmla="*/ 510 h 510"/>
                  <a:gd name="T4" fmla="*/ 345 w 345"/>
                  <a:gd name="T5" fmla="*/ 361 h 510"/>
                  <a:gd name="T6" fmla="*/ 0 w 345"/>
                  <a:gd name="T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5" h="51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5441951" y="1790701"/>
                <a:ext cx="730251" cy="1079500"/>
              </a:xfrm>
              <a:custGeom>
                <a:avLst/>
                <a:gdLst>
                  <a:gd name="T0" fmla="*/ 345 w 345"/>
                  <a:gd name="T1" fmla="*/ 0 h 510"/>
                  <a:gd name="T2" fmla="*/ 345 w 345"/>
                  <a:gd name="T3" fmla="*/ 510 h 510"/>
                  <a:gd name="T4" fmla="*/ 0 w 345"/>
                  <a:gd name="T5" fmla="*/ 361 h 510"/>
                  <a:gd name="T6" fmla="*/ 345 w 345"/>
                  <a:gd name="T7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5" h="51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328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/>
          <a:lstStyle/>
          <a:p>
            <a:r>
              <a:rPr lang="en-US" dirty="0"/>
              <a:t>Pruebas de integración</a:t>
            </a:r>
            <a:endParaRPr lang="id-ID" dirty="0"/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444BEBC4-7DD0-4F93-A1C2-EC6B6DE9EE15}"/>
              </a:ext>
            </a:extLst>
          </p:cNvPr>
          <p:cNvSpPr txBox="1"/>
          <p:nvPr/>
        </p:nvSpPr>
        <p:spPr>
          <a:xfrm>
            <a:off x="1693488" y="1150041"/>
            <a:ext cx="92031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rgbClr val="FF6D6D"/>
                </a:solidFill>
              </a:rPr>
              <a:t>Las pruebas de </a:t>
            </a:r>
            <a:r>
              <a:rPr lang="es-CO" dirty="0"/>
              <a:t>integración se ocupan de probar las interfaces entre los componentes, las interacciones con distintas partes de un mismo sistema, como el sistema operativo, el sistema de archivos y el </a:t>
            </a:r>
            <a:r>
              <a:rPr lang="es-CO" dirty="0">
                <a:solidFill>
                  <a:srgbClr val="FF6D6D"/>
                </a:solidFill>
              </a:rPr>
              <a:t>hardware, y las interfaces </a:t>
            </a:r>
            <a:r>
              <a:rPr lang="es-CO" dirty="0"/>
              <a:t>entre varios sistemas. Puede haber más de un nivel de pruebas de integración y pueden </a:t>
            </a:r>
            <a:r>
              <a:rPr lang="es-CO" dirty="0" err="1"/>
              <a:t>Ilevarse</a:t>
            </a:r>
            <a:r>
              <a:rPr lang="es-CO" dirty="0"/>
              <a:t> a cabo en objetos de prueba de </a:t>
            </a:r>
            <a:r>
              <a:rPr lang="es-CO" dirty="0">
                <a:solidFill>
                  <a:srgbClr val="FF6D6D"/>
                </a:solidFill>
              </a:rPr>
              <a:t>distinto tamaño, </a:t>
            </a:r>
            <a:r>
              <a:rPr lang="es-CO" dirty="0"/>
              <a:t>según se indica a continuación: </a:t>
            </a:r>
          </a:p>
          <a:p>
            <a:pPr algn="just"/>
            <a:endParaRPr lang="es-CO" dirty="0"/>
          </a:p>
          <a:p>
            <a:pPr marL="342900" indent="-342900" algn="just">
              <a:buAutoNum type="arabicPeriod"/>
            </a:pPr>
            <a:r>
              <a:rPr lang="en-US" dirty="0"/>
              <a:t>Las pruebas de </a:t>
            </a:r>
            <a:r>
              <a:rPr lang="en-US" dirty="0">
                <a:solidFill>
                  <a:srgbClr val="FF6D6D"/>
                </a:solidFill>
              </a:rPr>
              <a:t>integración de componentes </a:t>
            </a:r>
            <a:r>
              <a:rPr lang="en-US" dirty="0"/>
              <a:t>se </a:t>
            </a:r>
            <a:r>
              <a:rPr lang="en-US" dirty="0" err="1"/>
              <a:t>ocupan</a:t>
            </a:r>
            <a:r>
              <a:rPr lang="en-US" dirty="0"/>
              <a:t> de </a:t>
            </a:r>
            <a:r>
              <a:rPr lang="en-US" dirty="0" err="1"/>
              <a:t>probar</a:t>
            </a:r>
            <a:r>
              <a:rPr lang="en-US" dirty="0"/>
              <a:t> las </a:t>
            </a:r>
            <a:r>
              <a:rPr lang="en-US" dirty="0" err="1"/>
              <a:t>interacciones</a:t>
            </a:r>
            <a:r>
              <a:rPr lang="en-US" dirty="0"/>
              <a:t> entre Ios componentes del software y se </a:t>
            </a:r>
            <a:r>
              <a:rPr lang="en-US" dirty="0" err="1"/>
              <a:t>realizan</a:t>
            </a:r>
            <a:r>
              <a:rPr lang="en-US" dirty="0"/>
              <a:t> a </a:t>
            </a:r>
            <a:r>
              <a:rPr lang="en-US" dirty="0" err="1"/>
              <a:t>continuación</a:t>
            </a:r>
            <a:r>
              <a:rPr lang="en-US" dirty="0"/>
              <a:t> de las pruebas de </a:t>
            </a:r>
            <a:r>
              <a:rPr lang="en-US" dirty="0">
                <a:solidFill>
                  <a:srgbClr val="FF6D6D"/>
                </a:solidFill>
              </a:rPr>
              <a:t>componente. 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FontTx/>
              <a:buAutoNum type="arabicPeriod"/>
            </a:pPr>
            <a:r>
              <a:rPr lang="en-US" dirty="0"/>
              <a:t>Las pruebas de integración de </a:t>
            </a:r>
            <a:r>
              <a:rPr lang="en-US" dirty="0">
                <a:solidFill>
                  <a:srgbClr val="FF6D6D"/>
                </a:solidFill>
              </a:rPr>
              <a:t>sistema se </a:t>
            </a:r>
            <a:r>
              <a:rPr lang="en-US" dirty="0" err="1">
                <a:solidFill>
                  <a:srgbClr val="FF6D6D"/>
                </a:solidFill>
              </a:rPr>
              <a:t>ocupan</a:t>
            </a:r>
            <a:r>
              <a:rPr lang="en-US" dirty="0">
                <a:solidFill>
                  <a:srgbClr val="FF6D6D"/>
                </a:solidFill>
              </a:rPr>
              <a:t> de </a:t>
            </a:r>
            <a:r>
              <a:rPr lang="en-US" dirty="0" err="1">
                <a:solidFill>
                  <a:srgbClr val="FF6D6D"/>
                </a:solidFill>
              </a:rPr>
              <a:t>probar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las </a:t>
            </a:r>
            <a:r>
              <a:rPr lang="en-US" dirty="0" err="1"/>
              <a:t>interacciones</a:t>
            </a:r>
            <a:r>
              <a:rPr lang="en-US" dirty="0"/>
              <a:t> entre los </a:t>
            </a:r>
            <a:r>
              <a:rPr lang="en-US" dirty="0" err="1"/>
              <a:t>distintos</a:t>
            </a:r>
            <a:r>
              <a:rPr lang="en-US" dirty="0"/>
              <a:t> sistemas o entre el hardware y el software, y pueden </a:t>
            </a:r>
            <a:r>
              <a:rPr lang="en-US" dirty="0" err="1"/>
              <a:t>realizarse</a:t>
            </a:r>
            <a:r>
              <a:rPr lang="en-US" dirty="0"/>
              <a:t> a </a:t>
            </a:r>
            <a:r>
              <a:rPr lang="en-US" dirty="0" err="1">
                <a:solidFill>
                  <a:srgbClr val="FF6D6D"/>
                </a:solidFill>
              </a:rPr>
              <a:t>continuacion</a:t>
            </a:r>
            <a:r>
              <a:rPr lang="en-US" dirty="0">
                <a:solidFill>
                  <a:srgbClr val="FF6D6D"/>
                </a:solidFill>
              </a:rPr>
              <a:t> de las pruebas de sistema</a:t>
            </a:r>
            <a:r>
              <a:rPr lang="en-US" dirty="0"/>
              <a:t>.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la </a:t>
            </a:r>
            <a:r>
              <a:rPr lang="en-US" dirty="0" err="1"/>
              <a:t>organización</a:t>
            </a:r>
            <a:r>
              <a:rPr lang="en-US" dirty="0"/>
              <a:t> de desarrollo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una </a:t>
            </a:r>
            <a:r>
              <a:rPr lang="en-US" dirty="0" err="1"/>
              <a:t>parte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, Io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considerarse</a:t>
            </a:r>
            <a:r>
              <a:rPr lang="en-US" dirty="0"/>
              <a:t> un </a:t>
            </a:r>
            <a:r>
              <a:rPr lang="en-US" dirty="0" err="1"/>
              <a:t>riesgo</a:t>
            </a:r>
            <a:r>
              <a:rPr lang="en-US" dirty="0"/>
              <a:t>. Los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>
                <a:solidFill>
                  <a:srgbClr val="FF6D6D"/>
                </a:solidFill>
              </a:rPr>
              <a:t>flujos</a:t>
            </a:r>
            <a:r>
              <a:rPr lang="en-US" dirty="0">
                <a:solidFill>
                  <a:srgbClr val="FF6D6D"/>
                </a:solidFill>
              </a:rPr>
              <a:t> de </a:t>
            </a:r>
            <a:r>
              <a:rPr lang="en-US" dirty="0" err="1">
                <a:solidFill>
                  <a:srgbClr val="FF6D6D"/>
                </a:solidFill>
              </a:rPr>
              <a:t>trabajo</a:t>
            </a:r>
            <a:r>
              <a:rPr lang="en-US" dirty="0">
                <a:solidFill>
                  <a:srgbClr val="FF6D6D"/>
                </a:solidFill>
              </a:rPr>
              <a:t> pueden </a:t>
            </a:r>
            <a:r>
              <a:rPr lang="en-US" dirty="0" err="1">
                <a:solidFill>
                  <a:srgbClr val="FF6D6D"/>
                </a:solidFill>
              </a:rPr>
              <a:t>afectar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a una </a:t>
            </a:r>
            <a:r>
              <a:rPr lang="en-US" dirty="0" err="1"/>
              <a:t>serie</a:t>
            </a:r>
            <a:r>
              <a:rPr lang="en-US" dirty="0"/>
              <a:t> de sistemas. Los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transversales</a:t>
            </a:r>
            <a:r>
              <a:rPr lang="en-US" dirty="0"/>
              <a:t> pueden ser </a:t>
            </a:r>
            <a:r>
              <a:rPr lang="en-US" dirty="0" err="1"/>
              <a:t>importantes</a:t>
            </a:r>
            <a:r>
              <a:rPr lang="en-US" dirty="0"/>
              <a:t>. </a:t>
            </a:r>
          </a:p>
          <a:p>
            <a:pPr marL="342900" indent="-342900" algn="just">
              <a:buAutoNum type="arabicPeriod"/>
            </a:pPr>
            <a:endParaRPr lang="en-US" dirty="0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B610C18-75C8-434F-9D56-04B6B069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75989" y="-452943"/>
            <a:ext cx="2957139" cy="2751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24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2208632" y="2232449"/>
            <a:ext cx="3369208" cy="361316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43840" bIns="243840" numCol="1" spcCol="1270" anchor="t" anchorCtr="0">
            <a:noAutofit/>
          </a:bodyPr>
          <a:lstStyle/>
          <a:p>
            <a:pPr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/>
          <a:lstStyle/>
          <a:p>
            <a:r>
              <a:rPr lang="en-US" dirty="0"/>
              <a:t>Pruebas de sistema</a:t>
            </a:r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6436244" y="2399083"/>
            <a:ext cx="3547124" cy="34465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</a:schemeClr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43840" bIns="243840" numCol="1" spcCol="1270" anchor="t" anchorCtr="0">
            <a:noAutofit/>
          </a:bodyPr>
          <a:lstStyle/>
          <a:p>
            <a:pPr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305550" y="1641519"/>
            <a:ext cx="3829050" cy="8125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29931" y="3748634"/>
            <a:ext cx="2947444" cy="80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Manuales</a:t>
            </a:r>
            <a:r>
              <a:rPr lang="en-US" sz="1400" dirty="0"/>
              <a:t> de sistema, </a:t>
            </a:r>
            <a:r>
              <a:rPr lang="en-US" sz="1400" dirty="0" err="1"/>
              <a:t>usuario</a:t>
            </a:r>
            <a:r>
              <a:rPr lang="en-US" sz="1400" dirty="0"/>
              <a:t> y </a:t>
            </a:r>
            <a:r>
              <a:rPr lang="en-US" sz="1400" dirty="0" err="1"/>
              <a:t>funcionamiento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Configuración</a:t>
            </a:r>
            <a:r>
              <a:rPr lang="en-US" sz="1400" dirty="0"/>
              <a:t> del sistema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124075" y="1641519"/>
            <a:ext cx="3516281" cy="75713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281784" y="3422474"/>
            <a:ext cx="3076600" cy="49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Especificación</a:t>
            </a:r>
            <a:r>
              <a:rPr lang="en-US" sz="1400" dirty="0"/>
              <a:t> de </a:t>
            </a:r>
            <a:r>
              <a:rPr lang="en-US" sz="1400" dirty="0" err="1"/>
              <a:t>requisitos</a:t>
            </a:r>
            <a:r>
              <a:rPr lang="en-US" sz="1400" dirty="0"/>
              <a:t> del sistema y software.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281784" y="3982213"/>
            <a:ext cx="2937916" cy="904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Casos</a:t>
            </a:r>
            <a:r>
              <a:rPr lang="en-US" sz="1400" dirty="0"/>
              <a:t> de </a:t>
            </a:r>
            <a:r>
              <a:rPr lang="en-US" sz="1400" dirty="0" err="1"/>
              <a:t>uso</a:t>
            </a:r>
            <a:r>
              <a:rPr lang="en-US" sz="1400" dirty="0"/>
              <a:t>. 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Especificaciones</a:t>
            </a:r>
            <a:r>
              <a:rPr lang="en-US" sz="1400" dirty="0"/>
              <a:t> funcionales.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Informes</a:t>
            </a:r>
            <a:r>
              <a:rPr lang="en-US" sz="1400" dirty="0"/>
              <a:t> de </a:t>
            </a:r>
            <a:r>
              <a:rPr lang="en-US" sz="1400" dirty="0" err="1"/>
              <a:t>análisis</a:t>
            </a:r>
            <a:r>
              <a:rPr lang="en-US" sz="1400" dirty="0"/>
              <a:t> de </a:t>
            </a:r>
            <a:r>
              <a:rPr lang="en-US" sz="1400" dirty="0" err="1"/>
              <a:t>riesgos</a:t>
            </a:r>
            <a:r>
              <a:rPr lang="en-US" sz="1400" dirty="0"/>
              <a:t>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490744" y="1800694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Base de Prueba</a:t>
            </a:r>
            <a:endParaRPr lang="id-ID" dirty="0"/>
          </a:p>
        </p:txBody>
      </p:sp>
      <p:sp>
        <p:nvSpPr>
          <p:cNvPr id="111" name="TextBox 110"/>
          <p:cNvSpPr txBox="1"/>
          <p:nvPr/>
        </p:nvSpPr>
        <p:spPr>
          <a:xfrm>
            <a:off x="6529931" y="1863118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Objetos de prueba típicos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3701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 animBg="1"/>
          <p:bldP spid="100" grpId="0" animBg="1"/>
          <p:bldP spid="101" grpId="0" animBg="1"/>
          <p:bldP spid="105" grpId="0" animBg="1"/>
          <p:bldP spid="110" grpId="0"/>
          <p:bldP spid="1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 animBg="1"/>
          <p:bldP spid="100" grpId="0" animBg="1"/>
          <p:bldP spid="101" grpId="0" animBg="1"/>
          <p:bldP spid="105" grpId="0" animBg="1"/>
          <p:bldP spid="110" grpId="0"/>
          <p:bldP spid="11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/>
          <a:lstStyle/>
          <a:p>
            <a:r>
              <a:rPr lang="en-US" dirty="0"/>
              <a:t>Pruebas de sistema</a:t>
            </a:r>
            <a:endParaRPr lang="id-ID" dirty="0"/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444BEBC4-7DD0-4F93-A1C2-EC6B6DE9EE15}"/>
              </a:ext>
            </a:extLst>
          </p:cNvPr>
          <p:cNvSpPr txBox="1"/>
          <p:nvPr/>
        </p:nvSpPr>
        <p:spPr>
          <a:xfrm>
            <a:off x="1922088" y="1959666"/>
            <a:ext cx="9203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D6D"/>
                </a:solidFill>
              </a:rPr>
              <a:t>Las pruebas de sistema se </a:t>
            </a:r>
            <a:r>
              <a:rPr lang="en-US" dirty="0" err="1"/>
              <a:t>refieren</a:t>
            </a:r>
            <a:r>
              <a:rPr lang="en-US" dirty="0"/>
              <a:t> al </a:t>
            </a:r>
            <a:r>
              <a:rPr lang="en-US" dirty="0" err="1"/>
              <a:t>comportamiento</a:t>
            </a:r>
            <a:r>
              <a:rPr lang="en-US" dirty="0"/>
              <a:t> de todo un sistema/</a:t>
            </a:r>
            <a:r>
              <a:rPr lang="en-US" dirty="0" err="1"/>
              <a:t>producto</a:t>
            </a:r>
            <a:r>
              <a:rPr lang="en-US" dirty="0"/>
              <a:t>. El </a:t>
            </a:r>
            <a:r>
              <a:rPr lang="en-US" dirty="0" err="1"/>
              <a:t>alcance</a:t>
            </a:r>
            <a:r>
              <a:rPr lang="en-US" dirty="0"/>
              <a:t> de las pruebas debe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claramente</a:t>
            </a:r>
            <a:r>
              <a:rPr lang="en-US" dirty="0"/>
              <a:t> </a:t>
            </a:r>
            <a:r>
              <a:rPr lang="en-US" dirty="0" err="1"/>
              <a:t>indicado</a:t>
            </a:r>
            <a:r>
              <a:rPr lang="en-US" dirty="0"/>
              <a:t> en el Plan Maestro de Pruebas y/o en el Plan de Pruebas de Nivel </a:t>
            </a:r>
            <a:r>
              <a:rPr lang="en-US" dirty="0">
                <a:solidFill>
                  <a:srgbClr val="FF6D6D"/>
                </a:solidFill>
              </a:rPr>
              <a:t>para </a:t>
            </a:r>
            <a:r>
              <a:rPr lang="en-US" dirty="0" err="1">
                <a:solidFill>
                  <a:srgbClr val="FF6D6D"/>
                </a:solidFill>
              </a:rPr>
              <a:t>cada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nivel</a:t>
            </a:r>
            <a:r>
              <a:rPr lang="en-US" dirty="0">
                <a:solidFill>
                  <a:srgbClr val="FF6D6D"/>
                </a:solidFill>
              </a:rPr>
              <a:t> de prueba.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En las pruebas de sistema, el </a:t>
            </a:r>
            <a:r>
              <a:rPr lang="en-US" dirty="0" err="1"/>
              <a:t>entorno</a:t>
            </a:r>
            <a:r>
              <a:rPr lang="en-US" dirty="0"/>
              <a:t> de pruebas debe </a:t>
            </a:r>
            <a:r>
              <a:rPr lang="en-US" dirty="0" err="1"/>
              <a:t>coincidir</a:t>
            </a:r>
            <a:r>
              <a:rPr lang="en-US" dirty="0"/>
              <a:t> en la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>
                <a:solidFill>
                  <a:srgbClr val="FF6D6D"/>
                </a:solidFill>
              </a:rPr>
              <a:t>posible</a:t>
            </a:r>
            <a:r>
              <a:rPr lang="en-US" dirty="0">
                <a:solidFill>
                  <a:srgbClr val="FF6D6D"/>
                </a:solidFill>
              </a:rPr>
              <a:t> con el </a:t>
            </a:r>
            <a:r>
              <a:rPr lang="en-US" dirty="0" err="1">
                <a:solidFill>
                  <a:srgbClr val="FF6D6D"/>
                </a:solidFill>
              </a:rPr>
              <a:t>objetivo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final o con el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r>
              <a:rPr lang="en-US" dirty="0"/>
              <a:t> a fin de </a:t>
            </a:r>
            <a:r>
              <a:rPr lang="en-US" dirty="0" err="1"/>
              <a:t>minimizar</a:t>
            </a:r>
            <a:r>
              <a:rPr lang="en-US" dirty="0"/>
              <a:t> el </a:t>
            </a:r>
            <a:r>
              <a:rPr lang="en-US" dirty="0" err="1"/>
              <a:t>riesgo</a:t>
            </a:r>
            <a:r>
              <a:rPr lang="en-US" dirty="0"/>
              <a:t> de no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fallos</a:t>
            </a:r>
            <a:r>
              <a:rPr lang="en-US" dirty="0"/>
              <a:t> </a:t>
            </a:r>
            <a:r>
              <a:rPr lang="en-US" dirty="0" err="1">
                <a:solidFill>
                  <a:srgbClr val="FF6D6D"/>
                </a:solidFill>
              </a:rPr>
              <a:t>especificos</a:t>
            </a:r>
            <a:r>
              <a:rPr lang="en-US" dirty="0">
                <a:solidFill>
                  <a:srgbClr val="FF6D6D"/>
                </a:solidFill>
              </a:rPr>
              <a:t> del </a:t>
            </a:r>
            <a:r>
              <a:rPr lang="en-US" dirty="0" err="1">
                <a:solidFill>
                  <a:srgbClr val="FF6D6D"/>
                </a:solidFill>
              </a:rPr>
              <a:t>entorno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durante las pruebas.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Las pruebas de sistema </a:t>
            </a:r>
            <a:r>
              <a:rPr lang="en-US" dirty="0">
                <a:solidFill>
                  <a:srgbClr val="FF6D6D"/>
                </a:solidFill>
              </a:rPr>
              <a:t>pueden </a:t>
            </a:r>
            <a:r>
              <a:rPr lang="en-US" dirty="0" err="1">
                <a:solidFill>
                  <a:srgbClr val="FF6D6D"/>
                </a:solidFill>
              </a:rPr>
              <a:t>incluir</a:t>
            </a:r>
            <a:r>
              <a:rPr lang="en-US" dirty="0">
                <a:solidFill>
                  <a:srgbClr val="FF6D6D"/>
                </a:solidFill>
              </a:rPr>
              <a:t> pruebas </a:t>
            </a:r>
            <a:r>
              <a:rPr lang="en-US" dirty="0" err="1"/>
              <a:t>basadas</a:t>
            </a:r>
            <a:r>
              <a:rPr lang="en-US" dirty="0"/>
              <a:t> en </a:t>
            </a:r>
            <a:r>
              <a:rPr lang="en-US" dirty="0" err="1"/>
              <a:t>riesgos</a:t>
            </a:r>
            <a:r>
              <a:rPr lang="en-US" dirty="0"/>
              <a:t> y/o en </a:t>
            </a:r>
            <a:r>
              <a:rPr lang="en-US" dirty="0" err="1">
                <a:solidFill>
                  <a:srgbClr val="FF6D6D"/>
                </a:solidFill>
              </a:rPr>
              <a:t>especificaciones</a:t>
            </a:r>
            <a:r>
              <a:rPr lang="en-US" dirty="0"/>
              <a:t> de </a:t>
            </a:r>
            <a:r>
              <a:rPr lang="en-US" dirty="0" err="1"/>
              <a:t>requisitos</a:t>
            </a:r>
            <a:r>
              <a:rPr lang="en-US" dirty="0"/>
              <a:t>,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,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u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descripciones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o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>
                <a:solidFill>
                  <a:srgbClr val="FF6D6D"/>
                </a:solidFill>
              </a:rPr>
              <a:t>comportamiento</a:t>
            </a:r>
            <a:r>
              <a:rPr lang="en-US" dirty="0">
                <a:solidFill>
                  <a:srgbClr val="FF6D6D"/>
                </a:solidFill>
              </a:rPr>
              <a:t> de sistema</a:t>
            </a:r>
            <a:r>
              <a:rPr lang="en-US" dirty="0"/>
              <a:t>, </a:t>
            </a:r>
            <a:r>
              <a:rPr lang="en-US" dirty="0" err="1"/>
              <a:t>interacciones</a:t>
            </a:r>
            <a:r>
              <a:rPr lang="en-US" dirty="0"/>
              <a:t> con el sistema </a:t>
            </a:r>
            <a:r>
              <a:rPr lang="en-US" dirty="0" err="1"/>
              <a:t>operativo</a:t>
            </a:r>
            <a:r>
              <a:rPr lang="en-US" dirty="0"/>
              <a:t> y </a:t>
            </a:r>
            <a:r>
              <a:rPr lang="en-US" dirty="0" err="1"/>
              <a:t>recursos</a:t>
            </a:r>
            <a:r>
              <a:rPr lang="en-US" dirty="0"/>
              <a:t> del sistema .</a:t>
            </a:r>
          </a:p>
          <a:p>
            <a:pPr algn="just"/>
            <a:endParaRPr lang="en-US" dirty="0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B610C18-75C8-434F-9D56-04B6B069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8569" y="-368824"/>
            <a:ext cx="3172058" cy="2751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6" name="Freeform 125">
            <a:extLst>
              <a:ext uri="{FF2B5EF4-FFF2-40B4-BE49-F238E27FC236}">
                <a16:creationId xmlns:a16="http://schemas.microsoft.com/office/drawing/2014/main" id="{993F7D75-A566-4F6D-9487-D937BAD8BAA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56401" y="372692"/>
            <a:ext cx="1129474" cy="996949"/>
          </a:xfrm>
          <a:custGeom>
            <a:avLst/>
            <a:gdLst>
              <a:gd name="T0" fmla="*/ 180 w 633"/>
              <a:gd name="T1" fmla="*/ 597 h 624"/>
              <a:gd name="T2" fmla="*/ 150 w 633"/>
              <a:gd name="T3" fmla="*/ 493 h 624"/>
              <a:gd name="T4" fmla="*/ 38 w 633"/>
              <a:gd name="T5" fmla="*/ 462 h 624"/>
              <a:gd name="T6" fmla="*/ 75 w 633"/>
              <a:gd name="T7" fmla="*/ 361 h 624"/>
              <a:gd name="T8" fmla="*/ 0 w 633"/>
              <a:gd name="T9" fmla="*/ 312 h 624"/>
              <a:gd name="T10" fmla="*/ 75 w 633"/>
              <a:gd name="T11" fmla="*/ 262 h 624"/>
              <a:gd name="T12" fmla="*/ 38 w 633"/>
              <a:gd name="T13" fmla="*/ 161 h 624"/>
              <a:gd name="T14" fmla="*/ 150 w 633"/>
              <a:gd name="T15" fmla="*/ 130 h 624"/>
              <a:gd name="T16" fmla="*/ 180 w 633"/>
              <a:gd name="T17" fmla="*/ 26 h 624"/>
              <a:gd name="T18" fmla="*/ 288 w 633"/>
              <a:gd name="T19" fmla="*/ 67 h 624"/>
              <a:gd name="T20" fmla="*/ 374 w 633"/>
              <a:gd name="T21" fmla="*/ 0 h 624"/>
              <a:gd name="T22" fmla="*/ 438 w 633"/>
              <a:gd name="T23" fmla="*/ 97 h 624"/>
              <a:gd name="T24" fmla="*/ 546 w 633"/>
              <a:gd name="T25" fmla="*/ 93 h 624"/>
              <a:gd name="T26" fmla="*/ 540 w 633"/>
              <a:gd name="T27" fmla="*/ 210 h 624"/>
              <a:gd name="T28" fmla="*/ 630 w 633"/>
              <a:gd name="T29" fmla="*/ 270 h 624"/>
              <a:gd name="T30" fmla="*/ 623 w 633"/>
              <a:gd name="T31" fmla="*/ 359 h 624"/>
              <a:gd name="T32" fmla="*/ 593 w 633"/>
              <a:gd name="T33" fmla="*/ 454 h 624"/>
              <a:gd name="T34" fmla="*/ 537 w 633"/>
              <a:gd name="T35" fmla="*/ 531 h 624"/>
              <a:gd name="T36" fmla="*/ 457 w 633"/>
              <a:gd name="T37" fmla="*/ 589 h 624"/>
              <a:gd name="T38" fmla="*/ 366 w 633"/>
              <a:gd name="T39" fmla="*/ 618 h 624"/>
              <a:gd name="T40" fmla="*/ 267 w 633"/>
              <a:gd name="T41" fmla="*/ 618 h 624"/>
              <a:gd name="T42" fmla="*/ 355 w 633"/>
              <a:gd name="T43" fmla="*/ 546 h 624"/>
              <a:gd name="T44" fmla="*/ 423 w 633"/>
              <a:gd name="T45" fmla="*/ 525 h 624"/>
              <a:gd name="T46" fmla="*/ 486 w 633"/>
              <a:gd name="T47" fmla="*/ 478 h 624"/>
              <a:gd name="T48" fmla="*/ 527 w 633"/>
              <a:gd name="T49" fmla="*/ 421 h 624"/>
              <a:gd name="T50" fmla="*/ 552 w 633"/>
              <a:gd name="T51" fmla="*/ 347 h 624"/>
              <a:gd name="T52" fmla="*/ 617 w 633"/>
              <a:gd name="T53" fmla="*/ 278 h 624"/>
              <a:gd name="T54" fmla="*/ 525 w 633"/>
              <a:gd name="T55" fmla="*/ 210 h 624"/>
              <a:gd name="T56" fmla="*/ 540 w 633"/>
              <a:gd name="T57" fmla="*/ 108 h 624"/>
              <a:gd name="T58" fmla="*/ 426 w 633"/>
              <a:gd name="T59" fmla="*/ 107 h 624"/>
              <a:gd name="T60" fmla="*/ 377 w 633"/>
              <a:gd name="T61" fmla="*/ 15 h 624"/>
              <a:gd name="T62" fmla="*/ 285 w 633"/>
              <a:gd name="T63" fmla="*/ 82 h 624"/>
              <a:gd name="T64" fmla="*/ 191 w 633"/>
              <a:gd name="T65" fmla="*/ 36 h 624"/>
              <a:gd name="T66" fmla="*/ 156 w 633"/>
              <a:gd name="T67" fmla="*/ 144 h 624"/>
              <a:gd name="T68" fmla="*/ 53 w 633"/>
              <a:gd name="T69" fmla="*/ 162 h 624"/>
              <a:gd name="T70" fmla="*/ 88 w 633"/>
              <a:gd name="T71" fmla="*/ 271 h 624"/>
              <a:gd name="T72" fmla="*/ 14 w 633"/>
              <a:gd name="T73" fmla="*/ 312 h 624"/>
              <a:gd name="T74" fmla="*/ 88 w 633"/>
              <a:gd name="T75" fmla="*/ 353 h 624"/>
              <a:gd name="T76" fmla="*/ 53 w 633"/>
              <a:gd name="T77" fmla="*/ 461 h 624"/>
              <a:gd name="T78" fmla="*/ 156 w 633"/>
              <a:gd name="T79" fmla="*/ 479 h 624"/>
              <a:gd name="T80" fmla="*/ 191 w 633"/>
              <a:gd name="T81" fmla="*/ 587 h 624"/>
              <a:gd name="T82" fmla="*/ 285 w 633"/>
              <a:gd name="T83" fmla="*/ 542 h 624"/>
              <a:gd name="T84" fmla="*/ 316 w 633"/>
              <a:gd name="T85" fmla="*/ 409 h 624"/>
              <a:gd name="T86" fmla="*/ 414 w 633"/>
              <a:gd name="T87" fmla="*/ 312 h 624"/>
              <a:gd name="T88" fmla="*/ 233 w 633"/>
              <a:gd name="T89" fmla="*/ 312 h 624"/>
              <a:gd name="T90" fmla="*/ 316 w 633"/>
              <a:gd name="T91" fmla="*/ 228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33" h="624">
                <a:moveTo>
                  <a:pt x="260" y="623"/>
                </a:moveTo>
                <a:cubicBezTo>
                  <a:pt x="260" y="623"/>
                  <a:pt x="259" y="623"/>
                  <a:pt x="259" y="623"/>
                </a:cubicBezTo>
                <a:cubicBezTo>
                  <a:pt x="232" y="618"/>
                  <a:pt x="205" y="609"/>
                  <a:pt x="180" y="597"/>
                </a:cubicBezTo>
                <a:cubicBezTo>
                  <a:pt x="177" y="596"/>
                  <a:pt x="175" y="592"/>
                  <a:pt x="176" y="589"/>
                </a:cubicBezTo>
                <a:cubicBezTo>
                  <a:pt x="195" y="526"/>
                  <a:pt x="195" y="526"/>
                  <a:pt x="195" y="526"/>
                </a:cubicBezTo>
                <a:cubicBezTo>
                  <a:pt x="179" y="517"/>
                  <a:pt x="164" y="506"/>
                  <a:pt x="150" y="493"/>
                </a:cubicBezTo>
                <a:cubicBezTo>
                  <a:pt x="96" y="531"/>
                  <a:pt x="96" y="531"/>
                  <a:pt x="96" y="531"/>
                </a:cubicBezTo>
                <a:cubicBezTo>
                  <a:pt x="93" y="533"/>
                  <a:pt x="89" y="532"/>
                  <a:pt x="87" y="530"/>
                </a:cubicBezTo>
                <a:cubicBezTo>
                  <a:pt x="68" y="510"/>
                  <a:pt x="51" y="487"/>
                  <a:pt x="38" y="462"/>
                </a:cubicBezTo>
                <a:cubicBezTo>
                  <a:pt x="36" y="459"/>
                  <a:pt x="37" y="456"/>
                  <a:pt x="40" y="454"/>
                </a:cubicBezTo>
                <a:cubicBezTo>
                  <a:pt x="92" y="414"/>
                  <a:pt x="92" y="414"/>
                  <a:pt x="92" y="414"/>
                </a:cubicBezTo>
                <a:cubicBezTo>
                  <a:pt x="84" y="397"/>
                  <a:pt x="79" y="379"/>
                  <a:pt x="75" y="361"/>
                </a:cubicBezTo>
                <a:cubicBezTo>
                  <a:pt x="9" y="359"/>
                  <a:pt x="9" y="359"/>
                  <a:pt x="9" y="359"/>
                </a:cubicBezTo>
                <a:cubicBezTo>
                  <a:pt x="6" y="359"/>
                  <a:pt x="3" y="357"/>
                  <a:pt x="2" y="353"/>
                </a:cubicBezTo>
                <a:cubicBezTo>
                  <a:pt x="1" y="339"/>
                  <a:pt x="0" y="325"/>
                  <a:pt x="0" y="312"/>
                </a:cubicBezTo>
                <a:cubicBezTo>
                  <a:pt x="0" y="298"/>
                  <a:pt x="1" y="284"/>
                  <a:pt x="2" y="270"/>
                </a:cubicBezTo>
                <a:cubicBezTo>
                  <a:pt x="3" y="267"/>
                  <a:pt x="6" y="264"/>
                  <a:pt x="9" y="264"/>
                </a:cubicBezTo>
                <a:cubicBezTo>
                  <a:pt x="75" y="262"/>
                  <a:pt x="75" y="262"/>
                  <a:pt x="75" y="262"/>
                </a:cubicBezTo>
                <a:cubicBezTo>
                  <a:pt x="79" y="244"/>
                  <a:pt x="84" y="226"/>
                  <a:pt x="92" y="210"/>
                </a:cubicBezTo>
                <a:cubicBezTo>
                  <a:pt x="40" y="170"/>
                  <a:pt x="40" y="170"/>
                  <a:pt x="40" y="170"/>
                </a:cubicBezTo>
                <a:cubicBezTo>
                  <a:pt x="37" y="168"/>
                  <a:pt x="36" y="164"/>
                  <a:pt x="38" y="161"/>
                </a:cubicBezTo>
                <a:cubicBezTo>
                  <a:pt x="51" y="136"/>
                  <a:pt x="68" y="114"/>
                  <a:pt x="87" y="93"/>
                </a:cubicBezTo>
                <a:cubicBezTo>
                  <a:pt x="89" y="91"/>
                  <a:pt x="93" y="91"/>
                  <a:pt x="96" y="9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64" y="117"/>
                  <a:pt x="179" y="106"/>
                  <a:pt x="195" y="97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5" y="31"/>
                  <a:pt x="177" y="27"/>
                  <a:pt x="180" y="26"/>
                </a:cubicBezTo>
                <a:cubicBezTo>
                  <a:pt x="205" y="14"/>
                  <a:pt x="231" y="5"/>
                  <a:pt x="259" y="0"/>
                </a:cubicBezTo>
                <a:cubicBezTo>
                  <a:pt x="262" y="0"/>
                  <a:pt x="266" y="2"/>
                  <a:pt x="267" y="5"/>
                </a:cubicBezTo>
                <a:cubicBezTo>
                  <a:pt x="288" y="67"/>
                  <a:pt x="288" y="67"/>
                  <a:pt x="288" y="67"/>
                </a:cubicBezTo>
                <a:cubicBezTo>
                  <a:pt x="307" y="65"/>
                  <a:pt x="326" y="65"/>
                  <a:pt x="344" y="67"/>
                </a:cubicBezTo>
                <a:cubicBezTo>
                  <a:pt x="366" y="5"/>
                  <a:pt x="366" y="5"/>
                  <a:pt x="366" y="5"/>
                </a:cubicBezTo>
                <a:cubicBezTo>
                  <a:pt x="367" y="2"/>
                  <a:pt x="370" y="0"/>
                  <a:pt x="374" y="0"/>
                </a:cubicBezTo>
                <a:cubicBezTo>
                  <a:pt x="401" y="5"/>
                  <a:pt x="428" y="14"/>
                  <a:pt x="453" y="26"/>
                </a:cubicBezTo>
                <a:cubicBezTo>
                  <a:pt x="456" y="27"/>
                  <a:pt x="458" y="31"/>
                  <a:pt x="457" y="34"/>
                </a:cubicBezTo>
                <a:cubicBezTo>
                  <a:pt x="438" y="97"/>
                  <a:pt x="438" y="97"/>
                  <a:pt x="438" y="97"/>
                </a:cubicBezTo>
                <a:cubicBezTo>
                  <a:pt x="454" y="106"/>
                  <a:pt x="469" y="117"/>
                  <a:pt x="483" y="130"/>
                </a:cubicBezTo>
                <a:cubicBezTo>
                  <a:pt x="537" y="93"/>
                  <a:pt x="537" y="93"/>
                  <a:pt x="537" y="93"/>
                </a:cubicBezTo>
                <a:cubicBezTo>
                  <a:pt x="539" y="91"/>
                  <a:pt x="543" y="91"/>
                  <a:pt x="546" y="93"/>
                </a:cubicBezTo>
                <a:cubicBezTo>
                  <a:pt x="565" y="114"/>
                  <a:pt x="581" y="136"/>
                  <a:pt x="595" y="161"/>
                </a:cubicBezTo>
                <a:cubicBezTo>
                  <a:pt x="596" y="164"/>
                  <a:pt x="596" y="168"/>
                  <a:pt x="593" y="170"/>
                </a:cubicBezTo>
                <a:cubicBezTo>
                  <a:pt x="540" y="210"/>
                  <a:pt x="540" y="210"/>
                  <a:pt x="540" y="210"/>
                </a:cubicBezTo>
                <a:cubicBezTo>
                  <a:pt x="548" y="226"/>
                  <a:pt x="554" y="244"/>
                  <a:pt x="558" y="262"/>
                </a:cubicBezTo>
                <a:cubicBezTo>
                  <a:pt x="623" y="264"/>
                  <a:pt x="623" y="264"/>
                  <a:pt x="623" y="264"/>
                </a:cubicBezTo>
                <a:cubicBezTo>
                  <a:pt x="627" y="264"/>
                  <a:pt x="630" y="267"/>
                  <a:pt x="630" y="270"/>
                </a:cubicBezTo>
                <a:cubicBezTo>
                  <a:pt x="632" y="284"/>
                  <a:pt x="633" y="298"/>
                  <a:pt x="633" y="312"/>
                </a:cubicBezTo>
                <a:cubicBezTo>
                  <a:pt x="633" y="325"/>
                  <a:pt x="632" y="339"/>
                  <a:pt x="630" y="353"/>
                </a:cubicBezTo>
                <a:cubicBezTo>
                  <a:pt x="630" y="357"/>
                  <a:pt x="627" y="359"/>
                  <a:pt x="623" y="359"/>
                </a:cubicBezTo>
                <a:cubicBezTo>
                  <a:pt x="558" y="361"/>
                  <a:pt x="558" y="361"/>
                  <a:pt x="558" y="361"/>
                </a:cubicBezTo>
                <a:cubicBezTo>
                  <a:pt x="554" y="379"/>
                  <a:pt x="548" y="397"/>
                  <a:pt x="540" y="414"/>
                </a:cubicBezTo>
                <a:cubicBezTo>
                  <a:pt x="593" y="454"/>
                  <a:pt x="593" y="454"/>
                  <a:pt x="593" y="454"/>
                </a:cubicBezTo>
                <a:cubicBezTo>
                  <a:pt x="596" y="456"/>
                  <a:pt x="596" y="459"/>
                  <a:pt x="595" y="462"/>
                </a:cubicBezTo>
                <a:cubicBezTo>
                  <a:pt x="581" y="487"/>
                  <a:pt x="565" y="509"/>
                  <a:pt x="546" y="530"/>
                </a:cubicBezTo>
                <a:cubicBezTo>
                  <a:pt x="543" y="532"/>
                  <a:pt x="539" y="533"/>
                  <a:pt x="537" y="531"/>
                </a:cubicBezTo>
                <a:cubicBezTo>
                  <a:pt x="483" y="493"/>
                  <a:pt x="483" y="493"/>
                  <a:pt x="483" y="493"/>
                </a:cubicBezTo>
                <a:cubicBezTo>
                  <a:pt x="469" y="506"/>
                  <a:pt x="454" y="517"/>
                  <a:pt x="438" y="526"/>
                </a:cubicBezTo>
                <a:cubicBezTo>
                  <a:pt x="457" y="589"/>
                  <a:pt x="457" y="589"/>
                  <a:pt x="457" y="589"/>
                </a:cubicBezTo>
                <a:cubicBezTo>
                  <a:pt x="458" y="592"/>
                  <a:pt x="456" y="596"/>
                  <a:pt x="453" y="597"/>
                </a:cubicBezTo>
                <a:cubicBezTo>
                  <a:pt x="428" y="609"/>
                  <a:pt x="401" y="618"/>
                  <a:pt x="374" y="623"/>
                </a:cubicBezTo>
                <a:cubicBezTo>
                  <a:pt x="370" y="624"/>
                  <a:pt x="367" y="622"/>
                  <a:pt x="366" y="618"/>
                </a:cubicBezTo>
                <a:cubicBezTo>
                  <a:pt x="344" y="556"/>
                  <a:pt x="344" y="556"/>
                  <a:pt x="344" y="556"/>
                </a:cubicBezTo>
                <a:cubicBezTo>
                  <a:pt x="326" y="558"/>
                  <a:pt x="307" y="558"/>
                  <a:pt x="288" y="556"/>
                </a:cubicBezTo>
                <a:cubicBezTo>
                  <a:pt x="267" y="618"/>
                  <a:pt x="267" y="618"/>
                  <a:pt x="267" y="618"/>
                </a:cubicBezTo>
                <a:cubicBezTo>
                  <a:pt x="266" y="621"/>
                  <a:pt x="263" y="623"/>
                  <a:pt x="260" y="623"/>
                </a:cubicBezTo>
                <a:close/>
                <a:moveTo>
                  <a:pt x="349" y="542"/>
                </a:moveTo>
                <a:cubicBezTo>
                  <a:pt x="352" y="542"/>
                  <a:pt x="354" y="543"/>
                  <a:pt x="355" y="546"/>
                </a:cubicBezTo>
                <a:cubicBezTo>
                  <a:pt x="377" y="608"/>
                  <a:pt x="377" y="608"/>
                  <a:pt x="377" y="608"/>
                </a:cubicBezTo>
                <a:cubicBezTo>
                  <a:pt x="399" y="604"/>
                  <a:pt x="421" y="597"/>
                  <a:pt x="441" y="587"/>
                </a:cubicBezTo>
                <a:cubicBezTo>
                  <a:pt x="423" y="525"/>
                  <a:pt x="423" y="525"/>
                  <a:pt x="423" y="525"/>
                </a:cubicBezTo>
                <a:cubicBezTo>
                  <a:pt x="422" y="521"/>
                  <a:pt x="423" y="518"/>
                  <a:pt x="426" y="516"/>
                </a:cubicBezTo>
                <a:cubicBezTo>
                  <a:pt x="445" y="506"/>
                  <a:pt x="462" y="494"/>
                  <a:pt x="477" y="479"/>
                </a:cubicBezTo>
                <a:cubicBezTo>
                  <a:pt x="479" y="477"/>
                  <a:pt x="483" y="477"/>
                  <a:pt x="486" y="478"/>
                </a:cubicBezTo>
                <a:cubicBezTo>
                  <a:pt x="540" y="516"/>
                  <a:pt x="540" y="516"/>
                  <a:pt x="540" y="516"/>
                </a:cubicBezTo>
                <a:cubicBezTo>
                  <a:pt x="555" y="499"/>
                  <a:pt x="568" y="481"/>
                  <a:pt x="579" y="461"/>
                </a:cubicBezTo>
                <a:cubicBezTo>
                  <a:pt x="527" y="421"/>
                  <a:pt x="527" y="421"/>
                  <a:pt x="527" y="421"/>
                </a:cubicBezTo>
                <a:cubicBezTo>
                  <a:pt x="525" y="419"/>
                  <a:pt x="524" y="416"/>
                  <a:pt x="525" y="413"/>
                </a:cubicBezTo>
                <a:cubicBezTo>
                  <a:pt x="535" y="394"/>
                  <a:pt x="541" y="373"/>
                  <a:pt x="545" y="353"/>
                </a:cubicBezTo>
                <a:cubicBezTo>
                  <a:pt x="545" y="349"/>
                  <a:pt x="548" y="347"/>
                  <a:pt x="552" y="347"/>
                </a:cubicBezTo>
                <a:cubicBezTo>
                  <a:pt x="617" y="345"/>
                  <a:pt x="617" y="345"/>
                  <a:pt x="617" y="345"/>
                </a:cubicBezTo>
                <a:cubicBezTo>
                  <a:pt x="618" y="334"/>
                  <a:pt x="619" y="323"/>
                  <a:pt x="619" y="312"/>
                </a:cubicBezTo>
                <a:cubicBezTo>
                  <a:pt x="619" y="300"/>
                  <a:pt x="618" y="289"/>
                  <a:pt x="617" y="278"/>
                </a:cubicBezTo>
                <a:cubicBezTo>
                  <a:pt x="552" y="276"/>
                  <a:pt x="552" y="276"/>
                  <a:pt x="552" y="276"/>
                </a:cubicBezTo>
                <a:cubicBezTo>
                  <a:pt x="548" y="276"/>
                  <a:pt x="545" y="274"/>
                  <a:pt x="545" y="271"/>
                </a:cubicBezTo>
                <a:cubicBezTo>
                  <a:pt x="541" y="250"/>
                  <a:pt x="535" y="229"/>
                  <a:pt x="525" y="210"/>
                </a:cubicBezTo>
                <a:cubicBezTo>
                  <a:pt x="524" y="207"/>
                  <a:pt x="525" y="204"/>
                  <a:pt x="527" y="202"/>
                </a:cubicBezTo>
                <a:cubicBezTo>
                  <a:pt x="579" y="162"/>
                  <a:pt x="579" y="162"/>
                  <a:pt x="579" y="162"/>
                </a:cubicBezTo>
                <a:cubicBezTo>
                  <a:pt x="568" y="143"/>
                  <a:pt x="555" y="124"/>
                  <a:pt x="540" y="108"/>
                </a:cubicBezTo>
                <a:cubicBezTo>
                  <a:pt x="486" y="145"/>
                  <a:pt x="486" y="145"/>
                  <a:pt x="486" y="145"/>
                </a:cubicBezTo>
                <a:cubicBezTo>
                  <a:pt x="483" y="147"/>
                  <a:pt x="479" y="146"/>
                  <a:pt x="477" y="144"/>
                </a:cubicBezTo>
                <a:cubicBezTo>
                  <a:pt x="462" y="129"/>
                  <a:pt x="445" y="117"/>
                  <a:pt x="426" y="107"/>
                </a:cubicBezTo>
                <a:cubicBezTo>
                  <a:pt x="423" y="105"/>
                  <a:pt x="422" y="102"/>
                  <a:pt x="423" y="99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1" y="27"/>
                  <a:pt x="399" y="20"/>
                  <a:pt x="377" y="15"/>
                </a:cubicBezTo>
                <a:cubicBezTo>
                  <a:pt x="355" y="77"/>
                  <a:pt x="355" y="77"/>
                  <a:pt x="355" y="77"/>
                </a:cubicBezTo>
                <a:cubicBezTo>
                  <a:pt x="354" y="80"/>
                  <a:pt x="351" y="82"/>
                  <a:pt x="348" y="82"/>
                </a:cubicBezTo>
                <a:cubicBezTo>
                  <a:pt x="327" y="79"/>
                  <a:pt x="306" y="79"/>
                  <a:pt x="285" y="82"/>
                </a:cubicBezTo>
                <a:cubicBezTo>
                  <a:pt x="281" y="82"/>
                  <a:pt x="278" y="80"/>
                  <a:pt x="277" y="77"/>
                </a:cubicBezTo>
                <a:cubicBezTo>
                  <a:pt x="256" y="15"/>
                  <a:pt x="256" y="15"/>
                  <a:pt x="256" y="15"/>
                </a:cubicBezTo>
                <a:cubicBezTo>
                  <a:pt x="233" y="20"/>
                  <a:pt x="212" y="27"/>
                  <a:pt x="191" y="36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1" y="102"/>
                  <a:pt x="210" y="105"/>
                  <a:pt x="207" y="107"/>
                </a:cubicBezTo>
                <a:cubicBezTo>
                  <a:pt x="188" y="117"/>
                  <a:pt x="171" y="129"/>
                  <a:pt x="156" y="144"/>
                </a:cubicBezTo>
                <a:cubicBezTo>
                  <a:pt x="153" y="146"/>
                  <a:pt x="149" y="147"/>
                  <a:pt x="147" y="145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78" y="124"/>
                  <a:pt x="64" y="143"/>
                  <a:pt x="53" y="162"/>
                </a:cubicBezTo>
                <a:cubicBezTo>
                  <a:pt x="105" y="202"/>
                  <a:pt x="105" y="202"/>
                  <a:pt x="105" y="202"/>
                </a:cubicBezTo>
                <a:cubicBezTo>
                  <a:pt x="108" y="204"/>
                  <a:pt x="109" y="207"/>
                  <a:pt x="107" y="210"/>
                </a:cubicBezTo>
                <a:cubicBezTo>
                  <a:pt x="98" y="230"/>
                  <a:pt x="91" y="250"/>
                  <a:pt x="88" y="271"/>
                </a:cubicBezTo>
                <a:cubicBezTo>
                  <a:pt x="87" y="274"/>
                  <a:pt x="84" y="276"/>
                  <a:pt x="81" y="276"/>
                </a:cubicBezTo>
                <a:cubicBezTo>
                  <a:pt x="16" y="278"/>
                  <a:pt x="16" y="278"/>
                  <a:pt x="16" y="278"/>
                </a:cubicBezTo>
                <a:cubicBezTo>
                  <a:pt x="14" y="289"/>
                  <a:pt x="14" y="300"/>
                  <a:pt x="14" y="312"/>
                </a:cubicBezTo>
                <a:cubicBezTo>
                  <a:pt x="14" y="323"/>
                  <a:pt x="14" y="334"/>
                  <a:pt x="16" y="345"/>
                </a:cubicBezTo>
                <a:cubicBezTo>
                  <a:pt x="81" y="347"/>
                  <a:pt x="81" y="347"/>
                  <a:pt x="81" y="347"/>
                </a:cubicBezTo>
                <a:cubicBezTo>
                  <a:pt x="84" y="347"/>
                  <a:pt x="87" y="349"/>
                  <a:pt x="88" y="353"/>
                </a:cubicBezTo>
                <a:cubicBezTo>
                  <a:pt x="91" y="373"/>
                  <a:pt x="98" y="394"/>
                  <a:pt x="107" y="413"/>
                </a:cubicBezTo>
                <a:cubicBezTo>
                  <a:pt x="109" y="416"/>
                  <a:pt x="108" y="419"/>
                  <a:pt x="105" y="421"/>
                </a:cubicBezTo>
                <a:cubicBezTo>
                  <a:pt x="53" y="461"/>
                  <a:pt x="53" y="461"/>
                  <a:pt x="53" y="461"/>
                </a:cubicBezTo>
                <a:cubicBezTo>
                  <a:pt x="64" y="481"/>
                  <a:pt x="78" y="499"/>
                  <a:pt x="93" y="516"/>
                </a:cubicBezTo>
                <a:cubicBezTo>
                  <a:pt x="147" y="478"/>
                  <a:pt x="147" y="478"/>
                  <a:pt x="147" y="478"/>
                </a:cubicBezTo>
                <a:cubicBezTo>
                  <a:pt x="149" y="477"/>
                  <a:pt x="153" y="477"/>
                  <a:pt x="156" y="479"/>
                </a:cubicBezTo>
                <a:cubicBezTo>
                  <a:pt x="171" y="494"/>
                  <a:pt x="188" y="506"/>
                  <a:pt x="207" y="516"/>
                </a:cubicBezTo>
                <a:cubicBezTo>
                  <a:pt x="210" y="518"/>
                  <a:pt x="211" y="521"/>
                  <a:pt x="210" y="525"/>
                </a:cubicBezTo>
                <a:cubicBezTo>
                  <a:pt x="191" y="587"/>
                  <a:pt x="191" y="587"/>
                  <a:pt x="191" y="587"/>
                </a:cubicBezTo>
                <a:cubicBezTo>
                  <a:pt x="212" y="597"/>
                  <a:pt x="233" y="604"/>
                  <a:pt x="256" y="608"/>
                </a:cubicBezTo>
                <a:cubicBezTo>
                  <a:pt x="277" y="546"/>
                  <a:pt x="277" y="546"/>
                  <a:pt x="277" y="546"/>
                </a:cubicBezTo>
                <a:cubicBezTo>
                  <a:pt x="278" y="543"/>
                  <a:pt x="281" y="541"/>
                  <a:pt x="285" y="542"/>
                </a:cubicBezTo>
                <a:cubicBezTo>
                  <a:pt x="306" y="545"/>
                  <a:pt x="327" y="545"/>
                  <a:pt x="348" y="542"/>
                </a:cubicBezTo>
                <a:cubicBezTo>
                  <a:pt x="348" y="542"/>
                  <a:pt x="348" y="542"/>
                  <a:pt x="349" y="542"/>
                </a:cubicBezTo>
                <a:close/>
                <a:moveTo>
                  <a:pt x="316" y="409"/>
                </a:moveTo>
                <a:cubicBezTo>
                  <a:pt x="263" y="409"/>
                  <a:pt x="219" y="365"/>
                  <a:pt x="219" y="312"/>
                </a:cubicBezTo>
                <a:cubicBezTo>
                  <a:pt x="219" y="258"/>
                  <a:pt x="263" y="214"/>
                  <a:pt x="316" y="214"/>
                </a:cubicBezTo>
                <a:cubicBezTo>
                  <a:pt x="370" y="214"/>
                  <a:pt x="414" y="258"/>
                  <a:pt x="414" y="312"/>
                </a:cubicBezTo>
                <a:cubicBezTo>
                  <a:pt x="414" y="365"/>
                  <a:pt x="370" y="409"/>
                  <a:pt x="316" y="409"/>
                </a:cubicBezTo>
                <a:close/>
                <a:moveTo>
                  <a:pt x="316" y="228"/>
                </a:moveTo>
                <a:cubicBezTo>
                  <a:pt x="270" y="228"/>
                  <a:pt x="233" y="266"/>
                  <a:pt x="233" y="312"/>
                </a:cubicBezTo>
                <a:cubicBezTo>
                  <a:pt x="233" y="358"/>
                  <a:pt x="270" y="395"/>
                  <a:pt x="316" y="395"/>
                </a:cubicBezTo>
                <a:cubicBezTo>
                  <a:pt x="362" y="395"/>
                  <a:pt x="400" y="358"/>
                  <a:pt x="400" y="312"/>
                </a:cubicBezTo>
                <a:cubicBezTo>
                  <a:pt x="400" y="266"/>
                  <a:pt x="362" y="228"/>
                  <a:pt x="316" y="2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2208632" y="2232449"/>
            <a:ext cx="3369208" cy="361316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43840" bIns="243840" numCol="1" spcCol="1270" anchor="t" anchorCtr="0">
            <a:noAutofit/>
          </a:bodyPr>
          <a:lstStyle/>
          <a:p>
            <a:pPr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/>
          <a:lstStyle/>
          <a:p>
            <a:r>
              <a:rPr lang="en-US" dirty="0"/>
              <a:t>Pruebas de aceptación </a:t>
            </a:r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6436244" y="2399083"/>
            <a:ext cx="3547124" cy="34465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</a:schemeClr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43840" bIns="243840" numCol="1" spcCol="1270" anchor="t" anchorCtr="0">
            <a:noAutofit/>
          </a:bodyPr>
          <a:lstStyle/>
          <a:p>
            <a:pPr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305550" y="1641519"/>
            <a:ext cx="3829050" cy="8125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29931" y="3321228"/>
            <a:ext cx="3829050" cy="171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Procesos</a:t>
            </a:r>
            <a:r>
              <a:rPr lang="en-US" sz="1400" dirty="0"/>
              <a:t> de </a:t>
            </a:r>
            <a:r>
              <a:rPr lang="en-US" sz="1400" dirty="0" err="1"/>
              <a:t>negocio</a:t>
            </a:r>
            <a:r>
              <a:rPr lang="en-US" sz="1400" dirty="0"/>
              <a:t> en sistemas </a:t>
            </a:r>
            <a:r>
              <a:rPr lang="en-US" sz="1400" dirty="0" err="1"/>
              <a:t>completamente</a:t>
            </a:r>
            <a:r>
              <a:rPr lang="en-US" sz="1400" dirty="0"/>
              <a:t> </a:t>
            </a:r>
            <a:r>
              <a:rPr lang="en-US" sz="1400" dirty="0" err="1"/>
              <a:t>integrado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Procesos</a:t>
            </a:r>
            <a:r>
              <a:rPr lang="en-US" sz="1400" dirty="0"/>
              <a:t> </a:t>
            </a:r>
            <a:r>
              <a:rPr lang="en-US" sz="1400" dirty="0" err="1"/>
              <a:t>operativos</a:t>
            </a:r>
            <a:r>
              <a:rPr lang="en-US" sz="1400" dirty="0"/>
              <a:t> y </a:t>
            </a:r>
            <a:r>
              <a:rPr lang="en-US" sz="1400" dirty="0" err="1"/>
              <a:t>mantenimiento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Procedimientos</a:t>
            </a:r>
            <a:r>
              <a:rPr lang="en-US" sz="1400" dirty="0"/>
              <a:t> de </a:t>
            </a:r>
            <a:r>
              <a:rPr lang="en-US" sz="1400" dirty="0" err="1"/>
              <a:t>usuario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Formularios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Informes</a:t>
            </a:r>
            <a:r>
              <a:rPr lang="en-US" sz="1400" dirty="0"/>
              <a:t>.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124075" y="1641519"/>
            <a:ext cx="3516281" cy="75713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281784" y="3422474"/>
            <a:ext cx="3076600" cy="1515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Requisitos del </a:t>
            </a:r>
            <a:r>
              <a:rPr lang="en-US" sz="1400" dirty="0" err="1"/>
              <a:t>usuario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Requistos</a:t>
            </a:r>
            <a:r>
              <a:rPr lang="en-US" sz="1400" dirty="0"/>
              <a:t> del sistema.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Casos</a:t>
            </a:r>
            <a:r>
              <a:rPr lang="en-US" sz="1400" dirty="0"/>
              <a:t> de </a:t>
            </a:r>
            <a:r>
              <a:rPr lang="en-US" sz="1400" dirty="0" err="1"/>
              <a:t>uso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Procesos</a:t>
            </a:r>
            <a:r>
              <a:rPr lang="en-US" sz="1400" dirty="0"/>
              <a:t> de </a:t>
            </a:r>
            <a:r>
              <a:rPr lang="en-US" sz="1400" dirty="0" err="1"/>
              <a:t>negocio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Informes</a:t>
            </a:r>
            <a:r>
              <a:rPr lang="en-US" sz="1400" dirty="0"/>
              <a:t> de </a:t>
            </a:r>
            <a:r>
              <a:rPr lang="en-US" sz="1400" dirty="0" err="1"/>
              <a:t>análisis</a:t>
            </a:r>
            <a:r>
              <a:rPr lang="en-US" sz="1400" dirty="0"/>
              <a:t> de </a:t>
            </a:r>
            <a:r>
              <a:rPr lang="en-US" sz="1400" dirty="0" err="1"/>
              <a:t>riesgos</a:t>
            </a:r>
            <a:r>
              <a:rPr lang="en-US" sz="1400" dirty="0"/>
              <a:t>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490744" y="1800694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Base de Prueba</a:t>
            </a:r>
            <a:endParaRPr lang="id-ID" dirty="0"/>
          </a:p>
        </p:txBody>
      </p:sp>
      <p:sp>
        <p:nvSpPr>
          <p:cNvPr id="111" name="TextBox 110"/>
          <p:cNvSpPr txBox="1"/>
          <p:nvPr/>
        </p:nvSpPr>
        <p:spPr>
          <a:xfrm>
            <a:off x="6529931" y="1863118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Objetos de prueba típicos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61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 animBg="1"/>
          <p:bldP spid="100" grpId="0" animBg="1"/>
          <p:bldP spid="101" grpId="0" animBg="1"/>
          <p:bldP spid="105" grpId="0" animBg="1"/>
          <p:bldP spid="110" grpId="0"/>
          <p:bldP spid="1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 animBg="1"/>
          <p:bldP spid="100" grpId="0" animBg="1"/>
          <p:bldP spid="101" grpId="0" animBg="1"/>
          <p:bldP spid="105" grpId="0" animBg="1"/>
          <p:bldP spid="110" grpId="0"/>
          <p:bldP spid="11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/>
          <a:lstStyle/>
          <a:p>
            <a:r>
              <a:rPr lang="en-US" dirty="0"/>
              <a:t>Pruebas de aceptación </a:t>
            </a:r>
            <a:endParaRPr lang="id-ID" dirty="0"/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444BEBC4-7DD0-4F93-A1C2-EC6B6DE9EE15}"/>
              </a:ext>
            </a:extLst>
          </p:cNvPr>
          <p:cNvSpPr txBox="1"/>
          <p:nvPr/>
        </p:nvSpPr>
        <p:spPr>
          <a:xfrm>
            <a:off x="2141163" y="2064441"/>
            <a:ext cx="8764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D6D"/>
                </a:solidFill>
              </a:rPr>
              <a:t>Las pruebas de aceptación </a:t>
            </a:r>
            <a:r>
              <a:rPr lang="en-US" dirty="0"/>
              <a:t>son a menudo </a:t>
            </a:r>
            <a:r>
              <a:rPr lang="en-US" dirty="0" err="1"/>
              <a:t>responsabilidad</a:t>
            </a:r>
            <a:r>
              <a:rPr lang="en-US" dirty="0"/>
              <a:t> de los </a:t>
            </a:r>
            <a:r>
              <a:rPr lang="en-US" dirty="0" err="1"/>
              <a:t>clientes</a:t>
            </a:r>
            <a:r>
              <a:rPr lang="en-US" dirty="0"/>
              <a:t> o </a:t>
            </a:r>
            <a:r>
              <a:rPr lang="en-US" dirty="0" err="1"/>
              <a:t>usuarios</a:t>
            </a:r>
            <a:r>
              <a:rPr lang="en-US" dirty="0"/>
              <a:t> de un sistema, a </a:t>
            </a:r>
            <a:r>
              <a:rPr lang="en-US" dirty="0" err="1"/>
              <a:t>pesar</a:t>
            </a:r>
            <a:r>
              <a:rPr lang="en-US" dirty="0"/>
              <a:t> de que </a:t>
            </a:r>
            <a:r>
              <a:rPr lang="en-US" dirty="0" err="1">
                <a:solidFill>
                  <a:srgbClr val="FF6D6D"/>
                </a:solidFill>
              </a:rPr>
              <a:t>también</a:t>
            </a:r>
            <a:r>
              <a:rPr lang="en-US" dirty="0">
                <a:solidFill>
                  <a:srgbClr val="FF6D6D"/>
                </a:solidFill>
              </a:rPr>
              <a:t> pueden </a:t>
            </a:r>
            <a:r>
              <a:rPr lang="en-US" dirty="0" err="1"/>
              <a:t>participar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interesadas</a:t>
            </a:r>
            <a:r>
              <a:rPr lang="en-US" dirty="0"/>
              <a:t>. 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6D6D"/>
                </a:solidFill>
              </a:rPr>
              <a:t>El </a:t>
            </a:r>
            <a:r>
              <a:rPr lang="en-US" dirty="0" err="1">
                <a:solidFill>
                  <a:srgbClr val="FF6D6D"/>
                </a:solidFill>
              </a:rPr>
              <a:t>objetivo</a:t>
            </a:r>
            <a:r>
              <a:rPr lang="en-US" dirty="0">
                <a:solidFill>
                  <a:srgbClr val="FF6D6D"/>
                </a:solidFill>
              </a:rPr>
              <a:t> de las pruebas </a:t>
            </a:r>
            <a:r>
              <a:rPr lang="en-US" dirty="0"/>
              <a:t>de aceptación es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confianza</a:t>
            </a:r>
            <a:r>
              <a:rPr lang="en-US" dirty="0"/>
              <a:t> en el sistema, </a:t>
            </a:r>
            <a:r>
              <a:rPr lang="en-US" dirty="0" err="1"/>
              <a:t>partes</a:t>
            </a:r>
            <a:r>
              <a:rPr lang="en-US" dirty="0"/>
              <a:t> del sistema o caracteristicas </a:t>
            </a:r>
            <a:r>
              <a:rPr lang="en-US" dirty="0" err="1"/>
              <a:t>especificas</a:t>
            </a:r>
            <a:r>
              <a:rPr lang="en-US" dirty="0"/>
              <a:t> </a:t>
            </a:r>
            <a:r>
              <a:rPr lang="en-US" dirty="0">
                <a:solidFill>
                  <a:srgbClr val="FF6D6D"/>
                </a:solidFill>
              </a:rPr>
              <a:t>no funcionales del sistema</a:t>
            </a:r>
            <a:r>
              <a:rPr lang="en-US" dirty="0"/>
              <a:t>. El </a:t>
            </a:r>
            <a:r>
              <a:rPr lang="en-US" dirty="0" err="1"/>
              <a:t>objetivo</a:t>
            </a:r>
            <a:r>
              <a:rPr lang="en-US" dirty="0"/>
              <a:t> principal </a:t>
            </a:r>
            <a:r>
              <a:rPr lang="en-US" dirty="0">
                <a:solidFill>
                  <a:srgbClr val="FF6D6D"/>
                </a:solidFill>
              </a:rPr>
              <a:t>de las pruebas de aceptación </a:t>
            </a:r>
            <a:r>
              <a:rPr lang="en-US" dirty="0"/>
              <a:t>no es </a:t>
            </a:r>
            <a:r>
              <a:rPr lang="en-US" dirty="0" err="1"/>
              <a:t>localizar</a:t>
            </a:r>
            <a:r>
              <a:rPr lang="en-US" dirty="0"/>
              <a:t> </a:t>
            </a:r>
            <a:r>
              <a:rPr lang="en-US" dirty="0" err="1"/>
              <a:t>defectos</a:t>
            </a:r>
            <a:r>
              <a:rPr lang="en-US" dirty="0"/>
              <a:t>. Las pruebas de aceptación </a:t>
            </a:r>
            <a:r>
              <a:rPr lang="en-US" dirty="0" err="1"/>
              <a:t>evalúan</a:t>
            </a:r>
            <a:r>
              <a:rPr lang="en-US" dirty="0"/>
              <a:t> la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disposición</a:t>
            </a:r>
            <a:r>
              <a:rPr lang="en-US" dirty="0"/>
              <a:t> de un </a:t>
            </a:r>
            <a:r>
              <a:rPr lang="en-US" dirty="0">
                <a:solidFill>
                  <a:srgbClr val="FF6D6D"/>
                </a:solidFill>
              </a:rPr>
              <a:t>sistema para </a:t>
            </a:r>
            <a:r>
              <a:rPr lang="en-US" dirty="0" err="1">
                <a:solidFill>
                  <a:srgbClr val="FF6D6D"/>
                </a:solidFill>
              </a:rPr>
              <a:t>su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despliegue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y </a:t>
            </a:r>
            <a:r>
              <a:rPr lang="en-US" dirty="0" err="1"/>
              <a:t>uso</a:t>
            </a:r>
            <a:r>
              <a:rPr lang="en-US" dirty="0"/>
              <a:t>, a </a:t>
            </a:r>
            <a:r>
              <a:rPr lang="en-US" dirty="0" err="1"/>
              <a:t>pesar</a:t>
            </a:r>
            <a:r>
              <a:rPr lang="en-US" dirty="0"/>
              <a:t> de no </a:t>
            </a:r>
            <a:r>
              <a:rPr lang="en-US" dirty="0" err="1"/>
              <a:t>constituir</a:t>
            </a:r>
            <a:r>
              <a:rPr lang="en-US" dirty="0"/>
              <a:t> </a:t>
            </a:r>
            <a:r>
              <a:rPr lang="en-US" dirty="0" err="1"/>
              <a:t>necesariamente</a:t>
            </a:r>
            <a:r>
              <a:rPr lang="en-US" dirty="0"/>
              <a:t> el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de prueba. </a:t>
            </a:r>
            <a:r>
              <a:rPr lang="en-US" dirty="0" err="1"/>
              <a:t>Asi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, las pruebas de aceptación de un sistema </a:t>
            </a:r>
            <a:r>
              <a:rPr lang="en-US" dirty="0">
                <a:solidFill>
                  <a:srgbClr val="FF6D6D"/>
                </a:solidFill>
              </a:rPr>
              <a:t>pueden </a:t>
            </a:r>
            <a:r>
              <a:rPr lang="en-US" dirty="0" err="1">
                <a:solidFill>
                  <a:srgbClr val="FF6D6D"/>
                </a:solidFill>
              </a:rPr>
              <a:t>estar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seguidas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de una prueba de integraci6n del </a:t>
            </a:r>
            <a:r>
              <a:rPr lang="en-US" dirty="0">
                <a:solidFill>
                  <a:srgbClr val="FF6D6D"/>
                </a:solidFill>
              </a:rPr>
              <a:t>sistema a gran </a:t>
            </a:r>
            <a:r>
              <a:rPr lang="en-US" dirty="0" err="1">
                <a:solidFill>
                  <a:srgbClr val="FF6D6D"/>
                </a:solidFill>
              </a:rPr>
              <a:t>escala</a:t>
            </a:r>
            <a:r>
              <a:rPr lang="en-US" dirty="0">
                <a:solidFill>
                  <a:srgbClr val="FF6D6D"/>
                </a:solidFill>
              </a:rPr>
              <a:t>. </a:t>
            </a:r>
          </a:p>
          <a:p>
            <a:pPr algn="just"/>
            <a:endParaRPr lang="en-US" dirty="0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B610C18-75C8-434F-9D56-04B6B069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8569" y="-368824"/>
            <a:ext cx="3172058" cy="2751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6" name="Freeform 125">
            <a:extLst>
              <a:ext uri="{FF2B5EF4-FFF2-40B4-BE49-F238E27FC236}">
                <a16:creationId xmlns:a16="http://schemas.microsoft.com/office/drawing/2014/main" id="{993F7D75-A566-4F6D-9487-D937BAD8BAA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56401" y="372692"/>
            <a:ext cx="1129474" cy="996949"/>
          </a:xfrm>
          <a:custGeom>
            <a:avLst/>
            <a:gdLst>
              <a:gd name="T0" fmla="*/ 180 w 633"/>
              <a:gd name="T1" fmla="*/ 597 h 624"/>
              <a:gd name="T2" fmla="*/ 150 w 633"/>
              <a:gd name="T3" fmla="*/ 493 h 624"/>
              <a:gd name="T4" fmla="*/ 38 w 633"/>
              <a:gd name="T5" fmla="*/ 462 h 624"/>
              <a:gd name="T6" fmla="*/ 75 w 633"/>
              <a:gd name="T7" fmla="*/ 361 h 624"/>
              <a:gd name="T8" fmla="*/ 0 w 633"/>
              <a:gd name="T9" fmla="*/ 312 h 624"/>
              <a:gd name="T10" fmla="*/ 75 w 633"/>
              <a:gd name="T11" fmla="*/ 262 h 624"/>
              <a:gd name="T12" fmla="*/ 38 w 633"/>
              <a:gd name="T13" fmla="*/ 161 h 624"/>
              <a:gd name="T14" fmla="*/ 150 w 633"/>
              <a:gd name="T15" fmla="*/ 130 h 624"/>
              <a:gd name="T16" fmla="*/ 180 w 633"/>
              <a:gd name="T17" fmla="*/ 26 h 624"/>
              <a:gd name="T18" fmla="*/ 288 w 633"/>
              <a:gd name="T19" fmla="*/ 67 h 624"/>
              <a:gd name="T20" fmla="*/ 374 w 633"/>
              <a:gd name="T21" fmla="*/ 0 h 624"/>
              <a:gd name="T22" fmla="*/ 438 w 633"/>
              <a:gd name="T23" fmla="*/ 97 h 624"/>
              <a:gd name="T24" fmla="*/ 546 w 633"/>
              <a:gd name="T25" fmla="*/ 93 h 624"/>
              <a:gd name="T26" fmla="*/ 540 w 633"/>
              <a:gd name="T27" fmla="*/ 210 h 624"/>
              <a:gd name="T28" fmla="*/ 630 w 633"/>
              <a:gd name="T29" fmla="*/ 270 h 624"/>
              <a:gd name="T30" fmla="*/ 623 w 633"/>
              <a:gd name="T31" fmla="*/ 359 h 624"/>
              <a:gd name="T32" fmla="*/ 593 w 633"/>
              <a:gd name="T33" fmla="*/ 454 h 624"/>
              <a:gd name="T34" fmla="*/ 537 w 633"/>
              <a:gd name="T35" fmla="*/ 531 h 624"/>
              <a:gd name="T36" fmla="*/ 457 w 633"/>
              <a:gd name="T37" fmla="*/ 589 h 624"/>
              <a:gd name="T38" fmla="*/ 366 w 633"/>
              <a:gd name="T39" fmla="*/ 618 h 624"/>
              <a:gd name="T40" fmla="*/ 267 w 633"/>
              <a:gd name="T41" fmla="*/ 618 h 624"/>
              <a:gd name="T42" fmla="*/ 355 w 633"/>
              <a:gd name="T43" fmla="*/ 546 h 624"/>
              <a:gd name="T44" fmla="*/ 423 w 633"/>
              <a:gd name="T45" fmla="*/ 525 h 624"/>
              <a:gd name="T46" fmla="*/ 486 w 633"/>
              <a:gd name="T47" fmla="*/ 478 h 624"/>
              <a:gd name="T48" fmla="*/ 527 w 633"/>
              <a:gd name="T49" fmla="*/ 421 h 624"/>
              <a:gd name="T50" fmla="*/ 552 w 633"/>
              <a:gd name="T51" fmla="*/ 347 h 624"/>
              <a:gd name="T52" fmla="*/ 617 w 633"/>
              <a:gd name="T53" fmla="*/ 278 h 624"/>
              <a:gd name="T54" fmla="*/ 525 w 633"/>
              <a:gd name="T55" fmla="*/ 210 h 624"/>
              <a:gd name="T56" fmla="*/ 540 w 633"/>
              <a:gd name="T57" fmla="*/ 108 h 624"/>
              <a:gd name="T58" fmla="*/ 426 w 633"/>
              <a:gd name="T59" fmla="*/ 107 h 624"/>
              <a:gd name="T60" fmla="*/ 377 w 633"/>
              <a:gd name="T61" fmla="*/ 15 h 624"/>
              <a:gd name="T62" fmla="*/ 285 w 633"/>
              <a:gd name="T63" fmla="*/ 82 h 624"/>
              <a:gd name="T64" fmla="*/ 191 w 633"/>
              <a:gd name="T65" fmla="*/ 36 h 624"/>
              <a:gd name="T66" fmla="*/ 156 w 633"/>
              <a:gd name="T67" fmla="*/ 144 h 624"/>
              <a:gd name="T68" fmla="*/ 53 w 633"/>
              <a:gd name="T69" fmla="*/ 162 h 624"/>
              <a:gd name="T70" fmla="*/ 88 w 633"/>
              <a:gd name="T71" fmla="*/ 271 h 624"/>
              <a:gd name="T72" fmla="*/ 14 w 633"/>
              <a:gd name="T73" fmla="*/ 312 h 624"/>
              <a:gd name="T74" fmla="*/ 88 w 633"/>
              <a:gd name="T75" fmla="*/ 353 h 624"/>
              <a:gd name="T76" fmla="*/ 53 w 633"/>
              <a:gd name="T77" fmla="*/ 461 h 624"/>
              <a:gd name="T78" fmla="*/ 156 w 633"/>
              <a:gd name="T79" fmla="*/ 479 h 624"/>
              <a:gd name="T80" fmla="*/ 191 w 633"/>
              <a:gd name="T81" fmla="*/ 587 h 624"/>
              <a:gd name="T82" fmla="*/ 285 w 633"/>
              <a:gd name="T83" fmla="*/ 542 h 624"/>
              <a:gd name="T84" fmla="*/ 316 w 633"/>
              <a:gd name="T85" fmla="*/ 409 h 624"/>
              <a:gd name="T86" fmla="*/ 414 w 633"/>
              <a:gd name="T87" fmla="*/ 312 h 624"/>
              <a:gd name="T88" fmla="*/ 233 w 633"/>
              <a:gd name="T89" fmla="*/ 312 h 624"/>
              <a:gd name="T90" fmla="*/ 316 w 633"/>
              <a:gd name="T91" fmla="*/ 228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33" h="624">
                <a:moveTo>
                  <a:pt x="260" y="623"/>
                </a:moveTo>
                <a:cubicBezTo>
                  <a:pt x="260" y="623"/>
                  <a:pt x="259" y="623"/>
                  <a:pt x="259" y="623"/>
                </a:cubicBezTo>
                <a:cubicBezTo>
                  <a:pt x="232" y="618"/>
                  <a:pt x="205" y="609"/>
                  <a:pt x="180" y="597"/>
                </a:cubicBezTo>
                <a:cubicBezTo>
                  <a:pt x="177" y="596"/>
                  <a:pt x="175" y="592"/>
                  <a:pt x="176" y="589"/>
                </a:cubicBezTo>
                <a:cubicBezTo>
                  <a:pt x="195" y="526"/>
                  <a:pt x="195" y="526"/>
                  <a:pt x="195" y="526"/>
                </a:cubicBezTo>
                <a:cubicBezTo>
                  <a:pt x="179" y="517"/>
                  <a:pt x="164" y="506"/>
                  <a:pt x="150" y="493"/>
                </a:cubicBezTo>
                <a:cubicBezTo>
                  <a:pt x="96" y="531"/>
                  <a:pt x="96" y="531"/>
                  <a:pt x="96" y="531"/>
                </a:cubicBezTo>
                <a:cubicBezTo>
                  <a:pt x="93" y="533"/>
                  <a:pt x="89" y="532"/>
                  <a:pt x="87" y="530"/>
                </a:cubicBezTo>
                <a:cubicBezTo>
                  <a:pt x="68" y="510"/>
                  <a:pt x="51" y="487"/>
                  <a:pt x="38" y="462"/>
                </a:cubicBezTo>
                <a:cubicBezTo>
                  <a:pt x="36" y="459"/>
                  <a:pt x="37" y="456"/>
                  <a:pt x="40" y="454"/>
                </a:cubicBezTo>
                <a:cubicBezTo>
                  <a:pt x="92" y="414"/>
                  <a:pt x="92" y="414"/>
                  <a:pt x="92" y="414"/>
                </a:cubicBezTo>
                <a:cubicBezTo>
                  <a:pt x="84" y="397"/>
                  <a:pt x="79" y="379"/>
                  <a:pt x="75" y="361"/>
                </a:cubicBezTo>
                <a:cubicBezTo>
                  <a:pt x="9" y="359"/>
                  <a:pt x="9" y="359"/>
                  <a:pt x="9" y="359"/>
                </a:cubicBezTo>
                <a:cubicBezTo>
                  <a:pt x="6" y="359"/>
                  <a:pt x="3" y="357"/>
                  <a:pt x="2" y="353"/>
                </a:cubicBezTo>
                <a:cubicBezTo>
                  <a:pt x="1" y="339"/>
                  <a:pt x="0" y="325"/>
                  <a:pt x="0" y="312"/>
                </a:cubicBezTo>
                <a:cubicBezTo>
                  <a:pt x="0" y="298"/>
                  <a:pt x="1" y="284"/>
                  <a:pt x="2" y="270"/>
                </a:cubicBezTo>
                <a:cubicBezTo>
                  <a:pt x="3" y="267"/>
                  <a:pt x="6" y="264"/>
                  <a:pt x="9" y="264"/>
                </a:cubicBezTo>
                <a:cubicBezTo>
                  <a:pt x="75" y="262"/>
                  <a:pt x="75" y="262"/>
                  <a:pt x="75" y="262"/>
                </a:cubicBezTo>
                <a:cubicBezTo>
                  <a:pt x="79" y="244"/>
                  <a:pt x="84" y="226"/>
                  <a:pt x="92" y="210"/>
                </a:cubicBezTo>
                <a:cubicBezTo>
                  <a:pt x="40" y="170"/>
                  <a:pt x="40" y="170"/>
                  <a:pt x="40" y="170"/>
                </a:cubicBezTo>
                <a:cubicBezTo>
                  <a:pt x="37" y="168"/>
                  <a:pt x="36" y="164"/>
                  <a:pt x="38" y="161"/>
                </a:cubicBezTo>
                <a:cubicBezTo>
                  <a:pt x="51" y="136"/>
                  <a:pt x="68" y="114"/>
                  <a:pt x="87" y="93"/>
                </a:cubicBezTo>
                <a:cubicBezTo>
                  <a:pt x="89" y="91"/>
                  <a:pt x="93" y="91"/>
                  <a:pt x="96" y="9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64" y="117"/>
                  <a:pt x="179" y="106"/>
                  <a:pt x="195" y="97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75" y="31"/>
                  <a:pt x="177" y="27"/>
                  <a:pt x="180" y="26"/>
                </a:cubicBezTo>
                <a:cubicBezTo>
                  <a:pt x="205" y="14"/>
                  <a:pt x="231" y="5"/>
                  <a:pt x="259" y="0"/>
                </a:cubicBezTo>
                <a:cubicBezTo>
                  <a:pt x="262" y="0"/>
                  <a:pt x="266" y="2"/>
                  <a:pt x="267" y="5"/>
                </a:cubicBezTo>
                <a:cubicBezTo>
                  <a:pt x="288" y="67"/>
                  <a:pt x="288" y="67"/>
                  <a:pt x="288" y="67"/>
                </a:cubicBezTo>
                <a:cubicBezTo>
                  <a:pt x="307" y="65"/>
                  <a:pt x="326" y="65"/>
                  <a:pt x="344" y="67"/>
                </a:cubicBezTo>
                <a:cubicBezTo>
                  <a:pt x="366" y="5"/>
                  <a:pt x="366" y="5"/>
                  <a:pt x="366" y="5"/>
                </a:cubicBezTo>
                <a:cubicBezTo>
                  <a:pt x="367" y="2"/>
                  <a:pt x="370" y="0"/>
                  <a:pt x="374" y="0"/>
                </a:cubicBezTo>
                <a:cubicBezTo>
                  <a:pt x="401" y="5"/>
                  <a:pt x="428" y="14"/>
                  <a:pt x="453" y="26"/>
                </a:cubicBezTo>
                <a:cubicBezTo>
                  <a:pt x="456" y="27"/>
                  <a:pt x="458" y="31"/>
                  <a:pt x="457" y="34"/>
                </a:cubicBezTo>
                <a:cubicBezTo>
                  <a:pt x="438" y="97"/>
                  <a:pt x="438" y="97"/>
                  <a:pt x="438" y="97"/>
                </a:cubicBezTo>
                <a:cubicBezTo>
                  <a:pt x="454" y="106"/>
                  <a:pt x="469" y="117"/>
                  <a:pt x="483" y="130"/>
                </a:cubicBezTo>
                <a:cubicBezTo>
                  <a:pt x="537" y="93"/>
                  <a:pt x="537" y="93"/>
                  <a:pt x="537" y="93"/>
                </a:cubicBezTo>
                <a:cubicBezTo>
                  <a:pt x="539" y="91"/>
                  <a:pt x="543" y="91"/>
                  <a:pt x="546" y="93"/>
                </a:cubicBezTo>
                <a:cubicBezTo>
                  <a:pt x="565" y="114"/>
                  <a:pt x="581" y="136"/>
                  <a:pt x="595" y="161"/>
                </a:cubicBezTo>
                <a:cubicBezTo>
                  <a:pt x="596" y="164"/>
                  <a:pt x="596" y="168"/>
                  <a:pt x="593" y="170"/>
                </a:cubicBezTo>
                <a:cubicBezTo>
                  <a:pt x="540" y="210"/>
                  <a:pt x="540" y="210"/>
                  <a:pt x="540" y="210"/>
                </a:cubicBezTo>
                <a:cubicBezTo>
                  <a:pt x="548" y="226"/>
                  <a:pt x="554" y="244"/>
                  <a:pt x="558" y="262"/>
                </a:cubicBezTo>
                <a:cubicBezTo>
                  <a:pt x="623" y="264"/>
                  <a:pt x="623" y="264"/>
                  <a:pt x="623" y="264"/>
                </a:cubicBezTo>
                <a:cubicBezTo>
                  <a:pt x="627" y="264"/>
                  <a:pt x="630" y="267"/>
                  <a:pt x="630" y="270"/>
                </a:cubicBezTo>
                <a:cubicBezTo>
                  <a:pt x="632" y="284"/>
                  <a:pt x="633" y="298"/>
                  <a:pt x="633" y="312"/>
                </a:cubicBezTo>
                <a:cubicBezTo>
                  <a:pt x="633" y="325"/>
                  <a:pt x="632" y="339"/>
                  <a:pt x="630" y="353"/>
                </a:cubicBezTo>
                <a:cubicBezTo>
                  <a:pt x="630" y="357"/>
                  <a:pt x="627" y="359"/>
                  <a:pt x="623" y="359"/>
                </a:cubicBezTo>
                <a:cubicBezTo>
                  <a:pt x="558" y="361"/>
                  <a:pt x="558" y="361"/>
                  <a:pt x="558" y="361"/>
                </a:cubicBezTo>
                <a:cubicBezTo>
                  <a:pt x="554" y="379"/>
                  <a:pt x="548" y="397"/>
                  <a:pt x="540" y="414"/>
                </a:cubicBezTo>
                <a:cubicBezTo>
                  <a:pt x="593" y="454"/>
                  <a:pt x="593" y="454"/>
                  <a:pt x="593" y="454"/>
                </a:cubicBezTo>
                <a:cubicBezTo>
                  <a:pt x="596" y="456"/>
                  <a:pt x="596" y="459"/>
                  <a:pt x="595" y="462"/>
                </a:cubicBezTo>
                <a:cubicBezTo>
                  <a:pt x="581" y="487"/>
                  <a:pt x="565" y="509"/>
                  <a:pt x="546" y="530"/>
                </a:cubicBezTo>
                <a:cubicBezTo>
                  <a:pt x="543" y="532"/>
                  <a:pt x="539" y="533"/>
                  <a:pt x="537" y="531"/>
                </a:cubicBezTo>
                <a:cubicBezTo>
                  <a:pt x="483" y="493"/>
                  <a:pt x="483" y="493"/>
                  <a:pt x="483" y="493"/>
                </a:cubicBezTo>
                <a:cubicBezTo>
                  <a:pt x="469" y="506"/>
                  <a:pt x="454" y="517"/>
                  <a:pt x="438" y="526"/>
                </a:cubicBezTo>
                <a:cubicBezTo>
                  <a:pt x="457" y="589"/>
                  <a:pt x="457" y="589"/>
                  <a:pt x="457" y="589"/>
                </a:cubicBezTo>
                <a:cubicBezTo>
                  <a:pt x="458" y="592"/>
                  <a:pt x="456" y="596"/>
                  <a:pt x="453" y="597"/>
                </a:cubicBezTo>
                <a:cubicBezTo>
                  <a:pt x="428" y="609"/>
                  <a:pt x="401" y="618"/>
                  <a:pt x="374" y="623"/>
                </a:cubicBezTo>
                <a:cubicBezTo>
                  <a:pt x="370" y="624"/>
                  <a:pt x="367" y="622"/>
                  <a:pt x="366" y="618"/>
                </a:cubicBezTo>
                <a:cubicBezTo>
                  <a:pt x="344" y="556"/>
                  <a:pt x="344" y="556"/>
                  <a:pt x="344" y="556"/>
                </a:cubicBezTo>
                <a:cubicBezTo>
                  <a:pt x="326" y="558"/>
                  <a:pt x="307" y="558"/>
                  <a:pt x="288" y="556"/>
                </a:cubicBezTo>
                <a:cubicBezTo>
                  <a:pt x="267" y="618"/>
                  <a:pt x="267" y="618"/>
                  <a:pt x="267" y="618"/>
                </a:cubicBezTo>
                <a:cubicBezTo>
                  <a:pt x="266" y="621"/>
                  <a:pt x="263" y="623"/>
                  <a:pt x="260" y="623"/>
                </a:cubicBezTo>
                <a:close/>
                <a:moveTo>
                  <a:pt x="349" y="542"/>
                </a:moveTo>
                <a:cubicBezTo>
                  <a:pt x="352" y="542"/>
                  <a:pt x="354" y="543"/>
                  <a:pt x="355" y="546"/>
                </a:cubicBezTo>
                <a:cubicBezTo>
                  <a:pt x="377" y="608"/>
                  <a:pt x="377" y="608"/>
                  <a:pt x="377" y="608"/>
                </a:cubicBezTo>
                <a:cubicBezTo>
                  <a:pt x="399" y="604"/>
                  <a:pt x="421" y="597"/>
                  <a:pt x="441" y="587"/>
                </a:cubicBezTo>
                <a:cubicBezTo>
                  <a:pt x="423" y="525"/>
                  <a:pt x="423" y="525"/>
                  <a:pt x="423" y="525"/>
                </a:cubicBezTo>
                <a:cubicBezTo>
                  <a:pt x="422" y="521"/>
                  <a:pt x="423" y="518"/>
                  <a:pt x="426" y="516"/>
                </a:cubicBezTo>
                <a:cubicBezTo>
                  <a:pt x="445" y="506"/>
                  <a:pt x="462" y="494"/>
                  <a:pt x="477" y="479"/>
                </a:cubicBezTo>
                <a:cubicBezTo>
                  <a:pt x="479" y="477"/>
                  <a:pt x="483" y="477"/>
                  <a:pt x="486" y="478"/>
                </a:cubicBezTo>
                <a:cubicBezTo>
                  <a:pt x="540" y="516"/>
                  <a:pt x="540" y="516"/>
                  <a:pt x="540" y="516"/>
                </a:cubicBezTo>
                <a:cubicBezTo>
                  <a:pt x="555" y="499"/>
                  <a:pt x="568" y="481"/>
                  <a:pt x="579" y="461"/>
                </a:cubicBezTo>
                <a:cubicBezTo>
                  <a:pt x="527" y="421"/>
                  <a:pt x="527" y="421"/>
                  <a:pt x="527" y="421"/>
                </a:cubicBezTo>
                <a:cubicBezTo>
                  <a:pt x="525" y="419"/>
                  <a:pt x="524" y="416"/>
                  <a:pt x="525" y="413"/>
                </a:cubicBezTo>
                <a:cubicBezTo>
                  <a:pt x="535" y="394"/>
                  <a:pt x="541" y="373"/>
                  <a:pt x="545" y="353"/>
                </a:cubicBezTo>
                <a:cubicBezTo>
                  <a:pt x="545" y="349"/>
                  <a:pt x="548" y="347"/>
                  <a:pt x="552" y="347"/>
                </a:cubicBezTo>
                <a:cubicBezTo>
                  <a:pt x="617" y="345"/>
                  <a:pt x="617" y="345"/>
                  <a:pt x="617" y="345"/>
                </a:cubicBezTo>
                <a:cubicBezTo>
                  <a:pt x="618" y="334"/>
                  <a:pt x="619" y="323"/>
                  <a:pt x="619" y="312"/>
                </a:cubicBezTo>
                <a:cubicBezTo>
                  <a:pt x="619" y="300"/>
                  <a:pt x="618" y="289"/>
                  <a:pt x="617" y="278"/>
                </a:cubicBezTo>
                <a:cubicBezTo>
                  <a:pt x="552" y="276"/>
                  <a:pt x="552" y="276"/>
                  <a:pt x="552" y="276"/>
                </a:cubicBezTo>
                <a:cubicBezTo>
                  <a:pt x="548" y="276"/>
                  <a:pt x="545" y="274"/>
                  <a:pt x="545" y="271"/>
                </a:cubicBezTo>
                <a:cubicBezTo>
                  <a:pt x="541" y="250"/>
                  <a:pt x="535" y="229"/>
                  <a:pt x="525" y="210"/>
                </a:cubicBezTo>
                <a:cubicBezTo>
                  <a:pt x="524" y="207"/>
                  <a:pt x="525" y="204"/>
                  <a:pt x="527" y="202"/>
                </a:cubicBezTo>
                <a:cubicBezTo>
                  <a:pt x="579" y="162"/>
                  <a:pt x="579" y="162"/>
                  <a:pt x="579" y="162"/>
                </a:cubicBezTo>
                <a:cubicBezTo>
                  <a:pt x="568" y="143"/>
                  <a:pt x="555" y="124"/>
                  <a:pt x="540" y="108"/>
                </a:cubicBezTo>
                <a:cubicBezTo>
                  <a:pt x="486" y="145"/>
                  <a:pt x="486" y="145"/>
                  <a:pt x="486" y="145"/>
                </a:cubicBezTo>
                <a:cubicBezTo>
                  <a:pt x="483" y="147"/>
                  <a:pt x="479" y="146"/>
                  <a:pt x="477" y="144"/>
                </a:cubicBezTo>
                <a:cubicBezTo>
                  <a:pt x="462" y="129"/>
                  <a:pt x="445" y="117"/>
                  <a:pt x="426" y="107"/>
                </a:cubicBezTo>
                <a:cubicBezTo>
                  <a:pt x="423" y="105"/>
                  <a:pt x="422" y="102"/>
                  <a:pt x="423" y="99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1" y="27"/>
                  <a:pt x="399" y="20"/>
                  <a:pt x="377" y="15"/>
                </a:cubicBezTo>
                <a:cubicBezTo>
                  <a:pt x="355" y="77"/>
                  <a:pt x="355" y="77"/>
                  <a:pt x="355" y="77"/>
                </a:cubicBezTo>
                <a:cubicBezTo>
                  <a:pt x="354" y="80"/>
                  <a:pt x="351" y="82"/>
                  <a:pt x="348" y="82"/>
                </a:cubicBezTo>
                <a:cubicBezTo>
                  <a:pt x="327" y="79"/>
                  <a:pt x="306" y="79"/>
                  <a:pt x="285" y="82"/>
                </a:cubicBezTo>
                <a:cubicBezTo>
                  <a:pt x="281" y="82"/>
                  <a:pt x="278" y="80"/>
                  <a:pt x="277" y="77"/>
                </a:cubicBezTo>
                <a:cubicBezTo>
                  <a:pt x="256" y="15"/>
                  <a:pt x="256" y="15"/>
                  <a:pt x="256" y="15"/>
                </a:cubicBezTo>
                <a:cubicBezTo>
                  <a:pt x="233" y="20"/>
                  <a:pt x="212" y="27"/>
                  <a:pt x="191" y="36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1" y="102"/>
                  <a:pt x="210" y="105"/>
                  <a:pt x="207" y="107"/>
                </a:cubicBezTo>
                <a:cubicBezTo>
                  <a:pt x="188" y="117"/>
                  <a:pt x="171" y="129"/>
                  <a:pt x="156" y="144"/>
                </a:cubicBezTo>
                <a:cubicBezTo>
                  <a:pt x="153" y="146"/>
                  <a:pt x="149" y="147"/>
                  <a:pt x="147" y="145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78" y="124"/>
                  <a:pt x="64" y="143"/>
                  <a:pt x="53" y="162"/>
                </a:cubicBezTo>
                <a:cubicBezTo>
                  <a:pt x="105" y="202"/>
                  <a:pt x="105" y="202"/>
                  <a:pt x="105" y="202"/>
                </a:cubicBezTo>
                <a:cubicBezTo>
                  <a:pt x="108" y="204"/>
                  <a:pt x="109" y="207"/>
                  <a:pt x="107" y="210"/>
                </a:cubicBezTo>
                <a:cubicBezTo>
                  <a:pt x="98" y="230"/>
                  <a:pt x="91" y="250"/>
                  <a:pt x="88" y="271"/>
                </a:cubicBezTo>
                <a:cubicBezTo>
                  <a:pt x="87" y="274"/>
                  <a:pt x="84" y="276"/>
                  <a:pt x="81" y="276"/>
                </a:cubicBezTo>
                <a:cubicBezTo>
                  <a:pt x="16" y="278"/>
                  <a:pt x="16" y="278"/>
                  <a:pt x="16" y="278"/>
                </a:cubicBezTo>
                <a:cubicBezTo>
                  <a:pt x="14" y="289"/>
                  <a:pt x="14" y="300"/>
                  <a:pt x="14" y="312"/>
                </a:cubicBezTo>
                <a:cubicBezTo>
                  <a:pt x="14" y="323"/>
                  <a:pt x="14" y="334"/>
                  <a:pt x="16" y="345"/>
                </a:cubicBezTo>
                <a:cubicBezTo>
                  <a:pt x="81" y="347"/>
                  <a:pt x="81" y="347"/>
                  <a:pt x="81" y="347"/>
                </a:cubicBezTo>
                <a:cubicBezTo>
                  <a:pt x="84" y="347"/>
                  <a:pt x="87" y="349"/>
                  <a:pt x="88" y="353"/>
                </a:cubicBezTo>
                <a:cubicBezTo>
                  <a:pt x="91" y="373"/>
                  <a:pt x="98" y="394"/>
                  <a:pt x="107" y="413"/>
                </a:cubicBezTo>
                <a:cubicBezTo>
                  <a:pt x="109" y="416"/>
                  <a:pt x="108" y="419"/>
                  <a:pt x="105" y="421"/>
                </a:cubicBezTo>
                <a:cubicBezTo>
                  <a:pt x="53" y="461"/>
                  <a:pt x="53" y="461"/>
                  <a:pt x="53" y="461"/>
                </a:cubicBezTo>
                <a:cubicBezTo>
                  <a:pt x="64" y="481"/>
                  <a:pt x="78" y="499"/>
                  <a:pt x="93" y="516"/>
                </a:cubicBezTo>
                <a:cubicBezTo>
                  <a:pt x="147" y="478"/>
                  <a:pt x="147" y="478"/>
                  <a:pt x="147" y="478"/>
                </a:cubicBezTo>
                <a:cubicBezTo>
                  <a:pt x="149" y="477"/>
                  <a:pt x="153" y="477"/>
                  <a:pt x="156" y="479"/>
                </a:cubicBezTo>
                <a:cubicBezTo>
                  <a:pt x="171" y="494"/>
                  <a:pt x="188" y="506"/>
                  <a:pt x="207" y="516"/>
                </a:cubicBezTo>
                <a:cubicBezTo>
                  <a:pt x="210" y="518"/>
                  <a:pt x="211" y="521"/>
                  <a:pt x="210" y="525"/>
                </a:cubicBezTo>
                <a:cubicBezTo>
                  <a:pt x="191" y="587"/>
                  <a:pt x="191" y="587"/>
                  <a:pt x="191" y="587"/>
                </a:cubicBezTo>
                <a:cubicBezTo>
                  <a:pt x="212" y="597"/>
                  <a:pt x="233" y="604"/>
                  <a:pt x="256" y="608"/>
                </a:cubicBezTo>
                <a:cubicBezTo>
                  <a:pt x="277" y="546"/>
                  <a:pt x="277" y="546"/>
                  <a:pt x="277" y="546"/>
                </a:cubicBezTo>
                <a:cubicBezTo>
                  <a:pt x="278" y="543"/>
                  <a:pt x="281" y="541"/>
                  <a:pt x="285" y="542"/>
                </a:cubicBezTo>
                <a:cubicBezTo>
                  <a:pt x="306" y="545"/>
                  <a:pt x="327" y="545"/>
                  <a:pt x="348" y="542"/>
                </a:cubicBezTo>
                <a:cubicBezTo>
                  <a:pt x="348" y="542"/>
                  <a:pt x="348" y="542"/>
                  <a:pt x="349" y="542"/>
                </a:cubicBezTo>
                <a:close/>
                <a:moveTo>
                  <a:pt x="316" y="409"/>
                </a:moveTo>
                <a:cubicBezTo>
                  <a:pt x="263" y="409"/>
                  <a:pt x="219" y="365"/>
                  <a:pt x="219" y="312"/>
                </a:cubicBezTo>
                <a:cubicBezTo>
                  <a:pt x="219" y="258"/>
                  <a:pt x="263" y="214"/>
                  <a:pt x="316" y="214"/>
                </a:cubicBezTo>
                <a:cubicBezTo>
                  <a:pt x="370" y="214"/>
                  <a:pt x="414" y="258"/>
                  <a:pt x="414" y="312"/>
                </a:cubicBezTo>
                <a:cubicBezTo>
                  <a:pt x="414" y="365"/>
                  <a:pt x="370" y="409"/>
                  <a:pt x="316" y="409"/>
                </a:cubicBezTo>
                <a:close/>
                <a:moveTo>
                  <a:pt x="316" y="228"/>
                </a:moveTo>
                <a:cubicBezTo>
                  <a:pt x="270" y="228"/>
                  <a:pt x="233" y="266"/>
                  <a:pt x="233" y="312"/>
                </a:cubicBezTo>
                <a:cubicBezTo>
                  <a:pt x="233" y="358"/>
                  <a:pt x="270" y="395"/>
                  <a:pt x="316" y="395"/>
                </a:cubicBezTo>
                <a:cubicBezTo>
                  <a:pt x="362" y="395"/>
                  <a:pt x="400" y="358"/>
                  <a:pt x="400" y="312"/>
                </a:cubicBezTo>
                <a:cubicBezTo>
                  <a:pt x="400" y="266"/>
                  <a:pt x="362" y="228"/>
                  <a:pt x="316" y="2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4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-1119766" y="1652156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/>
          <p:nvPr/>
        </p:nvSpPr>
        <p:spPr>
          <a:xfrm>
            <a:off x="680462" y="1652159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-219654" y="1652156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TextBox 31"/>
          <p:cNvSpPr txBox="1"/>
          <p:nvPr/>
        </p:nvSpPr>
        <p:spPr>
          <a:xfrm>
            <a:off x="559761" y="3675781"/>
            <a:ext cx="2956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leway" panose="020B0003030101060003" pitchFamily="34" charset="0"/>
              </a:rPr>
              <a:t>TIPOS DE PRUEBA</a:t>
            </a:r>
            <a:endParaRPr lang="id-ID" sz="2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26186" y="786656"/>
            <a:ext cx="813219" cy="81321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7" name="Oval 66"/>
          <p:cNvSpPr/>
          <p:nvPr/>
        </p:nvSpPr>
        <p:spPr>
          <a:xfrm>
            <a:off x="206042" y="1370136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8" name="Oval 67"/>
          <p:cNvSpPr/>
          <p:nvPr/>
        </p:nvSpPr>
        <p:spPr>
          <a:xfrm>
            <a:off x="4237113" y="6211664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9" name="Oval 68"/>
          <p:cNvSpPr/>
          <p:nvPr/>
        </p:nvSpPr>
        <p:spPr>
          <a:xfrm>
            <a:off x="3173025" y="5907563"/>
            <a:ext cx="829133" cy="829133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Oval 69"/>
          <p:cNvSpPr/>
          <p:nvPr/>
        </p:nvSpPr>
        <p:spPr>
          <a:xfrm>
            <a:off x="1263722" y="6161068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1" name="Oval 70"/>
          <p:cNvSpPr/>
          <p:nvPr/>
        </p:nvSpPr>
        <p:spPr>
          <a:xfrm>
            <a:off x="4172217" y="5828647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0481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8" grpId="0" animBg="1"/>
      <p:bldP spid="39" grpId="0" animBg="1"/>
      <p:bldP spid="32" grpId="0"/>
      <p:bldP spid="66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1075" y="365126"/>
            <a:ext cx="10515600" cy="642040"/>
          </a:xfrm>
        </p:spPr>
        <p:txBody>
          <a:bodyPr/>
          <a:lstStyle/>
          <a:p>
            <a:r>
              <a:rPr lang="en-US" dirty="0"/>
              <a:t>Pruebas de </a:t>
            </a:r>
            <a:r>
              <a:rPr lang="en-US" dirty="0" err="1"/>
              <a:t>funciones</a:t>
            </a:r>
            <a:r>
              <a:rPr lang="en-US" dirty="0"/>
              <a:t> (Pruebas funcionales)</a:t>
            </a:r>
            <a:endParaRPr lang="id-ID" dirty="0"/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444BEBC4-7DD0-4F93-A1C2-EC6B6DE9EE15}"/>
              </a:ext>
            </a:extLst>
          </p:cNvPr>
          <p:cNvSpPr txBox="1"/>
          <p:nvPr/>
        </p:nvSpPr>
        <p:spPr>
          <a:xfrm>
            <a:off x="2084994" y="1137562"/>
            <a:ext cx="85068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6D6D"/>
                </a:solidFill>
              </a:rPr>
              <a:t>Las </a:t>
            </a:r>
            <a:r>
              <a:rPr lang="en-US" dirty="0" err="1">
                <a:solidFill>
                  <a:srgbClr val="FF6D6D"/>
                </a:solidFill>
              </a:rPr>
              <a:t>funciones</a:t>
            </a:r>
            <a:r>
              <a:rPr lang="en-US" dirty="0">
                <a:solidFill>
                  <a:srgbClr val="FF6D6D"/>
                </a:solidFill>
              </a:rPr>
              <a:t> que </a:t>
            </a:r>
            <a:r>
              <a:rPr lang="en-US" dirty="0"/>
              <a:t>un sistema, </a:t>
            </a:r>
            <a:r>
              <a:rPr lang="en-US" dirty="0" err="1"/>
              <a:t>subsistema</a:t>
            </a:r>
            <a:r>
              <a:rPr lang="en-US" dirty="0"/>
              <a:t> o componente debe </a:t>
            </a:r>
            <a:r>
              <a:rPr lang="en-US" dirty="0" err="1"/>
              <a:t>Ilevar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pueden </a:t>
            </a:r>
            <a:r>
              <a:rPr lang="en-US" dirty="0" err="1"/>
              <a:t>describirse</a:t>
            </a:r>
            <a:r>
              <a:rPr lang="en-US" dirty="0"/>
              <a:t> en </a:t>
            </a:r>
            <a:r>
              <a:rPr lang="en-US" dirty="0" err="1"/>
              <a:t>productos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tales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especificación</a:t>
            </a:r>
            <a:r>
              <a:rPr lang="en-US" dirty="0"/>
              <a:t> de </a:t>
            </a:r>
            <a:r>
              <a:rPr lang="en-US" dirty="0" err="1"/>
              <a:t>requisitos</a:t>
            </a:r>
            <a:r>
              <a:rPr lang="en-US" dirty="0"/>
              <a:t>,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o una </a:t>
            </a:r>
            <a:r>
              <a:rPr lang="en-US" dirty="0" err="1">
                <a:solidFill>
                  <a:srgbClr val="FF6D6D"/>
                </a:solidFill>
              </a:rPr>
              <a:t>especificación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funcional</a:t>
            </a:r>
            <a:r>
              <a:rPr lang="en-US" dirty="0"/>
              <a:t>, o </a:t>
            </a:r>
            <a:r>
              <a:rPr lang="en-US" dirty="0" err="1"/>
              <a:t>incluso</a:t>
            </a:r>
            <a:r>
              <a:rPr lang="en-US" dirty="0"/>
              <a:t> pueden no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documentadas</a:t>
            </a:r>
            <a:r>
              <a:rPr lang="en-US" dirty="0"/>
              <a:t>. Las </a:t>
            </a:r>
            <a:r>
              <a:rPr lang="en-US" dirty="0" err="1"/>
              <a:t>funciones</a:t>
            </a:r>
            <a:r>
              <a:rPr lang="en-US" dirty="0"/>
              <a:t> son "Io que" </a:t>
            </a:r>
            <a:r>
              <a:rPr lang="en-US" dirty="0" err="1"/>
              <a:t>hace</a:t>
            </a:r>
            <a:r>
              <a:rPr lang="en-US" dirty="0"/>
              <a:t> el sistema Las pruebas funcionales </a:t>
            </a:r>
            <a:r>
              <a:rPr lang="en-US" dirty="0">
                <a:solidFill>
                  <a:srgbClr val="FF6D6D"/>
                </a:solidFill>
              </a:rPr>
              <a:t>se </a:t>
            </a:r>
            <a:r>
              <a:rPr lang="en-US" dirty="0" err="1">
                <a:solidFill>
                  <a:srgbClr val="FF6D6D"/>
                </a:solidFill>
              </a:rPr>
              <a:t>basan</a:t>
            </a:r>
            <a:r>
              <a:rPr lang="en-US" dirty="0">
                <a:solidFill>
                  <a:srgbClr val="FF6D6D"/>
                </a:solidFill>
              </a:rPr>
              <a:t> en </a:t>
            </a:r>
            <a:r>
              <a:rPr lang="en-US" dirty="0" err="1">
                <a:solidFill>
                  <a:srgbClr val="FF6D6D"/>
                </a:solidFill>
              </a:rPr>
              <a:t>funciones</a:t>
            </a:r>
            <a:r>
              <a:rPr lang="en-US" dirty="0">
                <a:solidFill>
                  <a:srgbClr val="FF6D6D"/>
                </a:solidFill>
              </a:rPr>
              <a:t> y </a:t>
            </a:r>
            <a:r>
              <a:rPr lang="en-US" dirty="0" err="1"/>
              <a:t>prestaciones</a:t>
            </a:r>
            <a:r>
              <a:rPr lang="en-US" dirty="0"/>
              <a:t> (</a:t>
            </a:r>
            <a:r>
              <a:rPr lang="en-US" dirty="0" err="1"/>
              <a:t>descritas</a:t>
            </a:r>
            <a:r>
              <a:rPr lang="en-US" dirty="0"/>
              <a:t> en </a:t>
            </a:r>
            <a:r>
              <a:rPr lang="en-US" dirty="0" err="1"/>
              <a:t>documentos</a:t>
            </a:r>
            <a:r>
              <a:rPr lang="en-US" dirty="0"/>
              <a:t> o </a:t>
            </a:r>
            <a:r>
              <a:rPr lang="en-US" dirty="0" err="1"/>
              <a:t>entendidas</a:t>
            </a:r>
            <a:r>
              <a:rPr lang="en-US" dirty="0"/>
              <a:t> por Ios </a:t>
            </a:r>
            <a:r>
              <a:rPr lang="en-US" dirty="0" err="1"/>
              <a:t>probadores</a:t>
            </a:r>
            <a:r>
              <a:rPr lang="en-US" dirty="0"/>
              <a:t>) y en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interoperabilidad</a:t>
            </a:r>
            <a:r>
              <a:rPr lang="en-US" dirty="0"/>
              <a:t> </a:t>
            </a:r>
            <a:r>
              <a:rPr lang="en-US" dirty="0">
                <a:solidFill>
                  <a:srgbClr val="FF6D6D"/>
                </a:solidFill>
              </a:rPr>
              <a:t>con sistemas </a:t>
            </a:r>
            <a:r>
              <a:rPr lang="en-US" dirty="0" err="1">
                <a:solidFill>
                  <a:srgbClr val="FF6D6D"/>
                </a:solidFill>
              </a:rPr>
              <a:t>especificos</a:t>
            </a:r>
            <a:r>
              <a:rPr lang="en-US" dirty="0"/>
              <a:t>, y pueden </a:t>
            </a:r>
            <a:r>
              <a:rPr lang="en-US" dirty="0" err="1"/>
              <a:t>evarse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en </a:t>
            </a:r>
            <a:r>
              <a:rPr lang="en-US" dirty="0" err="1"/>
              <a:t>todos</a:t>
            </a:r>
            <a:r>
              <a:rPr lang="en-US" dirty="0"/>
              <a:t> Ios </a:t>
            </a:r>
            <a:r>
              <a:rPr lang="en-US" dirty="0" err="1"/>
              <a:t>niveles</a:t>
            </a:r>
            <a:r>
              <a:rPr lang="en-US" dirty="0"/>
              <a:t> de prueba (por </a:t>
            </a:r>
            <a:r>
              <a:rPr lang="en-US" dirty="0" err="1"/>
              <a:t>ejemplo</a:t>
            </a:r>
            <a:r>
              <a:rPr lang="en-US" dirty="0"/>
              <a:t>, las pruebas de </a:t>
            </a:r>
            <a:r>
              <a:rPr lang="en-US" dirty="0">
                <a:solidFill>
                  <a:srgbClr val="FF6D6D"/>
                </a:solidFill>
              </a:rPr>
              <a:t>componente pueden </a:t>
            </a:r>
            <a:r>
              <a:rPr lang="en-US" dirty="0" err="1">
                <a:solidFill>
                  <a:srgbClr val="FF6D6D"/>
                </a:solidFill>
              </a:rPr>
              <a:t>basarse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en una especificaci6n de componente).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en la </a:t>
            </a:r>
            <a:r>
              <a:rPr lang="en-US" dirty="0" err="1"/>
              <a:t>especificación</a:t>
            </a:r>
            <a:r>
              <a:rPr lang="en-US" dirty="0"/>
              <a:t> </a:t>
            </a:r>
            <a:r>
              <a:rPr lang="en-US" dirty="0" err="1"/>
              <a:t>sirven</a:t>
            </a:r>
            <a:r>
              <a:rPr lang="en-US" dirty="0"/>
              <a:t> para </a:t>
            </a:r>
            <a:r>
              <a:rPr lang="en-US" dirty="0" err="1">
                <a:solidFill>
                  <a:srgbClr val="FF6D6D"/>
                </a:solidFill>
              </a:rPr>
              <a:t>obtener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condiciones</a:t>
            </a:r>
            <a:r>
              <a:rPr lang="en-US" dirty="0">
                <a:solidFill>
                  <a:srgbClr val="FF6D6D"/>
                </a:solidFill>
              </a:rPr>
              <a:t> de prueba </a:t>
            </a:r>
            <a:r>
              <a:rPr lang="en-US" dirty="0"/>
              <a:t>y </a:t>
            </a:r>
            <a:r>
              <a:rPr lang="en-US" dirty="0" err="1"/>
              <a:t>casos</a:t>
            </a:r>
            <a:r>
              <a:rPr lang="en-US" dirty="0"/>
              <a:t> de prueba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funcionalidad</a:t>
            </a:r>
            <a:r>
              <a:rPr lang="en-US" dirty="0"/>
              <a:t> de un software o sistema. Las pruebas </a:t>
            </a:r>
            <a:r>
              <a:rPr lang="en-US" dirty="0">
                <a:solidFill>
                  <a:srgbClr val="FF6D6D"/>
                </a:solidFill>
              </a:rPr>
              <a:t>funcionales </a:t>
            </a:r>
            <a:r>
              <a:rPr lang="en-US" dirty="0" err="1">
                <a:solidFill>
                  <a:srgbClr val="FF6D6D"/>
                </a:solidFill>
              </a:rPr>
              <a:t>tienen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en </a:t>
            </a:r>
            <a:r>
              <a:rPr lang="en-US" dirty="0" err="1"/>
              <a:t>cuenta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 del software (pruebas de </a:t>
            </a:r>
          </a:p>
          <a:p>
            <a:pPr algn="just"/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). 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/>
              <a:t>Un </a:t>
            </a:r>
            <a:r>
              <a:rPr lang="en-US" dirty="0" err="1">
                <a:solidFill>
                  <a:srgbClr val="FF6D6D"/>
                </a:solidFill>
              </a:rPr>
              <a:t>tipo</a:t>
            </a:r>
            <a:r>
              <a:rPr lang="en-US" dirty="0">
                <a:solidFill>
                  <a:srgbClr val="FF6D6D"/>
                </a:solidFill>
              </a:rPr>
              <a:t> de pruebas funcionales</a:t>
            </a:r>
            <a:r>
              <a:rPr lang="en-US" dirty="0"/>
              <a:t>, las pruebas de </a:t>
            </a:r>
            <a:r>
              <a:rPr lang="en-US" dirty="0" err="1"/>
              <a:t>seguridad</a:t>
            </a:r>
            <a:r>
              <a:rPr lang="en-US" dirty="0"/>
              <a:t>, </a:t>
            </a:r>
            <a:r>
              <a:rPr lang="en-US" dirty="0" err="1"/>
              <a:t>estudian</a:t>
            </a:r>
            <a:r>
              <a:rPr lang="en-US" dirty="0"/>
              <a:t> las </a:t>
            </a:r>
            <a:r>
              <a:rPr lang="en-US" dirty="0" err="1"/>
              <a:t>funciones</a:t>
            </a:r>
            <a:r>
              <a:rPr lang="en-US" dirty="0"/>
              <a:t> (por </a:t>
            </a:r>
            <a:r>
              <a:rPr lang="en-US" dirty="0" err="1"/>
              <a:t>ejemplo</a:t>
            </a:r>
            <a:r>
              <a:rPr lang="en-US" dirty="0"/>
              <a:t>, un </a:t>
            </a:r>
            <a:r>
              <a:rPr lang="en-US" dirty="0" err="1"/>
              <a:t>cortafuegos</a:t>
            </a:r>
            <a:r>
              <a:rPr lang="en-US" dirty="0"/>
              <a:t>) </a:t>
            </a:r>
            <a:r>
              <a:rPr lang="en-US" dirty="0" err="1"/>
              <a:t>asociadas</a:t>
            </a:r>
            <a:r>
              <a:rPr lang="en-US" dirty="0"/>
              <a:t> a </a:t>
            </a:r>
            <a:r>
              <a:rPr lang="en-US" dirty="0">
                <a:solidFill>
                  <a:srgbClr val="FF6D6D"/>
                </a:solidFill>
              </a:rPr>
              <a:t>la </a:t>
            </a:r>
            <a:r>
              <a:rPr lang="en-US" dirty="0" err="1">
                <a:solidFill>
                  <a:srgbClr val="FF6D6D"/>
                </a:solidFill>
              </a:rPr>
              <a:t>detección</a:t>
            </a:r>
            <a:r>
              <a:rPr lang="en-US" dirty="0">
                <a:solidFill>
                  <a:srgbClr val="FF6D6D"/>
                </a:solidFill>
              </a:rPr>
              <a:t> de </a:t>
            </a:r>
            <a:r>
              <a:rPr lang="en-US" dirty="0" err="1">
                <a:solidFill>
                  <a:srgbClr val="FF6D6D"/>
                </a:solidFill>
              </a:rPr>
              <a:t>amenazas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/>
              <a:t>procedentes</a:t>
            </a:r>
            <a:r>
              <a:rPr lang="en-US" dirty="0"/>
              <a:t> </a:t>
            </a:r>
            <a:r>
              <a:rPr lang="en-US" dirty="0">
                <a:solidFill>
                  <a:srgbClr val="FF6D6D"/>
                </a:solidFill>
              </a:rPr>
              <a:t>de personas </a:t>
            </a:r>
            <a:r>
              <a:rPr lang="en-US" dirty="0" err="1">
                <a:solidFill>
                  <a:srgbClr val="FF6D6D"/>
                </a:solidFill>
              </a:rPr>
              <a:t>ajenas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y </a:t>
            </a:r>
            <a:r>
              <a:rPr lang="en-US" dirty="0" err="1"/>
              <a:t>malintencionadas</a:t>
            </a:r>
            <a:r>
              <a:rPr lang="en-US" dirty="0"/>
              <a:t>, tales </a:t>
            </a:r>
            <a:r>
              <a:rPr lang="en-US" dirty="0" err="1"/>
              <a:t>como</a:t>
            </a:r>
            <a:r>
              <a:rPr lang="en-US" dirty="0"/>
              <a:t> virus.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pruebas funcionales, las pruebas de </a:t>
            </a:r>
            <a:r>
              <a:rPr lang="en-US" dirty="0" err="1">
                <a:solidFill>
                  <a:srgbClr val="FF6D6D"/>
                </a:solidFill>
              </a:rPr>
              <a:t>interoperabilidad</a:t>
            </a:r>
            <a:r>
              <a:rPr lang="en-US" dirty="0">
                <a:solidFill>
                  <a:srgbClr val="FF6D6D"/>
                </a:solidFill>
              </a:rPr>
              <a:t>, </a:t>
            </a:r>
            <a:r>
              <a:rPr lang="en-US" dirty="0" err="1">
                <a:solidFill>
                  <a:srgbClr val="FF6D6D"/>
                </a:solidFill>
              </a:rPr>
              <a:t>evalúan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la </a:t>
            </a:r>
            <a:r>
              <a:rPr lang="en-US" dirty="0" err="1"/>
              <a:t>capacidad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de software de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uno</a:t>
            </a:r>
            <a:r>
              <a:rPr lang="en-US" dirty="0"/>
              <a:t> o </a:t>
            </a:r>
            <a:r>
              <a:rPr lang="en-US" dirty="0" err="1"/>
              <a:t>más</a:t>
            </a:r>
            <a:r>
              <a:rPr lang="en-US" dirty="0"/>
              <a:t> componentes o </a:t>
            </a:r>
            <a:r>
              <a:rPr lang="en-US" dirty="0">
                <a:solidFill>
                  <a:srgbClr val="FF6D6D"/>
                </a:solidFill>
              </a:rPr>
              <a:t>sistemas </a:t>
            </a:r>
            <a:r>
              <a:rPr lang="en-US" dirty="0" err="1">
                <a:solidFill>
                  <a:srgbClr val="FF6D6D"/>
                </a:solidFill>
              </a:rPr>
              <a:t>especificados</a:t>
            </a:r>
            <a:r>
              <a:rPr lang="en-US" dirty="0">
                <a:solidFill>
                  <a:srgbClr val="FF6D6D"/>
                </a:solidFill>
              </a:rPr>
              <a:t>. </a:t>
            </a:r>
          </a:p>
          <a:p>
            <a:pPr algn="just"/>
            <a:endParaRPr lang="en-US" dirty="0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B610C18-75C8-434F-9D56-04B6B069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0444" y="-869259"/>
            <a:ext cx="3172058" cy="2751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62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37433" y="307976"/>
            <a:ext cx="7600950" cy="642040"/>
          </a:xfrm>
        </p:spPr>
        <p:txBody>
          <a:bodyPr/>
          <a:lstStyle/>
          <a:p>
            <a:r>
              <a:rPr lang="en-US" dirty="0"/>
              <a:t>Pruebas de caracteristicas no funcionales del software (Pruebas funcionales)</a:t>
            </a:r>
            <a:endParaRPr lang="id-ID" dirty="0"/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444BEBC4-7DD0-4F93-A1C2-EC6B6DE9EE15}"/>
              </a:ext>
            </a:extLst>
          </p:cNvPr>
          <p:cNvSpPr txBox="1"/>
          <p:nvPr/>
        </p:nvSpPr>
        <p:spPr>
          <a:xfrm>
            <a:off x="2112590" y="1375687"/>
            <a:ext cx="845063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D6D"/>
                </a:solidFill>
              </a:rPr>
              <a:t>Las pruebas no funcionales </a:t>
            </a:r>
            <a:r>
              <a:rPr lang="en-US" sz="2000" dirty="0" err="1">
                <a:solidFill>
                  <a:srgbClr val="FF6D6D"/>
                </a:solidFill>
              </a:rPr>
              <a:t>incluyen</a:t>
            </a:r>
            <a:r>
              <a:rPr lang="en-US" sz="2000" dirty="0"/>
              <a:t>, </a:t>
            </a:r>
            <a:r>
              <a:rPr lang="en-US" sz="2000" dirty="0" err="1"/>
              <a:t>pero</a:t>
            </a:r>
            <a:r>
              <a:rPr lang="en-US" sz="2000" dirty="0"/>
              <a:t> sin </a:t>
            </a:r>
            <a:r>
              <a:rPr lang="en-US" sz="2000" dirty="0" err="1"/>
              <a:t>limitarse</a:t>
            </a:r>
            <a:r>
              <a:rPr lang="en-US" sz="2000" dirty="0"/>
              <a:t> a </a:t>
            </a:r>
            <a:r>
              <a:rPr lang="en-US" sz="2000" dirty="0" err="1"/>
              <a:t>ello</a:t>
            </a:r>
            <a:r>
              <a:rPr lang="en-US" sz="2000" dirty="0"/>
              <a:t>, pruebas de </a:t>
            </a:r>
            <a:r>
              <a:rPr lang="en-US" sz="2000" dirty="0" err="1"/>
              <a:t>rendimiento</a:t>
            </a:r>
            <a:r>
              <a:rPr lang="en-US" sz="2000" dirty="0"/>
              <a:t>, pruebas de </a:t>
            </a:r>
            <a:r>
              <a:rPr lang="en-US" sz="2000" dirty="0" err="1"/>
              <a:t>carga</a:t>
            </a:r>
            <a:r>
              <a:rPr lang="en-US" sz="2000" dirty="0"/>
              <a:t>, pruebas de </a:t>
            </a:r>
            <a:r>
              <a:rPr lang="en-US" sz="2000" dirty="0" err="1"/>
              <a:t>estrés</a:t>
            </a:r>
            <a:r>
              <a:rPr lang="en-US" sz="2000" dirty="0"/>
              <a:t>, pruebas de </a:t>
            </a:r>
            <a:r>
              <a:rPr lang="en-US" sz="2000" dirty="0" err="1"/>
              <a:t>usabilidad</a:t>
            </a:r>
            <a:r>
              <a:rPr lang="en-US" sz="2000" dirty="0"/>
              <a:t>, pruebas de </a:t>
            </a:r>
            <a:r>
              <a:rPr lang="en-US" sz="2000" dirty="0" err="1"/>
              <a:t>mantenibilidad</a:t>
            </a:r>
            <a:r>
              <a:rPr lang="en-US" sz="2000" dirty="0"/>
              <a:t>, pruebas de </a:t>
            </a:r>
            <a:r>
              <a:rPr lang="en-US" sz="2000" dirty="0" err="1">
                <a:solidFill>
                  <a:srgbClr val="FF6D6D"/>
                </a:solidFill>
              </a:rPr>
              <a:t>fiabilidad</a:t>
            </a:r>
            <a:r>
              <a:rPr lang="en-US" sz="2000" dirty="0">
                <a:solidFill>
                  <a:srgbClr val="FF6D6D"/>
                </a:solidFill>
              </a:rPr>
              <a:t> y pruebas de </a:t>
            </a:r>
            <a:r>
              <a:rPr lang="en-US" sz="2000" dirty="0" err="1">
                <a:solidFill>
                  <a:srgbClr val="FF6D6D"/>
                </a:solidFill>
              </a:rPr>
              <a:t>portabilidad</a:t>
            </a:r>
            <a:r>
              <a:rPr lang="en-US" sz="2000" dirty="0"/>
              <a:t>. </a:t>
            </a:r>
            <a:r>
              <a:rPr lang="en-US" sz="2000" dirty="0" err="1"/>
              <a:t>Estas</a:t>
            </a:r>
            <a:r>
              <a:rPr lang="en-US" sz="2000" dirty="0"/>
              <a:t> pruebas </a:t>
            </a:r>
            <a:r>
              <a:rPr lang="en-US" sz="2000" dirty="0">
                <a:solidFill>
                  <a:srgbClr val="FF6D6D"/>
                </a:solidFill>
              </a:rPr>
              <a:t>se </a:t>
            </a:r>
            <a:r>
              <a:rPr lang="en-US" sz="2000" dirty="0" err="1">
                <a:solidFill>
                  <a:srgbClr val="FF6D6D"/>
                </a:solidFill>
              </a:rPr>
              <a:t>refieren</a:t>
            </a:r>
            <a:r>
              <a:rPr lang="en-US" sz="2000" dirty="0">
                <a:solidFill>
                  <a:srgbClr val="FF6D6D"/>
                </a:solidFill>
              </a:rPr>
              <a:t> a "</a:t>
            </a:r>
            <a:r>
              <a:rPr lang="en-US" sz="2000" dirty="0" err="1">
                <a:solidFill>
                  <a:srgbClr val="FF6D6D"/>
                </a:solidFill>
              </a:rPr>
              <a:t>cómo</a:t>
            </a:r>
            <a:r>
              <a:rPr lang="en-US" sz="2000" dirty="0">
                <a:solidFill>
                  <a:srgbClr val="FF6D6D"/>
                </a:solidFill>
              </a:rPr>
              <a:t>" </a:t>
            </a:r>
            <a:r>
              <a:rPr lang="en-US" sz="2000" dirty="0" err="1">
                <a:solidFill>
                  <a:srgbClr val="FF6D6D"/>
                </a:solidFill>
              </a:rPr>
              <a:t>funciona</a:t>
            </a:r>
            <a:r>
              <a:rPr lang="en-US" sz="2000" dirty="0">
                <a:solidFill>
                  <a:srgbClr val="FF6D6D"/>
                </a:solidFill>
              </a:rPr>
              <a:t> </a:t>
            </a:r>
            <a:r>
              <a:rPr lang="en-US" sz="2000" dirty="0"/>
              <a:t>el sistema.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FF6D6D"/>
                </a:solidFill>
              </a:rPr>
              <a:t>Las pruebas no funcionales </a:t>
            </a:r>
            <a:r>
              <a:rPr lang="en-US" sz="2000" dirty="0"/>
              <a:t>pueden </a:t>
            </a:r>
            <a:r>
              <a:rPr lang="en-US" sz="2000" dirty="0" err="1"/>
              <a:t>ejecutarse</a:t>
            </a:r>
            <a:r>
              <a:rPr lang="en-US" sz="2000" dirty="0"/>
              <a:t> a </a:t>
            </a: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niveles</a:t>
            </a:r>
            <a:r>
              <a:rPr lang="en-US" sz="2000" dirty="0"/>
              <a:t> de prueba. El </a:t>
            </a:r>
            <a:r>
              <a:rPr lang="en-US" sz="2000" dirty="0" err="1"/>
              <a:t>término</a:t>
            </a:r>
            <a:r>
              <a:rPr lang="en-US" sz="2000" dirty="0"/>
              <a:t> pruebas no funcionales </a:t>
            </a:r>
            <a:r>
              <a:rPr lang="en-US" sz="2000" dirty="0" err="1">
                <a:solidFill>
                  <a:srgbClr val="FF6D6D"/>
                </a:solidFill>
              </a:rPr>
              <a:t>hace</a:t>
            </a:r>
            <a:r>
              <a:rPr lang="en-US" sz="2000" dirty="0">
                <a:solidFill>
                  <a:srgbClr val="FF6D6D"/>
                </a:solidFill>
              </a:rPr>
              <a:t> </a:t>
            </a:r>
            <a:r>
              <a:rPr lang="en-US" sz="2000" dirty="0" err="1">
                <a:solidFill>
                  <a:srgbClr val="FF6D6D"/>
                </a:solidFill>
              </a:rPr>
              <a:t>referencia</a:t>
            </a:r>
            <a:r>
              <a:rPr lang="en-US" sz="2000" dirty="0">
                <a:solidFill>
                  <a:srgbClr val="FF6D6D"/>
                </a:solidFill>
              </a:rPr>
              <a:t> a las pruebas </a:t>
            </a:r>
            <a:r>
              <a:rPr lang="en-US" sz="2000" dirty="0" err="1"/>
              <a:t>necesarias</a:t>
            </a:r>
            <a:r>
              <a:rPr lang="en-US" sz="2000" dirty="0"/>
              <a:t> para </a:t>
            </a:r>
            <a:r>
              <a:rPr lang="en-US" sz="2000" dirty="0" err="1"/>
              <a:t>medir</a:t>
            </a:r>
            <a:r>
              <a:rPr lang="en-US" sz="2000" dirty="0"/>
              <a:t> las caracteristicas de Ios sistemas y software que pueden </a:t>
            </a:r>
            <a:r>
              <a:rPr lang="en-US" sz="2000" dirty="0" err="1"/>
              <a:t>cuantificarse</a:t>
            </a:r>
            <a:r>
              <a:rPr lang="en-US" sz="2000" dirty="0"/>
              <a:t> </a:t>
            </a:r>
            <a:r>
              <a:rPr lang="en-US" sz="2000" dirty="0" err="1"/>
              <a:t>según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6D6D"/>
                </a:solidFill>
              </a:rPr>
              <a:t>una </a:t>
            </a:r>
            <a:r>
              <a:rPr lang="en-US" sz="2000" dirty="0" err="1">
                <a:solidFill>
                  <a:srgbClr val="FF6D6D"/>
                </a:solidFill>
              </a:rPr>
              <a:t>escala</a:t>
            </a:r>
            <a:r>
              <a:rPr lang="en-US" sz="2000" dirty="0">
                <a:solidFill>
                  <a:srgbClr val="FF6D6D"/>
                </a:solidFill>
              </a:rPr>
              <a:t> variable, tales </a:t>
            </a:r>
            <a:r>
              <a:rPr lang="en-US" sz="2000" dirty="0" err="1">
                <a:solidFill>
                  <a:srgbClr val="FF6D6D"/>
                </a:solidFill>
              </a:rPr>
              <a:t>como</a:t>
            </a:r>
            <a:r>
              <a:rPr lang="en-US" sz="2000" dirty="0">
                <a:solidFill>
                  <a:srgbClr val="FF6D6D"/>
                </a:solidFill>
              </a:rPr>
              <a:t> Ios </a:t>
            </a:r>
            <a:r>
              <a:rPr lang="en-US" sz="2000" dirty="0" err="1">
                <a:solidFill>
                  <a:srgbClr val="FF6D6D"/>
                </a:solidFill>
              </a:rPr>
              <a:t>tiempos</a:t>
            </a:r>
            <a:r>
              <a:rPr lang="en-US" sz="2000" dirty="0">
                <a:solidFill>
                  <a:srgbClr val="FF6D6D"/>
                </a:solidFill>
              </a:rPr>
              <a:t> </a:t>
            </a:r>
            <a:r>
              <a:rPr lang="en-US" sz="2000" dirty="0"/>
              <a:t>de </a:t>
            </a:r>
            <a:r>
              <a:rPr lang="en-US" sz="2000" dirty="0" err="1"/>
              <a:t>respuesta</a:t>
            </a:r>
            <a:r>
              <a:rPr lang="en-US" sz="2000" dirty="0"/>
              <a:t> en el </a:t>
            </a:r>
            <a:r>
              <a:rPr lang="en-US" sz="2000" dirty="0" err="1"/>
              <a:t>caso</a:t>
            </a:r>
            <a:r>
              <a:rPr lang="en-US" sz="2000" dirty="0"/>
              <a:t> de las pruebas de </a:t>
            </a:r>
            <a:r>
              <a:rPr lang="en-US" sz="2000" dirty="0" err="1"/>
              <a:t>rendimiento</a:t>
            </a:r>
            <a:r>
              <a:rPr lang="en-US" sz="2000" dirty="0"/>
              <a:t>. </a:t>
            </a:r>
            <a:r>
              <a:rPr lang="en-US" sz="2000" dirty="0" err="1"/>
              <a:t>Estas</a:t>
            </a:r>
            <a:r>
              <a:rPr lang="en-US" sz="2000" dirty="0"/>
              <a:t> pruebas pueden </a:t>
            </a:r>
            <a:r>
              <a:rPr lang="en-US" sz="2000" dirty="0" err="1"/>
              <a:t>hacer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6D6D"/>
                </a:solidFill>
              </a:rPr>
              <a:t>referencia</a:t>
            </a:r>
            <a:r>
              <a:rPr lang="en-US" sz="2000" dirty="0">
                <a:solidFill>
                  <a:srgbClr val="FF6D6D"/>
                </a:solidFill>
              </a:rPr>
              <a:t> a un modelo de </a:t>
            </a:r>
            <a:r>
              <a:rPr lang="en-US" sz="2000" dirty="0" err="1">
                <a:solidFill>
                  <a:srgbClr val="FF6D6D"/>
                </a:solidFill>
              </a:rPr>
              <a:t>calidad</a:t>
            </a:r>
            <a:r>
              <a:rPr lang="en-US" sz="2000" dirty="0">
                <a:solidFill>
                  <a:srgbClr val="FF6D6D"/>
                </a:solidFill>
              </a:rPr>
              <a:t> </a:t>
            </a:r>
            <a:r>
              <a:rPr lang="en-US" sz="2000" dirty="0" err="1"/>
              <a:t>como</a:t>
            </a:r>
            <a:r>
              <a:rPr lang="en-US" sz="2000" dirty="0"/>
              <a:t> el </a:t>
            </a:r>
            <a:r>
              <a:rPr lang="en-US" sz="2000" dirty="0" err="1"/>
              <a:t>previsto</a:t>
            </a:r>
            <a:r>
              <a:rPr lang="en-US" sz="2000" dirty="0"/>
              <a:t> en "</a:t>
            </a:r>
            <a:r>
              <a:rPr lang="en-US" sz="2000" dirty="0" err="1"/>
              <a:t>Ingenieria</a:t>
            </a:r>
            <a:r>
              <a:rPr lang="en-US" sz="2000" dirty="0"/>
              <a:t> de software — Calidad de </a:t>
            </a:r>
            <a:r>
              <a:rPr lang="en-US" sz="2000" dirty="0" err="1"/>
              <a:t>productos</a:t>
            </a:r>
            <a:r>
              <a:rPr lang="en-US" sz="2000" dirty="0"/>
              <a:t> de software" </a:t>
            </a:r>
            <a:r>
              <a:rPr lang="en-US" sz="2000" dirty="0">
                <a:solidFill>
                  <a:srgbClr val="FF6D6D"/>
                </a:solidFill>
              </a:rPr>
              <a:t>(ISO 9126). Las </a:t>
            </a:r>
            <a:r>
              <a:rPr lang="en-US" sz="2000" u="sng" dirty="0">
                <a:solidFill>
                  <a:srgbClr val="FF6D6D"/>
                </a:solidFill>
              </a:rPr>
              <a:t>pruebas</a:t>
            </a:r>
            <a:r>
              <a:rPr lang="en-US" sz="2000" dirty="0">
                <a:solidFill>
                  <a:srgbClr val="FF6D6D"/>
                </a:solidFill>
              </a:rPr>
              <a:t> no funcionales </a:t>
            </a:r>
            <a:r>
              <a:rPr lang="en-US" sz="2000" dirty="0" err="1">
                <a:solidFill>
                  <a:srgbClr val="FF6D6D"/>
                </a:solidFill>
              </a:rPr>
              <a:t>tienen</a:t>
            </a:r>
            <a:r>
              <a:rPr lang="en-US" sz="2000" dirty="0">
                <a:solidFill>
                  <a:srgbClr val="FF6D6D"/>
                </a:solidFill>
              </a:rPr>
              <a:t> </a:t>
            </a:r>
            <a:r>
              <a:rPr lang="en-US" sz="2000" dirty="0"/>
              <a:t>en </a:t>
            </a:r>
            <a:r>
              <a:rPr lang="en-US" sz="2000" dirty="0" err="1"/>
              <a:t>cuenta</a:t>
            </a:r>
            <a:r>
              <a:rPr lang="en-US" sz="2000" dirty="0"/>
              <a:t> el </a:t>
            </a:r>
            <a:r>
              <a:rPr lang="en-US" sz="2000" dirty="0" err="1"/>
              <a:t>comportamiento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del software y, en la </a:t>
            </a:r>
            <a:r>
              <a:rPr lang="en-US" sz="2000" dirty="0" err="1"/>
              <a:t>mayoria</a:t>
            </a:r>
            <a:r>
              <a:rPr lang="en-US" sz="2000" dirty="0"/>
              <a:t> de Ios </a:t>
            </a:r>
            <a:r>
              <a:rPr lang="en-US" sz="2000" dirty="0" err="1"/>
              <a:t>casos</a:t>
            </a:r>
            <a:r>
              <a:rPr lang="en-US" sz="2000" dirty="0"/>
              <a:t>, para </a:t>
            </a:r>
            <a:r>
              <a:rPr lang="en-US" sz="2000" dirty="0" err="1"/>
              <a:t>ello</a:t>
            </a:r>
            <a:r>
              <a:rPr lang="en-US" sz="2000" dirty="0"/>
              <a:t> </a:t>
            </a:r>
            <a:r>
              <a:rPr lang="en-US" sz="2000" dirty="0" err="1"/>
              <a:t>utiliza</a:t>
            </a:r>
            <a:r>
              <a:rPr lang="en-US" sz="2000" dirty="0"/>
              <a:t> </a:t>
            </a:r>
            <a:r>
              <a:rPr lang="en-US" sz="2000" dirty="0" err="1"/>
              <a:t>técnicas</a:t>
            </a:r>
            <a:r>
              <a:rPr lang="en-US" sz="2000" dirty="0"/>
              <a:t> de </a:t>
            </a:r>
            <a:r>
              <a:rPr lang="en-US" sz="2000" dirty="0" err="1">
                <a:solidFill>
                  <a:srgbClr val="FF6D6D"/>
                </a:solidFill>
              </a:rPr>
              <a:t>diseño</a:t>
            </a:r>
            <a:r>
              <a:rPr lang="en-US" sz="2000" dirty="0">
                <a:solidFill>
                  <a:srgbClr val="FF6D6D"/>
                </a:solidFill>
              </a:rPr>
              <a:t> de pruebas de </a:t>
            </a:r>
            <a:r>
              <a:rPr lang="en-US" sz="2000" dirty="0" err="1">
                <a:solidFill>
                  <a:srgbClr val="FF6D6D"/>
                </a:solidFill>
              </a:rPr>
              <a:t>caja</a:t>
            </a:r>
            <a:r>
              <a:rPr lang="en-US" sz="2000" dirty="0">
                <a:solidFill>
                  <a:srgbClr val="FF6D6D"/>
                </a:solidFill>
              </a:rPr>
              <a:t> </a:t>
            </a:r>
            <a:r>
              <a:rPr lang="en-US" sz="2000" dirty="0" err="1">
                <a:solidFill>
                  <a:srgbClr val="FF6D6D"/>
                </a:solidFill>
              </a:rPr>
              <a:t>negra</a:t>
            </a:r>
            <a:r>
              <a:rPr lang="en-US" sz="2000" dirty="0">
                <a:solidFill>
                  <a:srgbClr val="FF6D6D"/>
                </a:solidFill>
              </a:rPr>
              <a:t>. </a:t>
            </a:r>
          </a:p>
          <a:p>
            <a:pPr algn="just"/>
            <a:endParaRPr lang="en-US" dirty="0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B610C18-75C8-434F-9D56-04B6B069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0444" y="-869259"/>
            <a:ext cx="3172058" cy="2751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4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08795" y="269876"/>
            <a:ext cx="8658225" cy="642040"/>
          </a:xfrm>
        </p:spPr>
        <p:txBody>
          <a:bodyPr/>
          <a:lstStyle/>
          <a:p>
            <a:r>
              <a:rPr lang="en-US" dirty="0"/>
              <a:t>Pruebas de </a:t>
            </a:r>
            <a:r>
              <a:rPr lang="en-US" dirty="0" err="1"/>
              <a:t>estructura</a:t>
            </a:r>
            <a:r>
              <a:rPr lang="en-US" dirty="0"/>
              <a:t> /</a:t>
            </a:r>
            <a:r>
              <a:rPr lang="en-US" dirty="0" err="1"/>
              <a:t>arquitectura</a:t>
            </a:r>
            <a:r>
              <a:rPr lang="en-US" dirty="0"/>
              <a:t> de software (Pruebas </a:t>
            </a:r>
            <a:r>
              <a:rPr lang="en-US" dirty="0" err="1"/>
              <a:t>estructurales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444BEBC4-7DD0-4F93-A1C2-EC6B6DE9EE15}"/>
              </a:ext>
            </a:extLst>
          </p:cNvPr>
          <p:cNvSpPr txBox="1"/>
          <p:nvPr/>
        </p:nvSpPr>
        <p:spPr>
          <a:xfrm>
            <a:off x="1285875" y="1366162"/>
            <a:ext cx="9944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6D6D"/>
                </a:solidFill>
              </a:rPr>
              <a:t>Las pruebas </a:t>
            </a:r>
            <a:r>
              <a:rPr lang="en-US" dirty="0" err="1">
                <a:solidFill>
                  <a:srgbClr val="FF6D6D"/>
                </a:solidFill>
              </a:rPr>
              <a:t>estructurales</a:t>
            </a:r>
            <a:r>
              <a:rPr lang="en-US" dirty="0">
                <a:solidFill>
                  <a:srgbClr val="FF6D6D"/>
                </a:solidFill>
              </a:rPr>
              <a:t> (</a:t>
            </a:r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blanca</a:t>
            </a:r>
            <a:r>
              <a:rPr lang="en-US" dirty="0"/>
              <a:t>) pueden </a:t>
            </a:r>
            <a:r>
              <a:rPr lang="en-US" dirty="0" err="1"/>
              <a:t>realizarse</a:t>
            </a:r>
            <a:r>
              <a:rPr lang="en-US" dirty="0"/>
              <a:t> en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niveles</a:t>
            </a:r>
            <a:r>
              <a:rPr lang="en-US" dirty="0"/>
              <a:t> de prueba.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estructurales</a:t>
            </a:r>
            <a:r>
              <a:rPr lang="en-US" dirty="0"/>
              <a:t> son las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>
                <a:solidFill>
                  <a:srgbClr val="FF6D6D"/>
                </a:solidFill>
              </a:rPr>
              <a:t>idóneas</a:t>
            </a:r>
            <a:r>
              <a:rPr lang="en-US" dirty="0">
                <a:solidFill>
                  <a:srgbClr val="FF6D6D"/>
                </a:solidFill>
              </a:rPr>
              <a:t>, </a:t>
            </a:r>
            <a:r>
              <a:rPr lang="en-US" dirty="0" err="1">
                <a:solidFill>
                  <a:srgbClr val="FF6D6D"/>
                </a:solidFill>
              </a:rPr>
              <a:t>después</a:t>
            </a:r>
            <a:r>
              <a:rPr lang="en-US" dirty="0">
                <a:solidFill>
                  <a:srgbClr val="FF6D6D"/>
                </a:solidFill>
              </a:rPr>
              <a:t> de las </a:t>
            </a:r>
            <a:r>
              <a:rPr lang="en-US" dirty="0" err="1">
                <a:solidFill>
                  <a:srgbClr val="FF6D6D"/>
                </a:solidFill>
              </a:rPr>
              <a:t>técnicas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basadas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en la </a:t>
            </a:r>
            <a:r>
              <a:rPr lang="en-US" dirty="0" err="1"/>
              <a:t>especificación</a:t>
            </a:r>
            <a:r>
              <a:rPr lang="en-US" dirty="0"/>
              <a:t>, para </a:t>
            </a:r>
            <a:r>
              <a:rPr lang="en-US" dirty="0" err="1"/>
              <a:t>ayudar</a:t>
            </a:r>
            <a:r>
              <a:rPr lang="en-US" dirty="0"/>
              <a:t> a </a:t>
            </a:r>
            <a:r>
              <a:rPr lang="en-US" dirty="0" err="1"/>
              <a:t>medir</a:t>
            </a:r>
            <a:r>
              <a:rPr lang="en-US" dirty="0"/>
              <a:t> la </a:t>
            </a:r>
            <a:r>
              <a:rPr lang="en-US" dirty="0" err="1"/>
              <a:t>exhaustividad</a:t>
            </a:r>
            <a:r>
              <a:rPr lang="en-US" dirty="0"/>
              <a:t> de las pruebas </a:t>
            </a:r>
            <a:r>
              <a:rPr lang="en-US" dirty="0" err="1"/>
              <a:t>mediante</a:t>
            </a:r>
            <a:r>
              <a:rPr lang="en-US" dirty="0"/>
              <a:t> una </a:t>
            </a:r>
            <a:r>
              <a:rPr lang="en-US" dirty="0" err="1"/>
              <a:t>evaluación</a:t>
            </a:r>
            <a:r>
              <a:rPr lang="en-US" dirty="0"/>
              <a:t> de la </a:t>
            </a:r>
            <a:r>
              <a:rPr lang="en-US" dirty="0" err="1"/>
              <a:t>cobertura</a:t>
            </a:r>
            <a:r>
              <a:rPr lang="en-US" dirty="0"/>
              <a:t> de </a:t>
            </a:r>
            <a:r>
              <a:rPr lang="en-US" dirty="0">
                <a:solidFill>
                  <a:srgbClr val="FF6D6D"/>
                </a:solidFill>
              </a:rPr>
              <a:t>un </a:t>
            </a:r>
            <a:r>
              <a:rPr lang="en-US" dirty="0" err="1">
                <a:solidFill>
                  <a:srgbClr val="FF6D6D"/>
                </a:solidFill>
              </a:rPr>
              <a:t>tipo</a:t>
            </a:r>
            <a:r>
              <a:rPr lang="en-US" dirty="0">
                <a:solidFill>
                  <a:srgbClr val="FF6D6D"/>
                </a:solidFill>
              </a:rPr>
              <a:t> de </a:t>
            </a:r>
            <a:r>
              <a:rPr lang="en-US" dirty="0" err="1">
                <a:solidFill>
                  <a:srgbClr val="FF6D6D"/>
                </a:solidFill>
              </a:rPr>
              <a:t>estructura</a:t>
            </a:r>
            <a:r>
              <a:rPr lang="en-US" dirty="0">
                <a:solidFill>
                  <a:srgbClr val="FF6D6D"/>
                </a:solidFill>
              </a:rPr>
              <a:t>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>
                <a:solidFill>
                  <a:srgbClr val="FF6D6D"/>
                </a:solidFill>
              </a:rPr>
              <a:t>La </a:t>
            </a:r>
            <a:r>
              <a:rPr lang="en-US" dirty="0" err="1">
                <a:solidFill>
                  <a:srgbClr val="FF6D6D"/>
                </a:solidFill>
              </a:rPr>
              <a:t>cobertura</a:t>
            </a:r>
            <a:r>
              <a:rPr lang="en-US" dirty="0">
                <a:solidFill>
                  <a:srgbClr val="FF6D6D"/>
                </a:solidFill>
              </a:rPr>
              <a:t> es la </a:t>
            </a:r>
            <a:r>
              <a:rPr lang="en-US" dirty="0" err="1">
                <a:solidFill>
                  <a:srgbClr val="FF6D6D"/>
                </a:solidFill>
              </a:rPr>
              <a:t>medida</a:t>
            </a:r>
            <a:r>
              <a:rPr lang="en-US" dirty="0">
                <a:solidFill>
                  <a:srgbClr val="FF6D6D"/>
                </a:solidFill>
              </a:rPr>
              <a:t> en que un </a:t>
            </a:r>
            <a:r>
              <a:rPr lang="en-US" dirty="0" err="1">
                <a:solidFill>
                  <a:srgbClr val="FF6D6D"/>
                </a:solidFill>
              </a:rPr>
              <a:t>juego</a:t>
            </a:r>
            <a:r>
              <a:rPr lang="en-US" dirty="0">
                <a:solidFill>
                  <a:srgbClr val="FF6D6D"/>
                </a:solidFill>
              </a:rPr>
              <a:t> de </a:t>
            </a:r>
            <a:r>
              <a:rPr lang="en-US" dirty="0"/>
              <a:t>pruebas ha </a:t>
            </a:r>
            <a:r>
              <a:rPr lang="en-US" dirty="0" err="1"/>
              <a:t>probado</a:t>
            </a:r>
            <a:r>
              <a:rPr lang="en-US" dirty="0"/>
              <a:t> una </a:t>
            </a:r>
            <a:r>
              <a:rPr lang="en-US" dirty="0" err="1"/>
              <a:t>estructura</a:t>
            </a:r>
            <a:r>
              <a:rPr lang="en-US" dirty="0"/>
              <a:t>, </a:t>
            </a:r>
            <a:r>
              <a:rPr lang="en-US" dirty="0" err="1"/>
              <a:t>expresada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de Ios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cubiertos</a:t>
            </a:r>
            <a:r>
              <a:rPr lang="en-US" dirty="0"/>
              <a:t>. Si la </a:t>
            </a:r>
            <a:r>
              <a:rPr lang="en-US" dirty="0" err="1"/>
              <a:t>cobertura</a:t>
            </a:r>
            <a:r>
              <a:rPr lang="en-US" dirty="0"/>
              <a:t> no es del 100%,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podrán</a:t>
            </a:r>
            <a:r>
              <a:rPr lang="en-US" dirty="0"/>
              <a:t> </a:t>
            </a:r>
            <a:r>
              <a:rPr lang="en-US" dirty="0" err="1"/>
              <a:t>diseñarse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>
                <a:solidFill>
                  <a:srgbClr val="FF6D6D"/>
                </a:solidFill>
              </a:rPr>
              <a:t>pruebas para </a:t>
            </a:r>
            <a:r>
              <a:rPr lang="en-US" dirty="0" err="1">
                <a:solidFill>
                  <a:srgbClr val="FF6D6D"/>
                </a:solidFill>
              </a:rPr>
              <a:t>probar</a:t>
            </a:r>
            <a:r>
              <a:rPr lang="en-US" dirty="0">
                <a:solidFill>
                  <a:srgbClr val="FF6D6D"/>
                </a:solidFill>
              </a:rPr>
              <a:t> los </a:t>
            </a:r>
            <a:r>
              <a:rPr lang="en-US" dirty="0" err="1">
                <a:solidFill>
                  <a:srgbClr val="FF6D6D"/>
                </a:solidFill>
              </a:rPr>
              <a:t>elementos</a:t>
            </a:r>
            <a:r>
              <a:rPr lang="en-US" dirty="0">
                <a:solidFill>
                  <a:srgbClr val="FF6D6D"/>
                </a:solidFill>
              </a:rPr>
              <a:t> que </a:t>
            </a:r>
            <a:r>
              <a:rPr lang="en-US" dirty="0" err="1">
                <a:solidFill>
                  <a:srgbClr val="FF6D6D"/>
                </a:solidFill>
              </a:rPr>
              <a:t>faltan</a:t>
            </a:r>
            <a:r>
              <a:rPr lang="en-US" dirty="0">
                <a:solidFill>
                  <a:srgbClr val="FF6D6D"/>
                </a:solidFill>
              </a:rPr>
              <a:t> para </a:t>
            </a:r>
            <a:r>
              <a:rPr lang="en-US" dirty="0" err="1">
                <a:solidFill>
                  <a:srgbClr val="FF6D6D"/>
                </a:solidFill>
              </a:rPr>
              <a:t>aumentar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la </a:t>
            </a:r>
            <a:r>
              <a:rPr lang="en-US" dirty="0" err="1"/>
              <a:t>cobertura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>
                <a:solidFill>
                  <a:srgbClr val="FF6D6D"/>
                </a:solidFill>
              </a:rPr>
              <a:t>En </a:t>
            </a:r>
            <a:r>
              <a:rPr lang="en-US" dirty="0" err="1">
                <a:solidFill>
                  <a:srgbClr val="FF6D6D"/>
                </a:solidFill>
              </a:rPr>
              <a:t>todos</a:t>
            </a:r>
            <a:r>
              <a:rPr lang="en-US" dirty="0">
                <a:solidFill>
                  <a:srgbClr val="FF6D6D"/>
                </a:solidFill>
              </a:rPr>
              <a:t> Ios </a:t>
            </a:r>
            <a:r>
              <a:rPr lang="en-US" dirty="0" err="1">
                <a:solidFill>
                  <a:srgbClr val="FF6D6D"/>
                </a:solidFill>
              </a:rPr>
              <a:t>niveles</a:t>
            </a:r>
            <a:r>
              <a:rPr lang="en-US" dirty="0">
                <a:solidFill>
                  <a:srgbClr val="FF6D6D"/>
                </a:solidFill>
              </a:rPr>
              <a:t> de prueba, </a:t>
            </a:r>
            <a:r>
              <a:rPr lang="en-US" dirty="0" err="1">
                <a:solidFill>
                  <a:srgbClr val="FF6D6D"/>
                </a:solidFill>
              </a:rPr>
              <a:t>pero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/>
              <a:t>especialmente</a:t>
            </a:r>
            <a:r>
              <a:rPr lang="en-US" dirty="0"/>
              <a:t> en las pruebas de componente y en las pruebas de integración de componentes,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recurrirse</a:t>
            </a:r>
            <a:r>
              <a:rPr lang="en-US" dirty="0"/>
              <a:t> a </a:t>
            </a:r>
            <a:r>
              <a:rPr lang="en-US" dirty="0" err="1"/>
              <a:t>herramientas</a:t>
            </a:r>
            <a:r>
              <a:rPr lang="en-US" dirty="0"/>
              <a:t> para </a:t>
            </a:r>
            <a:r>
              <a:rPr lang="en-US" dirty="0" err="1"/>
              <a:t>medir</a:t>
            </a:r>
            <a:r>
              <a:rPr lang="en-US" dirty="0"/>
              <a:t> la </a:t>
            </a:r>
            <a:r>
              <a:rPr lang="en-US" dirty="0" err="1"/>
              <a:t>cobertura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de Ios </a:t>
            </a:r>
            <a:r>
              <a:rPr lang="en-US" dirty="0" err="1"/>
              <a:t>elementos</a:t>
            </a:r>
            <a:r>
              <a:rPr lang="en-US" dirty="0"/>
              <a:t>, tales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sentencias</a:t>
            </a:r>
            <a:r>
              <a:rPr lang="en-US" dirty="0"/>
              <a:t> o </a:t>
            </a:r>
            <a:r>
              <a:rPr lang="en-US" dirty="0" err="1"/>
              <a:t>decisiones</a:t>
            </a:r>
            <a:r>
              <a:rPr lang="en-US" dirty="0"/>
              <a:t>. Las pruebas</a:t>
            </a:r>
          </a:p>
          <a:p>
            <a:pPr algn="just"/>
            <a:r>
              <a:rPr lang="en-US" dirty="0" err="1"/>
              <a:t>estructurales</a:t>
            </a:r>
            <a:r>
              <a:rPr lang="en-US" dirty="0"/>
              <a:t> pueden </a:t>
            </a:r>
            <a:r>
              <a:rPr lang="en-US" dirty="0" err="1"/>
              <a:t>basarse</a:t>
            </a:r>
            <a:r>
              <a:rPr lang="en-US" dirty="0"/>
              <a:t> en la </a:t>
            </a:r>
            <a:r>
              <a:rPr lang="en-US" dirty="0" err="1">
                <a:solidFill>
                  <a:srgbClr val="FF6D6D"/>
                </a:solidFill>
              </a:rPr>
              <a:t>arquitectura</a:t>
            </a:r>
            <a:r>
              <a:rPr lang="en-US" dirty="0">
                <a:solidFill>
                  <a:srgbClr val="FF6D6D"/>
                </a:solidFill>
              </a:rPr>
              <a:t> del sistema, </a:t>
            </a:r>
            <a:r>
              <a:rPr lang="en-US" dirty="0" err="1">
                <a:solidFill>
                  <a:srgbClr val="FF6D6D"/>
                </a:solidFill>
              </a:rPr>
              <a:t>como</a:t>
            </a:r>
            <a:r>
              <a:rPr lang="en-US" dirty="0">
                <a:solidFill>
                  <a:srgbClr val="FF6D6D"/>
                </a:solidFill>
              </a:rPr>
              <a:t> por </a:t>
            </a:r>
            <a:r>
              <a:rPr lang="en-US" dirty="0" err="1">
                <a:solidFill>
                  <a:srgbClr val="FF6D6D"/>
                </a:solidFill>
              </a:rPr>
              <a:t>ejemplo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una </a:t>
            </a:r>
            <a:r>
              <a:rPr lang="en-US" dirty="0" err="1"/>
              <a:t>jerarquia</a:t>
            </a:r>
            <a:r>
              <a:rPr lang="en-US" dirty="0"/>
              <a:t> de </a:t>
            </a:r>
            <a:r>
              <a:rPr lang="en-US" dirty="0" err="1"/>
              <a:t>llamadas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>
                <a:solidFill>
                  <a:srgbClr val="FF6D6D"/>
                </a:solidFill>
              </a:rPr>
              <a:t>Los </a:t>
            </a:r>
            <a:r>
              <a:rPr lang="en-US" dirty="0" err="1">
                <a:solidFill>
                  <a:srgbClr val="FF6D6D"/>
                </a:solidFill>
              </a:rPr>
              <a:t>enfoques</a:t>
            </a:r>
            <a:r>
              <a:rPr lang="en-US" dirty="0">
                <a:solidFill>
                  <a:srgbClr val="FF6D6D"/>
                </a:solidFill>
              </a:rPr>
              <a:t> de las pruebas </a:t>
            </a:r>
            <a:r>
              <a:rPr lang="en-US" dirty="0" err="1">
                <a:solidFill>
                  <a:srgbClr val="FF6D6D"/>
                </a:solidFill>
              </a:rPr>
              <a:t>estructurales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pueden </a:t>
            </a:r>
            <a:r>
              <a:rPr lang="en-US" dirty="0" err="1"/>
              <a:t>aplicarse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sistema, integración de sistemas o pruebas de aceptación. </a:t>
            </a:r>
          </a:p>
          <a:p>
            <a:pPr algn="just"/>
            <a:endParaRPr lang="en-US" dirty="0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B610C18-75C8-434F-9D56-04B6B069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284" y="-1106114"/>
            <a:ext cx="3172058" cy="2751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334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08795" y="269876"/>
            <a:ext cx="8658225" cy="642040"/>
          </a:xfrm>
        </p:spPr>
        <p:txBody>
          <a:bodyPr/>
          <a:lstStyle/>
          <a:p>
            <a:r>
              <a:rPr lang="en-US" dirty="0"/>
              <a:t>Pruebas </a:t>
            </a:r>
            <a:r>
              <a:rPr lang="en-US" dirty="0" err="1"/>
              <a:t>asociadas</a:t>
            </a:r>
            <a:r>
              <a:rPr lang="en-US" dirty="0"/>
              <a:t> a </a:t>
            </a:r>
            <a:r>
              <a:rPr lang="en-US" dirty="0" err="1"/>
              <a:t>cambios</a:t>
            </a:r>
            <a:r>
              <a:rPr lang="en-US" dirty="0"/>
              <a:t>: </a:t>
            </a:r>
            <a:r>
              <a:rPr lang="en-US" dirty="0" err="1"/>
              <a:t>Repetición</a:t>
            </a:r>
            <a:r>
              <a:rPr lang="en-US" dirty="0"/>
              <a:t> de pruebas y pruebas de </a:t>
            </a:r>
            <a:r>
              <a:rPr lang="en-US" dirty="0" err="1"/>
              <a:t>regresión</a:t>
            </a:r>
            <a:endParaRPr lang="id-ID" dirty="0"/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444BEBC4-7DD0-4F93-A1C2-EC6B6DE9EE15}"/>
              </a:ext>
            </a:extLst>
          </p:cNvPr>
          <p:cNvSpPr txBox="1"/>
          <p:nvPr/>
        </p:nvSpPr>
        <p:spPr>
          <a:xfrm>
            <a:off x="1285875" y="1366162"/>
            <a:ext cx="99441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D6D"/>
                </a:solidFill>
              </a:rPr>
              <a:t>Una </a:t>
            </a:r>
            <a:r>
              <a:rPr lang="en-US" dirty="0" err="1">
                <a:solidFill>
                  <a:srgbClr val="FF6D6D"/>
                </a:solidFill>
              </a:rPr>
              <a:t>vez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detectado</a:t>
            </a:r>
            <a:r>
              <a:rPr lang="en-US" dirty="0">
                <a:solidFill>
                  <a:srgbClr val="FF6D6D"/>
                </a:solidFill>
              </a:rPr>
              <a:t> y </a:t>
            </a:r>
            <a:r>
              <a:rPr lang="en-US" dirty="0" err="1">
                <a:solidFill>
                  <a:srgbClr val="FF6D6D"/>
                </a:solidFill>
              </a:rPr>
              <a:t>corregido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un </a:t>
            </a:r>
            <a:r>
              <a:rPr lang="en-US" dirty="0" err="1"/>
              <a:t>defecto</a:t>
            </a:r>
            <a:r>
              <a:rPr lang="en-US" dirty="0"/>
              <a:t>, el software debe </a:t>
            </a:r>
            <a:r>
              <a:rPr lang="en-US" dirty="0" err="1"/>
              <a:t>volver</a:t>
            </a:r>
            <a:r>
              <a:rPr lang="en-US" dirty="0"/>
              <a:t> a </a:t>
            </a:r>
            <a:r>
              <a:rPr lang="en-US" dirty="0" err="1"/>
              <a:t>probarse</a:t>
            </a:r>
            <a:r>
              <a:rPr lang="en-US" dirty="0"/>
              <a:t> para </a:t>
            </a:r>
            <a:r>
              <a:rPr lang="en-US" dirty="0" err="1"/>
              <a:t>confirmar</a:t>
            </a:r>
            <a:r>
              <a:rPr lang="en-US" dirty="0"/>
              <a:t> que el </a:t>
            </a:r>
            <a:r>
              <a:rPr lang="en-US" dirty="0" err="1"/>
              <a:t>defecto</a:t>
            </a:r>
            <a:r>
              <a:rPr lang="en-US" dirty="0"/>
              <a:t> original 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corregido</a:t>
            </a:r>
            <a:r>
              <a:rPr lang="en-US" dirty="0"/>
              <a:t> con </a:t>
            </a:r>
            <a:r>
              <a:rPr lang="en-US" dirty="0" err="1"/>
              <a:t>éxito</a:t>
            </a:r>
            <a:r>
              <a:rPr lang="en-US" dirty="0"/>
              <a:t>. A </a:t>
            </a:r>
            <a:r>
              <a:rPr lang="en-US" dirty="0" err="1"/>
              <a:t>esto</a:t>
            </a:r>
            <a:r>
              <a:rPr lang="en-US" dirty="0"/>
              <a:t> se le </a:t>
            </a:r>
            <a:r>
              <a:rPr lang="en-US" dirty="0" err="1"/>
              <a:t>denomina</a:t>
            </a:r>
            <a:r>
              <a:rPr lang="en-US" dirty="0"/>
              <a:t> </a:t>
            </a:r>
            <a:r>
              <a:rPr lang="en-US" dirty="0" err="1"/>
              <a:t>confirmación</a:t>
            </a:r>
            <a:r>
              <a:rPr lang="en-US" dirty="0"/>
              <a:t>. La </a:t>
            </a:r>
            <a:r>
              <a:rPr lang="en-US" dirty="0" err="1"/>
              <a:t>depuración</a:t>
            </a:r>
            <a:r>
              <a:rPr lang="en-US" dirty="0"/>
              <a:t> (</a:t>
            </a:r>
            <a:r>
              <a:rPr lang="en-US" dirty="0" err="1"/>
              <a:t>corrección</a:t>
            </a:r>
            <a:r>
              <a:rPr lang="en-US" dirty="0"/>
              <a:t> de </a:t>
            </a:r>
            <a:r>
              <a:rPr lang="en-US" dirty="0" err="1"/>
              <a:t>defectos</a:t>
            </a:r>
            <a:r>
              <a:rPr lang="en-US" dirty="0"/>
              <a:t>) </a:t>
            </a:r>
            <a:r>
              <a:rPr lang="en-US" dirty="0">
                <a:solidFill>
                  <a:srgbClr val="FF6D6D"/>
                </a:solidFill>
              </a:rPr>
              <a:t>es una </a:t>
            </a:r>
            <a:r>
              <a:rPr lang="en-US" dirty="0" err="1">
                <a:solidFill>
                  <a:srgbClr val="FF6D6D"/>
                </a:solidFill>
              </a:rPr>
              <a:t>actividad</a:t>
            </a:r>
            <a:r>
              <a:rPr lang="en-US" dirty="0">
                <a:solidFill>
                  <a:srgbClr val="FF6D6D"/>
                </a:solidFill>
              </a:rPr>
              <a:t> de desarrollo</a:t>
            </a:r>
            <a:r>
              <a:rPr lang="en-US" dirty="0"/>
              <a:t>, no una </a:t>
            </a:r>
            <a:r>
              <a:rPr lang="en-US" dirty="0" err="1"/>
              <a:t>actividad</a:t>
            </a:r>
            <a:r>
              <a:rPr lang="en-US" dirty="0"/>
              <a:t> de pruebas. 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6D6D"/>
                </a:solidFill>
              </a:rPr>
              <a:t>Las pruebas de </a:t>
            </a:r>
            <a:r>
              <a:rPr lang="en-US" dirty="0" err="1">
                <a:solidFill>
                  <a:srgbClr val="FF6D6D"/>
                </a:solidFill>
              </a:rPr>
              <a:t>regresión</a:t>
            </a:r>
            <a:r>
              <a:rPr lang="en-US" dirty="0">
                <a:solidFill>
                  <a:srgbClr val="FF6D6D"/>
                </a:solidFill>
              </a:rPr>
              <a:t> son la prueba</a:t>
            </a:r>
            <a:r>
              <a:rPr lang="en-US" dirty="0"/>
              <a:t> </a:t>
            </a:r>
            <a:r>
              <a:rPr lang="en-US" dirty="0" err="1"/>
              <a:t>reiterada</a:t>
            </a:r>
            <a:r>
              <a:rPr lang="en-US" dirty="0"/>
              <a:t> de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probado</a:t>
            </a:r>
            <a:r>
              <a:rPr lang="en-US" dirty="0"/>
              <a:t>, </a:t>
            </a:r>
            <a:r>
              <a:rPr lang="en-US" dirty="0" err="1"/>
              <a:t>después</a:t>
            </a:r>
            <a:r>
              <a:rPr lang="en-US" dirty="0"/>
              <a:t> de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modificado</a:t>
            </a:r>
            <a:r>
              <a:rPr lang="en-US" dirty="0"/>
              <a:t>, con vistas a </a:t>
            </a:r>
            <a:r>
              <a:rPr lang="en-US" dirty="0" err="1"/>
              <a:t>localizar</a:t>
            </a:r>
            <a:r>
              <a:rPr lang="en-US" dirty="0"/>
              <a:t> </a:t>
            </a:r>
            <a:r>
              <a:rPr lang="en-US" dirty="0" err="1"/>
              <a:t>defectos</a:t>
            </a:r>
            <a:r>
              <a:rPr lang="en-US" dirty="0"/>
              <a:t> </a:t>
            </a:r>
            <a:r>
              <a:rPr lang="en-US" dirty="0" err="1"/>
              <a:t>surgidos</a:t>
            </a:r>
            <a:r>
              <a:rPr lang="en-US" dirty="0"/>
              <a:t> o no </a:t>
            </a:r>
            <a:r>
              <a:rPr lang="en-US" dirty="0" err="1"/>
              <a:t>descubiertos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del </a:t>
            </a:r>
            <a:r>
              <a:rPr lang="en-US" dirty="0" err="1"/>
              <a:t>cambio</a:t>
            </a:r>
            <a:r>
              <a:rPr lang="en-US" dirty="0"/>
              <a:t> o de Ios </a:t>
            </a:r>
            <a:r>
              <a:rPr lang="en-US" dirty="0" err="1"/>
              <a:t>cambios</a:t>
            </a:r>
            <a:r>
              <a:rPr lang="en-US" dirty="0"/>
              <a:t>.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>
                <a:solidFill>
                  <a:srgbClr val="FF6D6D"/>
                </a:solidFill>
              </a:rPr>
              <a:t>defectos</a:t>
            </a:r>
            <a:r>
              <a:rPr lang="en-US" dirty="0">
                <a:solidFill>
                  <a:srgbClr val="FF6D6D"/>
                </a:solidFill>
              </a:rPr>
              <a:t> pueden </a:t>
            </a:r>
            <a:r>
              <a:rPr lang="en-US" dirty="0" err="1">
                <a:solidFill>
                  <a:srgbClr val="FF6D6D"/>
                </a:solidFill>
              </a:rPr>
              <a:t>estar</a:t>
            </a:r>
            <a:r>
              <a:rPr lang="en-US" dirty="0">
                <a:solidFill>
                  <a:srgbClr val="FF6D6D"/>
                </a:solidFill>
              </a:rPr>
              <a:t> en el software </a:t>
            </a:r>
            <a:r>
              <a:rPr lang="en-US" dirty="0" err="1">
                <a:solidFill>
                  <a:srgbClr val="FF6D6D"/>
                </a:solidFill>
              </a:rPr>
              <a:t>objeto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de las pruebas, o en cualquier </a:t>
            </a:r>
            <a:r>
              <a:rPr lang="en-US" dirty="0" err="1"/>
              <a:t>otro</a:t>
            </a:r>
            <a:r>
              <a:rPr lang="en-US" dirty="0"/>
              <a:t> componente de software </a:t>
            </a:r>
            <a:r>
              <a:rPr lang="en-US" dirty="0" err="1"/>
              <a:t>asociado</a:t>
            </a:r>
            <a:r>
              <a:rPr lang="en-US" dirty="0"/>
              <a:t> o no </a:t>
            </a:r>
            <a:r>
              <a:rPr lang="en-US" dirty="0" err="1"/>
              <a:t>asociado</a:t>
            </a:r>
            <a:r>
              <a:rPr lang="en-US" dirty="0"/>
              <a:t>. Se </a:t>
            </a:r>
            <a:r>
              <a:rPr lang="en-US" dirty="0" err="1"/>
              <a:t>realizan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el software, </a:t>
            </a:r>
            <a:r>
              <a:rPr lang="en-US" dirty="0">
                <a:solidFill>
                  <a:srgbClr val="FF6D6D"/>
                </a:solidFill>
              </a:rPr>
              <a:t>o </a:t>
            </a:r>
            <a:r>
              <a:rPr lang="en-US" dirty="0" err="1">
                <a:solidFill>
                  <a:srgbClr val="FF6D6D"/>
                </a:solidFill>
              </a:rPr>
              <a:t>su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entorno</a:t>
            </a:r>
            <a:r>
              <a:rPr lang="en-US" dirty="0">
                <a:solidFill>
                  <a:srgbClr val="FF6D6D"/>
                </a:solidFill>
              </a:rPr>
              <a:t>, </a:t>
            </a:r>
            <a:r>
              <a:rPr lang="en-US" dirty="0" err="1">
                <a:solidFill>
                  <a:srgbClr val="FF6D6D"/>
                </a:solidFill>
              </a:rPr>
              <a:t>sufren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modificaciones</a:t>
            </a:r>
            <a:r>
              <a:rPr lang="en-US" dirty="0">
                <a:solidFill>
                  <a:srgbClr val="FF6D6D"/>
                </a:solidFill>
              </a:rPr>
              <a:t>. </a:t>
            </a:r>
            <a:r>
              <a:rPr lang="en-US" dirty="0"/>
              <a:t>El </a:t>
            </a:r>
            <a:r>
              <a:rPr lang="en-US" dirty="0" err="1"/>
              <a:t>alcance</a:t>
            </a:r>
            <a:r>
              <a:rPr lang="en-US" dirty="0"/>
              <a:t> de las pruebas de </a:t>
            </a: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del </a:t>
            </a:r>
            <a:r>
              <a:rPr lang="en-US" dirty="0" err="1"/>
              <a:t>riesgo</a:t>
            </a:r>
            <a:r>
              <a:rPr lang="en-US" dirty="0"/>
              <a:t> de no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defectos</a:t>
            </a:r>
            <a:r>
              <a:rPr lang="en-US" dirty="0"/>
              <a:t> en el software que antes </a:t>
            </a:r>
            <a:r>
              <a:rPr lang="en-US" dirty="0" err="1"/>
              <a:t>funcionaba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6D6D"/>
                </a:solidFill>
              </a:rPr>
              <a:t>Las pruebas </a:t>
            </a:r>
            <a:r>
              <a:rPr lang="en-US" dirty="0" err="1">
                <a:solidFill>
                  <a:srgbClr val="FF6D6D"/>
                </a:solidFill>
              </a:rPr>
              <a:t>deben</a:t>
            </a:r>
            <a:r>
              <a:rPr lang="en-US" dirty="0">
                <a:solidFill>
                  <a:srgbClr val="FF6D6D"/>
                </a:solidFill>
              </a:rPr>
              <a:t> ser </a:t>
            </a:r>
            <a:r>
              <a:rPr lang="en-US" dirty="0" err="1">
                <a:solidFill>
                  <a:srgbClr val="FF6D6D"/>
                </a:solidFill>
              </a:rPr>
              <a:t>repetibles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si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desean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/>
              <a:t>utilizarse</a:t>
            </a:r>
            <a:r>
              <a:rPr lang="en-US" dirty="0"/>
              <a:t> a </a:t>
            </a:r>
            <a:r>
              <a:rPr lang="en-US" dirty="0" err="1"/>
              <a:t>efectos</a:t>
            </a:r>
            <a:r>
              <a:rPr lang="en-US" dirty="0"/>
              <a:t> de las pruebas de </a:t>
            </a:r>
            <a:r>
              <a:rPr lang="en-US" dirty="0" err="1"/>
              <a:t>confirmación</a:t>
            </a:r>
            <a:r>
              <a:rPr lang="en-US" dirty="0"/>
              <a:t> o para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soporte</a:t>
            </a:r>
            <a:r>
              <a:rPr lang="en-US" dirty="0"/>
              <a:t> a las pruebas de </a:t>
            </a:r>
            <a:r>
              <a:rPr lang="en-US" dirty="0" err="1"/>
              <a:t>regresión</a:t>
            </a:r>
            <a:r>
              <a:rPr lang="en-US" dirty="0"/>
              <a:t>. 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6D6D"/>
                </a:solidFill>
              </a:rPr>
              <a:t>Las pruebas de </a:t>
            </a:r>
            <a:r>
              <a:rPr lang="en-US" dirty="0" err="1">
                <a:solidFill>
                  <a:srgbClr val="FF6D6D"/>
                </a:solidFill>
              </a:rPr>
              <a:t>regresión</a:t>
            </a:r>
            <a:r>
              <a:rPr lang="en-US" dirty="0">
                <a:solidFill>
                  <a:srgbClr val="FF6D6D"/>
                </a:solidFill>
              </a:rPr>
              <a:t> pueden </a:t>
            </a:r>
            <a:r>
              <a:rPr lang="en-US" dirty="0" err="1">
                <a:solidFill>
                  <a:srgbClr val="FF6D6D"/>
                </a:solidFill>
              </a:rPr>
              <a:t>realizarse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en </a:t>
            </a:r>
            <a:r>
              <a:rPr lang="en-US" dirty="0" err="1"/>
              <a:t>todos</a:t>
            </a:r>
            <a:r>
              <a:rPr lang="en-US" dirty="0"/>
              <a:t> Ios </a:t>
            </a:r>
            <a:r>
              <a:rPr lang="en-US" dirty="0" err="1"/>
              <a:t>niveles</a:t>
            </a:r>
            <a:r>
              <a:rPr lang="en-US" dirty="0"/>
              <a:t> de prueba, e </a:t>
            </a:r>
            <a:r>
              <a:rPr lang="en-US" dirty="0" err="1"/>
              <a:t>incluyen</a:t>
            </a:r>
            <a:r>
              <a:rPr lang="en-US" dirty="0"/>
              <a:t> pruebas funcionales, no funcionales y </a:t>
            </a:r>
            <a:r>
              <a:rPr lang="en-US" dirty="0" err="1"/>
              <a:t>estructurales</a:t>
            </a:r>
            <a:r>
              <a:rPr lang="en-US" dirty="0"/>
              <a:t>. Los </a:t>
            </a:r>
            <a:r>
              <a:rPr lang="en-US" dirty="0" err="1"/>
              <a:t>juegos</a:t>
            </a:r>
            <a:r>
              <a:rPr lang="en-US" dirty="0"/>
              <a:t> de pruebas de </a:t>
            </a:r>
            <a:r>
              <a:rPr lang="en-US" dirty="0" err="1"/>
              <a:t>regresión</a:t>
            </a:r>
            <a:r>
              <a:rPr lang="en-US" dirty="0"/>
              <a:t> se </a:t>
            </a:r>
            <a:r>
              <a:rPr lang="en-US" dirty="0" err="1"/>
              <a:t>ejecutan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u="sng" dirty="0" err="1"/>
              <a:t>veces</a:t>
            </a:r>
            <a:r>
              <a:rPr lang="en-US" dirty="0"/>
              <a:t> </a:t>
            </a:r>
            <a:r>
              <a:rPr lang="en-US" dirty="0">
                <a:solidFill>
                  <a:srgbClr val="FF6D6D"/>
                </a:solidFill>
              </a:rPr>
              <a:t>y por Io general son de </a:t>
            </a:r>
            <a:r>
              <a:rPr lang="en-US" dirty="0" err="1">
                <a:solidFill>
                  <a:srgbClr val="FF6D6D"/>
                </a:solidFill>
              </a:rPr>
              <a:t>lenta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evolución</a:t>
            </a:r>
            <a:r>
              <a:rPr lang="en-US" dirty="0">
                <a:solidFill>
                  <a:srgbClr val="FF6D6D"/>
                </a:solidFill>
              </a:rPr>
              <a:t>, </a:t>
            </a:r>
            <a:r>
              <a:rPr lang="en-US" dirty="0"/>
              <a:t>por 10 que las pruebas de </a:t>
            </a: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>
                <a:solidFill>
                  <a:srgbClr val="FF6D6D"/>
                </a:solidFill>
              </a:rPr>
              <a:t>constituyen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un gran </a:t>
            </a:r>
            <a:r>
              <a:rPr lang="en-US" dirty="0" err="1"/>
              <a:t>potencial</a:t>
            </a:r>
            <a:r>
              <a:rPr lang="en-US" dirty="0"/>
              <a:t> para la </a:t>
            </a:r>
            <a:r>
              <a:rPr lang="en-US" dirty="0" err="1"/>
              <a:t>automatización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B610C18-75C8-434F-9D56-04B6B069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3284" y="-1106114"/>
            <a:ext cx="3172058" cy="2751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99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-1119766" y="1652156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/>
          <p:nvPr/>
        </p:nvSpPr>
        <p:spPr>
          <a:xfrm>
            <a:off x="680462" y="1652159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-219654" y="1652156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TextBox 31"/>
          <p:cNvSpPr txBox="1"/>
          <p:nvPr/>
        </p:nvSpPr>
        <p:spPr>
          <a:xfrm>
            <a:off x="217005" y="3306449"/>
            <a:ext cx="3641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leway" panose="020B0003030101060003" pitchFamily="34" charset="0"/>
              </a:rPr>
              <a:t>MODELOS DE DESARROLO DE SOFTWARE</a:t>
            </a:r>
            <a:endParaRPr lang="id-ID" sz="2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8764" y="2845452"/>
            <a:ext cx="6064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Los </a:t>
            </a:r>
            <a:r>
              <a:rPr lang="es-CO" dirty="0">
                <a:solidFill>
                  <a:srgbClr val="FF6D6D"/>
                </a:solidFill>
              </a:rPr>
              <a:t>modelos de desarrollo </a:t>
            </a:r>
            <a:r>
              <a:rPr lang="es-CO" dirty="0"/>
              <a:t>de software ofrecen un marco de trabajo usado para controlar </a:t>
            </a:r>
            <a:r>
              <a:rPr lang="es-CO" dirty="0">
                <a:solidFill>
                  <a:srgbClr val="FF6D6D"/>
                </a:solidFill>
              </a:rPr>
              <a:t>el proceso </a:t>
            </a:r>
            <a:r>
              <a:rPr lang="es-CO" dirty="0"/>
              <a:t>de desarrollo de </a:t>
            </a:r>
            <a:r>
              <a:rPr lang="es-CO" dirty="0">
                <a:solidFill>
                  <a:srgbClr val="FF6D6D"/>
                </a:solidFill>
              </a:rPr>
              <a:t>sistemas de información</a:t>
            </a:r>
            <a:r>
              <a:rPr lang="es-CO" dirty="0"/>
              <a:t>, estos </a:t>
            </a:r>
            <a:r>
              <a:rPr lang="es-CO" dirty="0">
                <a:solidFill>
                  <a:srgbClr val="FF6D6D"/>
                </a:solidFill>
              </a:rPr>
              <a:t>marcos</a:t>
            </a:r>
            <a:r>
              <a:rPr lang="es-CO" dirty="0"/>
              <a:t> de trabajo consisten en una filosofía de desarrollo de </a:t>
            </a:r>
            <a:r>
              <a:rPr lang="es-CO" dirty="0">
                <a:solidFill>
                  <a:srgbClr val="FF6D6D"/>
                </a:solidFill>
              </a:rPr>
              <a:t>programas </a:t>
            </a:r>
            <a:r>
              <a:rPr lang="es-CO" dirty="0"/>
              <a:t>la cual debe de </a:t>
            </a:r>
            <a:r>
              <a:rPr lang="es-CO" dirty="0">
                <a:solidFill>
                  <a:srgbClr val="FF6D6D"/>
                </a:solidFill>
              </a:rPr>
              <a:t>contar con las </a:t>
            </a:r>
            <a:r>
              <a:rPr lang="es-CO" dirty="0"/>
              <a:t>herramientas necesarias para la asistencia del proceso de desarrollo.</a:t>
            </a:r>
            <a:endParaRPr lang="id-ID" sz="1600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26186" y="786656"/>
            <a:ext cx="813219" cy="81321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7" name="Oval 66"/>
          <p:cNvSpPr/>
          <p:nvPr/>
        </p:nvSpPr>
        <p:spPr>
          <a:xfrm>
            <a:off x="206042" y="1370136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8" name="Oval 67"/>
          <p:cNvSpPr/>
          <p:nvPr/>
        </p:nvSpPr>
        <p:spPr>
          <a:xfrm>
            <a:off x="4237113" y="6211664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9" name="Oval 68"/>
          <p:cNvSpPr/>
          <p:nvPr/>
        </p:nvSpPr>
        <p:spPr>
          <a:xfrm>
            <a:off x="3173025" y="5907563"/>
            <a:ext cx="829133" cy="829133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Oval 69"/>
          <p:cNvSpPr/>
          <p:nvPr/>
        </p:nvSpPr>
        <p:spPr>
          <a:xfrm>
            <a:off x="1263722" y="6161068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1" name="Oval 70"/>
          <p:cNvSpPr/>
          <p:nvPr/>
        </p:nvSpPr>
        <p:spPr>
          <a:xfrm>
            <a:off x="4172217" y="5828647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85039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8" grpId="0" animBg="1"/>
      <p:bldP spid="39" grpId="0" animBg="1"/>
      <p:bldP spid="32" grpId="0"/>
      <p:bldP spid="51" grpId="0"/>
      <p:bldP spid="66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498553" y="1258206"/>
            <a:ext cx="3793128" cy="4535833"/>
            <a:chOff x="1350432" y="4850038"/>
            <a:chExt cx="3323193" cy="3560615"/>
          </a:xfrm>
        </p:grpSpPr>
        <p:grpSp>
          <p:nvGrpSpPr>
            <p:cNvPr id="17" name="Group 16"/>
            <p:cNvGrpSpPr/>
            <p:nvPr/>
          </p:nvGrpSpPr>
          <p:grpSpPr>
            <a:xfrm>
              <a:off x="1350432" y="4850038"/>
              <a:ext cx="3323193" cy="3560615"/>
              <a:chOff x="701214" y="2472582"/>
              <a:chExt cx="4129140" cy="356061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01214" y="2472582"/>
                <a:ext cx="4129140" cy="17953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701214" y="3749509"/>
                <a:ext cx="4129140" cy="228368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121920" tIns="60960" rIns="121920" bIns="6096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en-US" sz="2400" b="1" dirty="0">
                  <a:solidFill>
                    <a:schemeClr val="tx1"/>
                  </a:solidFill>
                  <a:latin typeface="+mj-lt"/>
                  <a:ea typeface="Roboto Light" panose="02000000000000000000" pitchFamily="2" charset="0"/>
                  <a:cs typeface="Open Sans" pitchFamily="34" charset="0"/>
                </a:endParaRPr>
              </a:p>
            </p:txBody>
          </p:sp>
        </p:grp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1518763" y="4989763"/>
              <a:ext cx="3154861" cy="10394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tx1"/>
                  </a:solidFill>
                </a:rPr>
                <a:t>Modelo V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tx1"/>
                  </a:solidFill>
                </a:rPr>
                <a:t>(Modelo de desarrollo secuencial)</a:t>
              </a:r>
            </a:p>
            <a:p>
              <a:pPr marL="0" indent="0">
                <a:buNone/>
              </a:pPr>
              <a:br>
                <a:rPr lang="en-US" sz="2000" b="1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7758612" y="3366739"/>
            <a:ext cx="3600992" cy="1702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Pruebas de componente (unidades).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Pruebas de integración.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Pruebas de sistemas.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Pruebas de aceptación </a:t>
            </a:r>
          </a:p>
        </p:txBody>
      </p:sp>
      <p:sp>
        <p:nvSpPr>
          <p:cNvPr id="27" name="TextBox 50">
            <a:extLst>
              <a:ext uri="{FF2B5EF4-FFF2-40B4-BE49-F238E27FC236}">
                <a16:creationId xmlns:a16="http://schemas.microsoft.com/office/drawing/2014/main" id="{EDD6A992-C5EE-4C98-9B99-AC8297881BCB}"/>
              </a:ext>
            </a:extLst>
          </p:cNvPr>
          <p:cNvSpPr txBox="1"/>
          <p:nvPr/>
        </p:nvSpPr>
        <p:spPr>
          <a:xfrm>
            <a:off x="494763" y="1258206"/>
            <a:ext cx="6064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A pesar de que existen variantes al </a:t>
            </a:r>
            <a:r>
              <a:rPr lang="es-CO" dirty="0">
                <a:solidFill>
                  <a:srgbClr val="FF6D6D"/>
                </a:solidFill>
              </a:rPr>
              <a:t>modelo V</a:t>
            </a:r>
            <a:r>
              <a:rPr lang="es-CO" dirty="0"/>
              <a:t>, el tipo de modelo V generalizado se basa en cuatro niveles de </a:t>
            </a:r>
            <a:r>
              <a:rPr lang="es-CO" dirty="0">
                <a:solidFill>
                  <a:srgbClr val="FF6D6D"/>
                </a:solidFill>
              </a:rPr>
              <a:t>pruebas</a:t>
            </a:r>
            <a:r>
              <a:rPr lang="es-CO" dirty="0"/>
              <a:t> correspondientes a Ios cuatro niveles de desarrollo. 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Los </a:t>
            </a:r>
            <a:r>
              <a:rPr lang="es-CO" dirty="0">
                <a:solidFill>
                  <a:srgbClr val="FF6D6D"/>
                </a:solidFill>
              </a:rPr>
              <a:t>cuatro niveles </a:t>
            </a:r>
            <a:r>
              <a:rPr lang="es-CO" dirty="0"/>
              <a:t>que se utilizan en este programa de estudio son los </a:t>
            </a:r>
            <a:r>
              <a:rPr lang="es-CO" dirty="0">
                <a:solidFill>
                  <a:srgbClr val="FF6D6D"/>
                </a:solidFill>
              </a:rPr>
              <a:t>siguientes:</a:t>
            </a:r>
            <a:endParaRPr lang="id-ID" sz="1600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6C1B47D5-4385-4D0A-BBEF-1B379892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4" y="141746"/>
            <a:ext cx="10515600" cy="6420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Modelo V</a:t>
            </a:r>
          </a:p>
        </p:txBody>
      </p:sp>
      <p:sp>
        <p:nvSpPr>
          <p:cNvPr id="29" name="TextBox 50">
            <a:extLst>
              <a:ext uri="{FF2B5EF4-FFF2-40B4-BE49-F238E27FC236}">
                <a16:creationId xmlns:a16="http://schemas.microsoft.com/office/drawing/2014/main" id="{877E9121-69A9-47F7-9DBE-E344AB42A1C2}"/>
              </a:ext>
            </a:extLst>
          </p:cNvPr>
          <p:cNvSpPr txBox="1"/>
          <p:nvPr/>
        </p:nvSpPr>
        <p:spPr>
          <a:xfrm>
            <a:off x="494763" y="3762714"/>
            <a:ext cx="6064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En la práctica, un </a:t>
            </a:r>
            <a:r>
              <a:rPr lang="en-US" dirty="0">
                <a:solidFill>
                  <a:srgbClr val="FF6D6D"/>
                </a:solidFill>
              </a:rPr>
              <a:t>modelo V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</a:t>
            </a:r>
            <a:r>
              <a:rPr lang="en-US" dirty="0" err="1"/>
              <a:t>menos</a:t>
            </a:r>
            <a:r>
              <a:rPr lang="en-US" dirty="0"/>
              <a:t> o </a:t>
            </a:r>
            <a:r>
              <a:rPr lang="en-US" dirty="0" err="1">
                <a:solidFill>
                  <a:srgbClr val="FF6D6D"/>
                </a:solidFill>
              </a:rPr>
              <a:t>diferentes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 err="1">
                <a:solidFill>
                  <a:srgbClr val="FF6D6D"/>
                </a:solidFill>
              </a:rPr>
              <a:t>niveles</a:t>
            </a:r>
            <a:r>
              <a:rPr lang="en-US" dirty="0">
                <a:solidFill>
                  <a:srgbClr val="FF6D6D"/>
                </a:solidFill>
              </a:rPr>
              <a:t> </a:t>
            </a:r>
            <a:r>
              <a:rPr lang="en-US" dirty="0"/>
              <a:t>de desarrollo y pruebas, en </a:t>
            </a:r>
            <a:r>
              <a:rPr lang="en-US" dirty="0" err="1"/>
              <a:t>función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y del </a:t>
            </a:r>
            <a:r>
              <a:rPr lang="en-US" dirty="0" err="1"/>
              <a:t>producto</a:t>
            </a:r>
            <a:r>
              <a:rPr lang="en-US" dirty="0"/>
              <a:t> de </a:t>
            </a:r>
            <a:r>
              <a:rPr lang="en-US" dirty="0">
                <a:solidFill>
                  <a:srgbClr val="FF6D6D"/>
                </a:solidFill>
              </a:rPr>
              <a:t>software. </a:t>
            </a:r>
            <a:r>
              <a:rPr lang="en-US" dirty="0" err="1"/>
              <a:t>Asi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, pueden </a:t>
            </a:r>
            <a:r>
              <a:rPr lang="en-US" dirty="0" err="1"/>
              <a:t>realizarse</a:t>
            </a:r>
            <a:r>
              <a:rPr lang="en-US" dirty="0"/>
              <a:t> las pruebas de integraciön de </a:t>
            </a:r>
            <a:r>
              <a:rPr lang="en-US" dirty="0">
                <a:solidFill>
                  <a:srgbClr val="FF6D6D"/>
                </a:solidFill>
              </a:rPr>
              <a:t>componentes</a:t>
            </a:r>
            <a:r>
              <a:rPr lang="en-US" dirty="0"/>
              <a:t> a </a:t>
            </a:r>
            <a:r>
              <a:rPr lang="en-US" dirty="0" err="1"/>
              <a:t>continuación</a:t>
            </a:r>
            <a:r>
              <a:rPr lang="en-US" dirty="0"/>
              <a:t> de las pruebas de  componente, y las pruebas de integración de sistemas </a:t>
            </a:r>
            <a:r>
              <a:rPr lang="en-US" dirty="0" err="1"/>
              <a:t>después</a:t>
            </a:r>
            <a:r>
              <a:rPr lang="en-US" dirty="0"/>
              <a:t> de las </a:t>
            </a:r>
            <a:r>
              <a:rPr lang="en-US" dirty="0">
                <a:solidFill>
                  <a:srgbClr val="FF6D6D"/>
                </a:solidFill>
              </a:rPr>
              <a:t>pruebas de sistema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04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288" y="397202"/>
            <a:ext cx="9275064" cy="642040"/>
          </a:xfrm>
        </p:spPr>
        <p:txBody>
          <a:bodyPr/>
          <a:lstStyle/>
          <a:p>
            <a:pPr algn="l"/>
            <a:r>
              <a:rPr lang="en-US" dirty="0"/>
              <a:t>Modelos de desarrollo iterativo-incremental </a:t>
            </a:r>
            <a:endParaRPr lang="id-ID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26921" y="1764275"/>
            <a:ext cx="4854597" cy="5093725"/>
            <a:chOff x="2714" y="784"/>
            <a:chExt cx="3370" cy="353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714" y="3274"/>
              <a:ext cx="785" cy="488"/>
            </a:xfrm>
            <a:custGeom>
              <a:avLst/>
              <a:gdLst>
                <a:gd name="T0" fmla="*/ 277 w 785"/>
                <a:gd name="T1" fmla="*/ 488 h 488"/>
                <a:gd name="T2" fmla="*/ 0 w 785"/>
                <a:gd name="T3" fmla="*/ 488 h 488"/>
                <a:gd name="T4" fmla="*/ 598 w 785"/>
                <a:gd name="T5" fmla="*/ 0 h 488"/>
                <a:gd name="T6" fmla="*/ 785 w 785"/>
                <a:gd name="T7" fmla="*/ 0 h 488"/>
                <a:gd name="T8" fmla="*/ 277 w 785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488">
                  <a:moveTo>
                    <a:pt x="277" y="488"/>
                  </a:moveTo>
                  <a:lnTo>
                    <a:pt x="0" y="488"/>
                  </a:lnTo>
                  <a:lnTo>
                    <a:pt x="598" y="0"/>
                  </a:lnTo>
                  <a:lnTo>
                    <a:pt x="785" y="0"/>
                  </a:lnTo>
                  <a:lnTo>
                    <a:pt x="277" y="4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12" y="2367"/>
              <a:ext cx="187" cy="9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256" y="2107"/>
              <a:ext cx="300" cy="260"/>
            </a:xfrm>
            <a:custGeom>
              <a:avLst/>
              <a:gdLst>
                <a:gd name="T0" fmla="*/ 0 w 300"/>
                <a:gd name="T1" fmla="*/ 260 h 260"/>
                <a:gd name="T2" fmla="*/ 151 w 300"/>
                <a:gd name="T3" fmla="*/ 0 h 260"/>
                <a:gd name="T4" fmla="*/ 300 w 300"/>
                <a:gd name="T5" fmla="*/ 260 h 260"/>
                <a:gd name="T6" fmla="*/ 0 w 300"/>
                <a:gd name="T7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260">
                  <a:moveTo>
                    <a:pt x="0" y="260"/>
                  </a:moveTo>
                  <a:lnTo>
                    <a:pt x="151" y="0"/>
                  </a:lnTo>
                  <a:lnTo>
                    <a:pt x="300" y="26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714" y="3762"/>
              <a:ext cx="277" cy="5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239" y="3274"/>
              <a:ext cx="599" cy="488"/>
            </a:xfrm>
            <a:custGeom>
              <a:avLst/>
              <a:gdLst>
                <a:gd name="T0" fmla="*/ 256 w 599"/>
                <a:gd name="T1" fmla="*/ 488 h 488"/>
                <a:gd name="T2" fmla="*/ 0 w 599"/>
                <a:gd name="T3" fmla="*/ 488 h 488"/>
                <a:gd name="T4" fmla="*/ 395 w 599"/>
                <a:gd name="T5" fmla="*/ 0 h 488"/>
                <a:gd name="T6" fmla="*/ 599 w 599"/>
                <a:gd name="T7" fmla="*/ 0 h 488"/>
                <a:gd name="T8" fmla="*/ 256 w 599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488">
                  <a:moveTo>
                    <a:pt x="256" y="488"/>
                  </a:moveTo>
                  <a:lnTo>
                    <a:pt x="0" y="488"/>
                  </a:lnTo>
                  <a:lnTo>
                    <a:pt x="395" y="0"/>
                  </a:lnTo>
                  <a:lnTo>
                    <a:pt x="599" y="0"/>
                  </a:lnTo>
                  <a:lnTo>
                    <a:pt x="256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34" y="1998"/>
              <a:ext cx="204" cy="12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587" y="1738"/>
              <a:ext cx="301" cy="260"/>
            </a:xfrm>
            <a:custGeom>
              <a:avLst/>
              <a:gdLst>
                <a:gd name="T0" fmla="*/ 0 w 301"/>
                <a:gd name="T1" fmla="*/ 260 h 260"/>
                <a:gd name="T2" fmla="*/ 149 w 301"/>
                <a:gd name="T3" fmla="*/ 0 h 260"/>
                <a:gd name="T4" fmla="*/ 301 w 301"/>
                <a:gd name="T5" fmla="*/ 260 h 260"/>
                <a:gd name="T6" fmla="*/ 0 w 301"/>
                <a:gd name="T7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260">
                  <a:moveTo>
                    <a:pt x="0" y="260"/>
                  </a:moveTo>
                  <a:lnTo>
                    <a:pt x="149" y="0"/>
                  </a:lnTo>
                  <a:lnTo>
                    <a:pt x="301" y="260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239" y="3762"/>
              <a:ext cx="256" cy="5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767" y="3274"/>
              <a:ext cx="386" cy="488"/>
            </a:xfrm>
            <a:custGeom>
              <a:avLst/>
              <a:gdLst>
                <a:gd name="T0" fmla="*/ 234 w 386"/>
                <a:gd name="T1" fmla="*/ 488 h 488"/>
                <a:gd name="T2" fmla="*/ 0 w 386"/>
                <a:gd name="T3" fmla="*/ 488 h 488"/>
                <a:gd name="T4" fmla="*/ 218 w 386"/>
                <a:gd name="T5" fmla="*/ 0 h 488"/>
                <a:gd name="T6" fmla="*/ 386 w 386"/>
                <a:gd name="T7" fmla="*/ 0 h 488"/>
                <a:gd name="T8" fmla="*/ 234 w 386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488">
                  <a:moveTo>
                    <a:pt x="234" y="488"/>
                  </a:moveTo>
                  <a:lnTo>
                    <a:pt x="0" y="488"/>
                  </a:lnTo>
                  <a:lnTo>
                    <a:pt x="218" y="0"/>
                  </a:lnTo>
                  <a:lnTo>
                    <a:pt x="386" y="0"/>
                  </a:lnTo>
                  <a:lnTo>
                    <a:pt x="234" y="4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985" y="1556"/>
              <a:ext cx="168" cy="17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918" y="1295"/>
              <a:ext cx="301" cy="261"/>
            </a:xfrm>
            <a:custGeom>
              <a:avLst/>
              <a:gdLst>
                <a:gd name="T0" fmla="*/ 0 w 301"/>
                <a:gd name="T1" fmla="*/ 261 h 261"/>
                <a:gd name="T2" fmla="*/ 150 w 301"/>
                <a:gd name="T3" fmla="*/ 0 h 261"/>
                <a:gd name="T4" fmla="*/ 301 w 301"/>
                <a:gd name="T5" fmla="*/ 261 h 261"/>
                <a:gd name="T6" fmla="*/ 0 w 301"/>
                <a:gd name="T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261">
                  <a:moveTo>
                    <a:pt x="0" y="261"/>
                  </a:moveTo>
                  <a:lnTo>
                    <a:pt x="150" y="0"/>
                  </a:lnTo>
                  <a:lnTo>
                    <a:pt x="301" y="261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67" y="3762"/>
              <a:ext cx="234" cy="5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281" y="3267"/>
              <a:ext cx="236" cy="495"/>
            </a:xfrm>
            <a:custGeom>
              <a:avLst/>
              <a:gdLst>
                <a:gd name="T0" fmla="*/ 236 w 236"/>
                <a:gd name="T1" fmla="*/ 495 h 495"/>
                <a:gd name="T2" fmla="*/ 0 w 236"/>
                <a:gd name="T3" fmla="*/ 495 h 495"/>
                <a:gd name="T4" fmla="*/ 28 w 236"/>
                <a:gd name="T5" fmla="*/ 0 h 495"/>
                <a:gd name="T6" fmla="*/ 208 w 236"/>
                <a:gd name="T7" fmla="*/ 0 h 495"/>
                <a:gd name="T8" fmla="*/ 236 w 236"/>
                <a:gd name="T9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495">
                  <a:moveTo>
                    <a:pt x="236" y="495"/>
                  </a:moveTo>
                  <a:lnTo>
                    <a:pt x="0" y="495"/>
                  </a:lnTo>
                  <a:lnTo>
                    <a:pt x="28" y="0"/>
                  </a:lnTo>
                  <a:lnTo>
                    <a:pt x="208" y="0"/>
                  </a:lnTo>
                  <a:lnTo>
                    <a:pt x="236" y="49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309" y="1047"/>
              <a:ext cx="180" cy="22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248" y="784"/>
              <a:ext cx="303" cy="263"/>
            </a:xfrm>
            <a:custGeom>
              <a:avLst/>
              <a:gdLst>
                <a:gd name="T0" fmla="*/ 0 w 303"/>
                <a:gd name="T1" fmla="*/ 263 h 263"/>
                <a:gd name="T2" fmla="*/ 151 w 303"/>
                <a:gd name="T3" fmla="*/ 0 h 263"/>
                <a:gd name="T4" fmla="*/ 303 w 303"/>
                <a:gd name="T5" fmla="*/ 263 h 263"/>
                <a:gd name="T6" fmla="*/ 0 w 303"/>
                <a:gd name="T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63">
                  <a:moveTo>
                    <a:pt x="0" y="263"/>
                  </a:moveTo>
                  <a:lnTo>
                    <a:pt x="151" y="0"/>
                  </a:lnTo>
                  <a:lnTo>
                    <a:pt x="303" y="263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283" y="3762"/>
              <a:ext cx="232" cy="5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299" y="3274"/>
              <a:ext cx="785" cy="488"/>
            </a:xfrm>
            <a:custGeom>
              <a:avLst/>
              <a:gdLst>
                <a:gd name="T0" fmla="*/ 508 w 785"/>
                <a:gd name="T1" fmla="*/ 488 h 488"/>
                <a:gd name="T2" fmla="*/ 785 w 785"/>
                <a:gd name="T3" fmla="*/ 488 h 488"/>
                <a:gd name="T4" fmla="*/ 187 w 785"/>
                <a:gd name="T5" fmla="*/ 0 h 488"/>
                <a:gd name="T6" fmla="*/ 0 w 785"/>
                <a:gd name="T7" fmla="*/ 0 h 488"/>
                <a:gd name="T8" fmla="*/ 508 w 785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488">
                  <a:moveTo>
                    <a:pt x="508" y="488"/>
                  </a:moveTo>
                  <a:lnTo>
                    <a:pt x="785" y="488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508" y="4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299" y="2367"/>
              <a:ext cx="187" cy="9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242" y="2107"/>
              <a:ext cx="300" cy="260"/>
            </a:xfrm>
            <a:custGeom>
              <a:avLst/>
              <a:gdLst>
                <a:gd name="T0" fmla="*/ 300 w 300"/>
                <a:gd name="T1" fmla="*/ 260 h 260"/>
                <a:gd name="T2" fmla="*/ 149 w 300"/>
                <a:gd name="T3" fmla="*/ 0 h 260"/>
                <a:gd name="T4" fmla="*/ 0 w 300"/>
                <a:gd name="T5" fmla="*/ 260 h 260"/>
                <a:gd name="T6" fmla="*/ 300 w 300"/>
                <a:gd name="T7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260">
                  <a:moveTo>
                    <a:pt x="300" y="260"/>
                  </a:moveTo>
                  <a:lnTo>
                    <a:pt x="149" y="0"/>
                  </a:lnTo>
                  <a:lnTo>
                    <a:pt x="0" y="260"/>
                  </a:lnTo>
                  <a:lnTo>
                    <a:pt x="300" y="2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807" y="3762"/>
              <a:ext cx="277" cy="5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960" y="3274"/>
              <a:ext cx="599" cy="488"/>
            </a:xfrm>
            <a:custGeom>
              <a:avLst/>
              <a:gdLst>
                <a:gd name="T0" fmla="*/ 343 w 599"/>
                <a:gd name="T1" fmla="*/ 488 h 488"/>
                <a:gd name="T2" fmla="*/ 599 w 599"/>
                <a:gd name="T3" fmla="*/ 488 h 488"/>
                <a:gd name="T4" fmla="*/ 204 w 599"/>
                <a:gd name="T5" fmla="*/ 0 h 488"/>
                <a:gd name="T6" fmla="*/ 0 w 599"/>
                <a:gd name="T7" fmla="*/ 0 h 488"/>
                <a:gd name="T8" fmla="*/ 343 w 599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488">
                  <a:moveTo>
                    <a:pt x="343" y="488"/>
                  </a:moveTo>
                  <a:lnTo>
                    <a:pt x="599" y="488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343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960" y="1998"/>
              <a:ext cx="204" cy="12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910" y="1738"/>
              <a:ext cx="301" cy="260"/>
            </a:xfrm>
            <a:custGeom>
              <a:avLst/>
              <a:gdLst>
                <a:gd name="T0" fmla="*/ 301 w 301"/>
                <a:gd name="T1" fmla="*/ 260 h 260"/>
                <a:gd name="T2" fmla="*/ 152 w 301"/>
                <a:gd name="T3" fmla="*/ 0 h 260"/>
                <a:gd name="T4" fmla="*/ 0 w 301"/>
                <a:gd name="T5" fmla="*/ 260 h 260"/>
                <a:gd name="T6" fmla="*/ 301 w 301"/>
                <a:gd name="T7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260">
                  <a:moveTo>
                    <a:pt x="301" y="260"/>
                  </a:moveTo>
                  <a:lnTo>
                    <a:pt x="152" y="0"/>
                  </a:lnTo>
                  <a:lnTo>
                    <a:pt x="0" y="260"/>
                  </a:lnTo>
                  <a:lnTo>
                    <a:pt x="301" y="2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303" y="3762"/>
              <a:ext cx="256" cy="5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645" y="3274"/>
              <a:ext cx="386" cy="488"/>
            </a:xfrm>
            <a:custGeom>
              <a:avLst/>
              <a:gdLst>
                <a:gd name="T0" fmla="*/ 152 w 386"/>
                <a:gd name="T1" fmla="*/ 488 h 488"/>
                <a:gd name="T2" fmla="*/ 386 w 386"/>
                <a:gd name="T3" fmla="*/ 488 h 488"/>
                <a:gd name="T4" fmla="*/ 168 w 386"/>
                <a:gd name="T5" fmla="*/ 0 h 488"/>
                <a:gd name="T6" fmla="*/ 0 w 386"/>
                <a:gd name="T7" fmla="*/ 0 h 488"/>
                <a:gd name="T8" fmla="*/ 152 w 386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488">
                  <a:moveTo>
                    <a:pt x="152" y="488"/>
                  </a:moveTo>
                  <a:lnTo>
                    <a:pt x="386" y="488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152" y="48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645" y="1556"/>
              <a:ext cx="168" cy="17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4579" y="1295"/>
              <a:ext cx="303" cy="261"/>
            </a:xfrm>
            <a:custGeom>
              <a:avLst/>
              <a:gdLst>
                <a:gd name="T0" fmla="*/ 303 w 303"/>
                <a:gd name="T1" fmla="*/ 261 h 261"/>
                <a:gd name="T2" fmla="*/ 151 w 303"/>
                <a:gd name="T3" fmla="*/ 0 h 261"/>
                <a:gd name="T4" fmla="*/ 0 w 303"/>
                <a:gd name="T5" fmla="*/ 261 h 261"/>
                <a:gd name="T6" fmla="*/ 303 w 303"/>
                <a:gd name="T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61">
                  <a:moveTo>
                    <a:pt x="303" y="261"/>
                  </a:moveTo>
                  <a:lnTo>
                    <a:pt x="151" y="0"/>
                  </a:lnTo>
                  <a:lnTo>
                    <a:pt x="0" y="261"/>
                  </a:lnTo>
                  <a:lnTo>
                    <a:pt x="303" y="2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797" y="3762"/>
              <a:ext cx="234" cy="5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2" name="TextBox 50">
            <a:extLst>
              <a:ext uri="{FF2B5EF4-FFF2-40B4-BE49-F238E27FC236}">
                <a16:creationId xmlns:a16="http://schemas.microsoft.com/office/drawing/2014/main" id="{AD3BA1C6-3EB0-4D32-B22A-57F3D2D93FBC}"/>
              </a:ext>
            </a:extLst>
          </p:cNvPr>
          <p:cNvSpPr txBox="1"/>
          <p:nvPr/>
        </p:nvSpPr>
        <p:spPr>
          <a:xfrm>
            <a:off x="5452338" y="1654777"/>
            <a:ext cx="6064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El desarrollo iterativo-incremental es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, </a:t>
            </a:r>
            <a:r>
              <a:rPr lang="en-US" dirty="0" err="1"/>
              <a:t>diseñar</a:t>
            </a:r>
            <a:r>
              <a:rPr lang="en-US" dirty="0"/>
              <a:t>, </a:t>
            </a:r>
            <a:r>
              <a:rPr lang="en-US" dirty="0" err="1"/>
              <a:t>establecer</a:t>
            </a:r>
            <a:r>
              <a:rPr lang="en-US" dirty="0"/>
              <a:t> y </a:t>
            </a:r>
            <a:r>
              <a:rPr lang="en-US" dirty="0" err="1"/>
              <a:t>probar</a:t>
            </a:r>
            <a:r>
              <a:rPr lang="en-US" dirty="0"/>
              <a:t> un sistema,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ciclos</a:t>
            </a:r>
            <a:r>
              <a:rPr lang="en-US" dirty="0"/>
              <a:t> de desarrollo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cortos</a:t>
            </a:r>
            <a:r>
              <a:rPr lang="en-US" dirty="0"/>
              <a:t>.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son: </a:t>
            </a:r>
            <a:r>
              <a:rPr lang="en-US" dirty="0" err="1"/>
              <a:t>Prototipos</a:t>
            </a:r>
            <a:r>
              <a:rPr lang="en-US" dirty="0"/>
              <a:t>, Desarrollo </a:t>
            </a:r>
            <a:r>
              <a:rPr lang="en-US" dirty="0" err="1"/>
              <a:t>Rápido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(RAD),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Unificado</a:t>
            </a:r>
            <a:r>
              <a:rPr lang="en-US" dirty="0"/>
              <a:t> </a:t>
            </a:r>
            <a:r>
              <a:rPr lang="en-US" dirty="0" err="1"/>
              <a:t>Racional</a:t>
            </a:r>
            <a:r>
              <a:rPr lang="en-US" dirty="0"/>
              <a:t> (RUP) y </a:t>
            </a:r>
            <a:r>
              <a:rPr lang="en-US" dirty="0" err="1"/>
              <a:t>modelos</a:t>
            </a:r>
            <a:r>
              <a:rPr lang="en-US" dirty="0"/>
              <a:t> de desarrollo </a:t>
            </a:r>
            <a:r>
              <a:rPr lang="en-US" dirty="0" err="1"/>
              <a:t>ágil</a:t>
            </a:r>
            <a:r>
              <a:rPr lang="en-US" dirty="0"/>
              <a:t>. El sistema </a:t>
            </a:r>
            <a:r>
              <a:rPr lang="en-US" dirty="0" err="1"/>
              <a:t>resultante</a:t>
            </a:r>
            <a:r>
              <a:rPr lang="en-US" dirty="0"/>
              <a:t> </a:t>
            </a:r>
            <a:r>
              <a:rPr lang="en-US" dirty="0" err="1"/>
              <a:t>producido</a:t>
            </a:r>
            <a:r>
              <a:rPr lang="en-US" dirty="0"/>
              <a:t> por </a:t>
            </a:r>
            <a:r>
              <a:rPr lang="en-US" dirty="0" err="1"/>
              <a:t>iteración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probado</a:t>
            </a:r>
            <a:r>
              <a:rPr lang="en-US" dirty="0"/>
              <a:t> en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niveles</a:t>
            </a:r>
            <a:r>
              <a:rPr lang="en-US" dirty="0"/>
              <a:t> de prueba durante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. Un </a:t>
            </a:r>
            <a:r>
              <a:rPr lang="en-US" dirty="0" err="1"/>
              <a:t>incremento</a:t>
            </a:r>
            <a:r>
              <a:rPr lang="en-US" dirty="0"/>
              <a:t>, </a:t>
            </a:r>
            <a:r>
              <a:rPr lang="en-US" dirty="0" err="1"/>
              <a:t>sumado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desarrollados</a:t>
            </a:r>
            <a:r>
              <a:rPr lang="en-US" dirty="0"/>
              <a:t>, </a:t>
            </a:r>
            <a:r>
              <a:rPr lang="en-US" dirty="0" err="1"/>
              <a:t>constituye</a:t>
            </a:r>
            <a:r>
              <a:rPr lang="en-US" dirty="0"/>
              <a:t> un sistema </a:t>
            </a:r>
            <a:r>
              <a:rPr lang="en-US" dirty="0" err="1"/>
              <a:t>parcial</a:t>
            </a:r>
            <a:r>
              <a:rPr lang="en-US" dirty="0"/>
              <a:t> </a:t>
            </a:r>
            <a:r>
              <a:rPr lang="en-US" dirty="0" err="1"/>
              <a:t>creciente</a:t>
            </a:r>
            <a:r>
              <a:rPr lang="en-US" dirty="0"/>
              <a:t>, que </a:t>
            </a:r>
          </a:p>
          <a:p>
            <a:pPr algn="just"/>
            <a:r>
              <a:rPr lang="en-US" dirty="0" err="1"/>
              <a:t>también</a:t>
            </a:r>
            <a:r>
              <a:rPr lang="en-US" dirty="0"/>
              <a:t> debe ser </a:t>
            </a:r>
            <a:r>
              <a:rPr lang="en-US" dirty="0" err="1"/>
              <a:t>probado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 la </a:t>
            </a:r>
            <a:r>
              <a:rPr lang="en-US" dirty="0" err="1"/>
              <a:t>primera</a:t>
            </a:r>
            <a:r>
              <a:rPr lang="en-US" dirty="0"/>
              <a:t>, las pruebas de </a:t>
            </a:r>
            <a:r>
              <a:rPr lang="en-US" dirty="0" err="1"/>
              <a:t>regresión</a:t>
            </a:r>
            <a:r>
              <a:rPr lang="en-US" dirty="0"/>
              <a:t> van </a:t>
            </a:r>
            <a:r>
              <a:rPr lang="en-US" dirty="0" err="1"/>
              <a:t>adquiriendo</a:t>
            </a:r>
            <a:r>
              <a:rPr lang="en-US" dirty="0"/>
              <a:t> </a:t>
            </a:r>
            <a:r>
              <a:rPr lang="en-US" dirty="0" err="1"/>
              <a:t>importancia</a:t>
            </a:r>
            <a:r>
              <a:rPr lang="en-US" dirty="0"/>
              <a:t> en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iteraciones</a:t>
            </a:r>
            <a:r>
              <a:rPr lang="en-US" dirty="0"/>
              <a:t>. Los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verificación</a:t>
            </a:r>
            <a:r>
              <a:rPr lang="en-US" dirty="0"/>
              <a:t> y </a:t>
            </a:r>
            <a:r>
              <a:rPr lang="en-US" dirty="0" err="1"/>
              <a:t>validación</a:t>
            </a:r>
            <a:r>
              <a:rPr lang="en-US" dirty="0"/>
              <a:t> pueden </a:t>
            </a:r>
            <a:r>
              <a:rPr lang="en-US" dirty="0" err="1"/>
              <a:t>llevarse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incremento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59571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3686"/>
            <a:ext cx="10515600" cy="642040"/>
          </a:xfrm>
        </p:spPr>
        <p:txBody>
          <a:bodyPr/>
          <a:lstStyle/>
          <a:p>
            <a:r>
              <a:rPr lang="en-US" dirty="0"/>
              <a:t>Pruebas en un Modelo de Ciclo de Vida</a:t>
            </a:r>
            <a:endParaRPr lang="id-ID" dirty="0"/>
          </a:p>
        </p:txBody>
      </p:sp>
      <p:grpSp>
        <p:nvGrpSpPr>
          <p:cNvPr id="4" name="Group 77"/>
          <p:cNvGrpSpPr>
            <a:grpSpLocks noChangeAspect="1"/>
          </p:cNvGrpSpPr>
          <p:nvPr/>
        </p:nvGrpSpPr>
        <p:grpSpPr bwMode="auto">
          <a:xfrm>
            <a:off x="4473433" y="1604702"/>
            <a:ext cx="3024200" cy="3037205"/>
            <a:chOff x="4114" y="694"/>
            <a:chExt cx="2558" cy="2569"/>
          </a:xfrm>
        </p:grpSpPr>
        <p:sp>
          <p:nvSpPr>
            <p:cNvPr id="7" name="Freeform 82"/>
            <p:cNvSpPr>
              <a:spLocks/>
            </p:cNvSpPr>
            <p:nvPr/>
          </p:nvSpPr>
          <p:spPr bwMode="auto">
            <a:xfrm>
              <a:off x="4139" y="694"/>
              <a:ext cx="1259" cy="1778"/>
            </a:xfrm>
            <a:custGeom>
              <a:avLst/>
              <a:gdLst>
                <a:gd name="T0" fmla="*/ 571 w 763"/>
                <a:gd name="T1" fmla="*/ 59 h 1078"/>
                <a:gd name="T2" fmla="*/ 571 w 763"/>
                <a:gd name="T3" fmla="*/ 59 h 1078"/>
                <a:gd name="T4" fmla="*/ 355 w 763"/>
                <a:gd name="T5" fmla="*/ 59 h 1078"/>
                <a:gd name="T6" fmla="*/ 355 w 763"/>
                <a:gd name="T7" fmla="*/ 59 h 1078"/>
                <a:gd name="T8" fmla="*/ 355 w 763"/>
                <a:gd name="T9" fmla="*/ 59 h 1078"/>
                <a:gd name="T10" fmla="*/ 44 w 763"/>
                <a:gd name="T11" fmla="*/ 370 h 1078"/>
                <a:gd name="T12" fmla="*/ 0 w 763"/>
                <a:gd name="T13" fmla="*/ 478 h 1078"/>
                <a:gd name="T14" fmla="*/ 0 w 763"/>
                <a:gd name="T15" fmla="*/ 1015 h 1078"/>
                <a:gd name="T16" fmla="*/ 0 w 763"/>
                <a:gd name="T17" fmla="*/ 1078 h 1078"/>
                <a:gd name="T18" fmla="*/ 46 w 763"/>
                <a:gd name="T19" fmla="*/ 969 h 1078"/>
                <a:gd name="T20" fmla="*/ 763 w 763"/>
                <a:gd name="T21" fmla="*/ 252 h 1078"/>
                <a:gd name="T22" fmla="*/ 571 w 763"/>
                <a:gd name="T23" fmla="*/ 5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1078">
                  <a:moveTo>
                    <a:pt x="571" y="59"/>
                  </a:moveTo>
                  <a:cubicBezTo>
                    <a:pt x="571" y="59"/>
                    <a:pt x="571" y="59"/>
                    <a:pt x="571" y="59"/>
                  </a:cubicBezTo>
                  <a:cubicBezTo>
                    <a:pt x="511" y="0"/>
                    <a:pt x="415" y="0"/>
                    <a:pt x="355" y="59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44" y="370"/>
                    <a:pt x="44" y="370"/>
                    <a:pt x="44" y="370"/>
                  </a:cubicBezTo>
                  <a:cubicBezTo>
                    <a:pt x="17" y="398"/>
                    <a:pt x="0" y="436"/>
                    <a:pt x="0" y="478"/>
                  </a:cubicBezTo>
                  <a:cubicBezTo>
                    <a:pt x="0" y="1015"/>
                    <a:pt x="0" y="1015"/>
                    <a:pt x="0" y="1015"/>
                  </a:cubicBezTo>
                  <a:cubicBezTo>
                    <a:pt x="0" y="1078"/>
                    <a:pt x="0" y="1078"/>
                    <a:pt x="0" y="1078"/>
                  </a:cubicBezTo>
                  <a:cubicBezTo>
                    <a:pt x="0" y="1035"/>
                    <a:pt x="18" y="997"/>
                    <a:pt x="46" y="969"/>
                  </a:cubicBezTo>
                  <a:cubicBezTo>
                    <a:pt x="763" y="252"/>
                    <a:pt x="763" y="252"/>
                    <a:pt x="763" y="252"/>
                  </a:cubicBezTo>
                  <a:lnTo>
                    <a:pt x="571" y="5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3"/>
            <p:cNvSpPr>
              <a:spLocks/>
            </p:cNvSpPr>
            <p:nvPr/>
          </p:nvSpPr>
          <p:spPr bwMode="auto">
            <a:xfrm>
              <a:off x="4892" y="717"/>
              <a:ext cx="1780" cy="1260"/>
            </a:xfrm>
            <a:custGeom>
              <a:avLst/>
              <a:gdLst>
                <a:gd name="T0" fmla="*/ 1019 w 1079"/>
                <a:gd name="T1" fmla="*/ 571 h 764"/>
                <a:gd name="T2" fmla="*/ 1019 w 1079"/>
                <a:gd name="T3" fmla="*/ 571 h 764"/>
                <a:gd name="T4" fmla="*/ 1019 w 1079"/>
                <a:gd name="T5" fmla="*/ 356 h 764"/>
                <a:gd name="T6" fmla="*/ 1019 w 1079"/>
                <a:gd name="T7" fmla="*/ 356 h 764"/>
                <a:gd name="T8" fmla="*/ 1019 w 1079"/>
                <a:gd name="T9" fmla="*/ 356 h 764"/>
                <a:gd name="T10" fmla="*/ 708 w 1079"/>
                <a:gd name="T11" fmla="*/ 45 h 764"/>
                <a:gd name="T12" fmla="*/ 600 w 1079"/>
                <a:gd name="T13" fmla="*/ 0 h 764"/>
                <a:gd name="T14" fmla="*/ 63 w 1079"/>
                <a:gd name="T15" fmla="*/ 0 h 764"/>
                <a:gd name="T16" fmla="*/ 0 w 1079"/>
                <a:gd name="T17" fmla="*/ 0 h 764"/>
                <a:gd name="T18" fmla="*/ 109 w 1079"/>
                <a:gd name="T19" fmla="*/ 47 h 764"/>
                <a:gd name="T20" fmla="*/ 826 w 1079"/>
                <a:gd name="T21" fmla="*/ 764 h 764"/>
                <a:gd name="T22" fmla="*/ 1019 w 1079"/>
                <a:gd name="T23" fmla="*/ 57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9" h="764">
                  <a:moveTo>
                    <a:pt x="1019" y="571"/>
                  </a:moveTo>
                  <a:cubicBezTo>
                    <a:pt x="1019" y="571"/>
                    <a:pt x="1019" y="571"/>
                    <a:pt x="1019" y="571"/>
                  </a:cubicBezTo>
                  <a:cubicBezTo>
                    <a:pt x="1079" y="512"/>
                    <a:pt x="1079" y="415"/>
                    <a:pt x="1019" y="356"/>
                  </a:cubicBezTo>
                  <a:cubicBezTo>
                    <a:pt x="1019" y="356"/>
                    <a:pt x="1019" y="356"/>
                    <a:pt x="1019" y="356"/>
                  </a:cubicBezTo>
                  <a:cubicBezTo>
                    <a:pt x="1019" y="356"/>
                    <a:pt x="1019" y="356"/>
                    <a:pt x="1019" y="356"/>
                  </a:cubicBezTo>
                  <a:cubicBezTo>
                    <a:pt x="708" y="45"/>
                    <a:pt x="708" y="45"/>
                    <a:pt x="708" y="45"/>
                  </a:cubicBezTo>
                  <a:cubicBezTo>
                    <a:pt x="681" y="17"/>
                    <a:pt x="642" y="0"/>
                    <a:pt x="60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82" y="18"/>
                    <a:pt x="109" y="47"/>
                  </a:cubicBezTo>
                  <a:cubicBezTo>
                    <a:pt x="826" y="764"/>
                    <a:pt x="826" y="764"/>
                    <a:pt x="826" y="764"/>
                  </a:cubicBezTo>
                  <a:lnTo>
                    <a:pt x="1019" y="57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4"/>
            <p:cNvSpPr>
              <a:spLocks/>
            </p:cNvSpPr>
            <p:nvPr/>
          </p:nvSpPr>
          <p:spPr bwMode="auto">
            <a:xfrm>
              <a:off x="5387" y="1483"/>
              <a:ext cx="1260" cy="1780"/>
            </a:xfrm>
            <a:custGeom>
              <a:avLst/>
              <a:gdLst>
                <a:gd name="T0" fmla="*/ 193 w 764"/>
                <a:gd name="T1" fmla="*/ 1020 h 1079"/>
                <a:gd name="T2" fmla="*/ 193 w 764"/>
                <a:gd name="T3" fmla="*/ 1020 h 1079"/>
                <a:gd name="T4" fmla="*/ 408 w 764"/>
                <a:gd name="T5" fmla="*/ 1020 h 1079"/>
                <a:gd name="T6" fmla="*/ 408 w 764"/>
                <a:gd name="T7" fmla="*/ 1020 h 1079"/>
                <a:gd name="T8" fmla="*/ 408 w 764"/>
                <a:gd name="T9" fmla="*/ 1020 h 1079"/>
                <a:gd name="T10" fmla="*/ 719 w 764"/>
                <a:gd name="T11" fmla="*/ 709 h 1079"/>
                <a:gd name="T12" fmla="*/ 764 w 764"/>
                <a:gd name="T13" fmla="*/ 601 h 1079"/>
                <a:gd name="T14" fmla="*/ 764 w 764"/>
                <a:gd name="T15" fmla="*/ 63 h 1079"/>
                <a:gd name="T16" fmla="*/ 764 w 764"/>
                <a:gd name="T17" fmla="*/ 0 h 1079"/>
                <a:gd name="T18" fmla="*/ 717 w 764"/>
                <a:gd name="T19" fmla="*/ 110 h 1079"/>
                <a:gd name="T20" fmla="*/ 0 w 764"/>
                <a:gd name="T21" fmla="*/ 827 h 1079"/>
                <a:gd name="T22" fmla="*/ 193 w 764"/>
                <a:gd name="T23" fmla="*/ 102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4" h="1079">
                  <a:moveTo>
                    <a:pt x="193" y="1020"/>
                  </a:moveTo>
                  <a:cubicBezTo>
                    <a:pt x="193" y="1020"/>
                    <a:pt x="193" y="1020"/>
                    <a:pt x="193" y="1020"/>
                  </a:cubicBezTo>
                  <a:cubicBezTo>
                    <a:pt x="252" y="1079"/>
                    <a:pt x="349" y="1079"/>
                    <a:pt x="408" y="1020"/>
                  </a:cubicBezTo>
                  <a:cubicBezTo>
                    <a:pt x="408" y="1020"/>
                    <a:pt x="408" y="1020"/>
                    <a:pt x="408" y="1020"/>
                  </a:cubicBezTo>
                  <a:cubicBezTo>
                    <a:pt x="408" y="1020"/>
                    <a:pt x="408" y="1020"/>
                    <a:pt x="408" y="1020"/>
                  </a:cubicBezTo>
                  <a:cubicBezTo>
                    <a:pt x="719" y="709"/>
                    <a:pt x="719" y="709"/>
                    <a:pt x="719" y="709"/>
                  </a:cubicBezTo>
                  <a:cubicBezTo>
                    <a:pt x="747" y="681"/>
                    <a:pt x="764" y="643"/>
                    <a:pt x="764" y="601"/>
                  </a:cubicBezTo>
                  <a:cubicBezTo>
                    <a:pt x="764" y="63"/>
                    <a:pt x="764" y="63"/>
                    <a:pt x="764" y="63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64" y="43"/>
                    <a:pt x="746" y="82"/>
                    <a:pt x="717" y="110"/>
                  </a:cubicBezTo>
                  <a:cubicBezTo>
                    <a:pt x="0" y="827"/>
                    <a:pt x="0" y="827"/>
                    <a:pt x="0" y="827"/>
                  </a:cubicBezTo>
                  <a:lnTo>
                    <a:pt x="193" y="10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5"/>
            <p:cNvSpPr>
              <a:spLocks/>
            </p:cNvSpPr>
            <p:nvPr/>
          </p:nvSpPr>
          <p:spPr bwMode="auto">
            <a:xfrm>
              <a:off x="4114" y="1977"/>
              <a:ext cx="1780" cy="1259"/>
            </a:xfrm>
            <a:custGeom>
              <a:avLst/>
              <a:gdLst>
                <a:gd name="T0" fmla="*/ 59 w 1079"/>
                <a:gd name="T1" fmla="*/ 192 h 763"/>
                <a:gd name="T2" fmla="*/ 59 w 1079"/>
                <a:gd name="T3" fmla="*/ 192 h 763"/>
                <a:gd name="T4" fmla="*/ 59 w 1079"/>
                <a:gd name="T5" fmla="*/ 408 h 763"/>
                <a:gd name="T6" fmla="*/ 59 w 1079"/>
                <a:gd name="T7" fmla="*/ 408 h 763"/>
                <a:gd name="T8" fmla="*/ 59 w 1079"/>
                <a:gd name="T9" fmla="*/ 408 h 763"/>
                <a:gd name="T10" fmla="*/ 370 w 1079"/>
                <a:gd name="T11" fmla="*/ 719 h 763"/>
                <a:gd name="T12" fmla="*/ 478 w 1079"/>
                <a:gd name="T13" fmla="*/ 763 h 763"/>
                <a:gd name="T14" fmla="*/ 1016 w 1079"/>
                <a:gd name="T15" fmla="*/ 763 h 763"/>
                <a:gd name="T16" fmla="*/ 1079 w 1079"/>
                <a:gd name="T17" fmla="*/ 763 h 763"/>
                <a:gd name="T18" fmla="*/ 969 w 1079"/>
                <a:gd name="T19" fmla="*/ 717 h 763"/>
                <a:gd name="T20" fmla="*/ 252 w 1079"/>
                <a:gd name="T21" fmla="*/ 0 h 763"/>
                <a:gd name="T22" fmla="*/ 59 w 1079"/>
                <a:gd name="T23" fmla="*/ 192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9" h="763">
                  <a:moveTo>
                    <a:pt x="59" y="192"/>
                  </a:moveTo>
                  <a:cubicBezTo>
                    <a:pt x="59" y="192"/>
                    <a:pt x="59" y="192"/>
                    <a:pt x="59" y="192"/>
                  </a:cubicBezTo>
                  <a:cubicBezTo>
                    <a:pt x="0" y="252"/>
                    <a:pt x="0" y="348"/>
                    <a:pt x="59" y="408"/>
                  </a:cubicBezTo>
                  <a:cubicBezTo>
                    <a:pt x="59" y="408"/>
                    <a:pt x="59" y="408"/>
                    <a:pt x="59" y="408"/>
                  </a:cubicBezTo>
                  <a:cubicBezTo>
                    <a:pt x="59" y="408"/>
                    <a:pt x="59" y="408"/>
                    <a:pt x="59" y="408"/>
                  </a:cubicBezTo>
                  <a:cubicBezTo>
                    <a:pt x="370" y="719"/>
                    <a:pt x="370" y="719"/>
                    <a:pt x="370" y="719"/>
                  </a:cubicBezTo>
                  <a:cubicBezTo>
                    <a:pt x="398" y="746"/>
                    <a:pt x="436" y="763"/>
                    <a:pt x="478" y="763"/>
                  </a:cubicBezTo>
                  <a:cubicBezTo>
                    <a:pt x="1016" y="763"/>
                    <a:pt x="1016" y="763"/>
                    <a:pt x="1016" y="763"/>
                  </a:cubicBezTo>
                  <a:cubicBezTo>
                    <a:pt x="1079" y="763"/>
                    <a:pt x="1079" y="763"/>
                    <a:pt x="1079" y="763"/>
                  </a:cubicBezTo>
                  <a:cubicBezTo>
                    <a:pt x="1036" y="763"/>
                    <a:pt x="997" y="745"/>
                    <a:pt x="969" y="717"/>
                  </a:cubicBezTo>
                  <a:cubicBezTo>
                    <a:pt x="252" y="0"/>
                    <a:pt x="252" y="0"/>
                    <a:pt x="252" y="0"/>
                  </a:cubicBezTo>
                  <a:lnTo>
                    <a:pt x="59" y="1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6"/>
          <p:cNvSpPr>
            <a:spLocks noChangeAspect="1"/>
          </p:cNvSpPr>
          <p:nvPr/>
        </p:nvSpPr>
        <p:spPr bwMode="auto">
          <a:xfrm>
            <a:off x="2775726" y="1821405"/>
            <a:ext cx="1080796" cy="1080000"/>
          </a:xfrm>
          <a:custGeom>
            <a:avLst/>
            <a:gdLst>
              <a:gd name="T0" fmla="*/ 336 w 569"/>
              <a:gd name="T1" fmla="*/ 541 h 569"/>
              <a:gd name="T2" fmla="*/ 233 w 569"/>
              <a:gd name="T3" fmla="*/ 541 h 569"/>
              <a:gd name="T4" fmla="*/ 28 w 569"/>
              <a:gd name="T5" fmla="*/ 336 h 569"/>
              <a:gd name="T6" fmla="*/ 28 w 569"/>
              <a:gd name="T7" fmla="*/ 233 h 569"/>
              <a:gd name="T8" fmla="*/ 233 w 569"/>
              <a:gd name="T9" fmla="*/ 29 h 569"/>
              <a:gd name="T10" fmla="*/ 336 w 569"/>
              <a:gd name="T11" fmla="*/ 29 h 569"/>
              <a:gd name="T12" fmla="*/ 540 w 569"/>
              <a:gd name="T13" fmla="*/ 233 h 569"/>
              <a:gd name="T14" fmla="*/ 540 w 569"/>
              <a:gd name="T15" fmla="*/ 336 h 569"/>
              <a:gd name="T16" fmla="*/ 336 w 569"/>
              <a:gd name="T17" fmla="*/ 54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9" h="569">
                <a:moveTo>
                  <a:pt x="336" y="541"/>
                </a:moveTo>
                <a:cubicBezTo>
                  <a:pt x="307" y="569"/>
                  <a:pt x="261" y="569"/>
                  <a:pt x="233" y="541"/>
                </a:cubicBezTo>
                <a:cubicBezTo>
                  <a:pt x="28" y="336"/>
                  <a:pt x="28" y="336"/>
                  <a:pt x="28" y="336"/>
                </a:cubicBezTo>
                <a:cubicBezTo>
                  <a:pt x="0" y="308"/>
                  <a:pt x="0" y="262"/>
                  <a:pt x="28" y="233"/>
                </a:cubicBezTo>
                <a:cubicBezTo>
                  <a:pt x="233" y="29"/>
                  <a:pt x="233" y="29"/>
                  <a:pt x="233" y="29"/>
                </a:cubicBezTo>
                <a:cubicBezTo>
                  <a:pt x="261" y="0"/>
                  <a:pt x="307" y="0"/>
                  <a:pt x="336" y="29"/>
                </a:cubicBezTo>
                <a:cubicBezTo>
                  <a:pt x="540" y="233"/>
                  <a:pt x="540" y="233"/>
                  <a:pt x="540" y="233"/>
                </a:cubicBezTo>
                <a:cubicBezTo>
                  <a:pt x="569" y="262"/>
                  <a:pt x="569" y="308"/>
                  <a:pt x="540" y="336"/>
                </a:cubicBezTo>
                <a:lnTo>
                  <a:pt x="336" y="5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2757318" y="3220091"/>
            <a:ext cx="1080796" cy="1080000"/>
          </a:xfrm>
          <a:custGeom>
            <a:avLst/>
            <a:gdLst>
              <a:gd name="T0" fmla="*/ 336 w 569"/>
              <a:gd name="T1" fmla="*/ 541 h 569"/>
              <a:gd name="T2" fmla="*/ 233 w 569"/>
              <a:gd name="T3" fmla="*/ 541 h 569"/>
              <a:gd name="T4" fmla="*/ 28 w 569"/>
              <a:gd name="T5" fmla="*/ 336 h 569"/>
              <a:gd name="T6" fmla="*/ 28 w 569"/>
              <a:gd name="T7" fmla="*/ 233 h 569"/>
              <a:gd name="T8" fmla="*/ 233 w 569"/>
              <a:gd name="T9" fmla="*/ 29 h 569"/>
              <a:gd name="T10" fmla="*/ 336 w 569"/>
              <a:gd name="T11" fmla="*/ 29 h 569"/>
              <a:gd name="T12" fmla="*/ 540 w 569"/>
              <a:gd name="T13" fmla="*/ 233 h 569"/>
              <a:gd name="T14" fmla="*/ 540 w 569"/>
              <a:gd name="T15" fmla="*/ 336 h 569"/>
              <a:gd name="T16" fmla="*/ 336 w 569"/>
              <a:gd name="T17" fmla="*/ 54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9" h="569">
                <a:moveTo>
                  <a:pt x="336" y="541"/>
                </a:moveTo>
                <a:cubicBezTo>
                  <a:pt x="307" y="569"/>
                  <a:pt x="261" y="569"/>
                  <a:pt x="233" y="541"/>
                </a:cubicBezTo>
                <a:cubicBezTo>
                  <a:pt x="28" y="336"/>
                  <a:pt x="28" y="336"/>
                  <a:pt x="28" y="336"/>
                </a:cubicBezTo>
                <a:cubicBezTo>
                  <a:pt x="0" y="308"/>
                  <a:pt x="0" y="262"/>
                  <a:pt x="28" y="233"/>
                </a:cubicBezTo>
                <a:cubicBezTo>
                  <a:pt x="233" y="29"/>
                  <a:pt x="233" y="29"/>
                  <a:pt x="233" y="29"/>
                </a:cubicBezTo>
                <a:cubicBezTo>
                  <a:pt x="261" y="0"/>
                  <a:pt x="307" y="0"/>
                  <a:pt x="336" y="29"/>
                </a:cubicBezTo>
                <a:cubicBezTo>
                  <a:pt x="540" y="233"/>
                  <a:pt x="540" y="233"/>
                  <a:pt x="540" y="233"/>
                </a:cubicBezTo>
                <a:cubicBezTo>
                  <a:pt x="569" y="262"/>
                  <a:pt x="569" y="308"/>
                  <a:pt x="540" y="336"/>
                </a:cubicBezTo>
                <a:lnTo>
                  <a:pt x="336" y="541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3" name="Freeform 6"/>
          <p:cNvSpPr>
            <a:spLocks noChangeAspect="1"/>
          </p:cNvSpPr>
          <p:nvPr/>
        </p:nvSpPr>
        <p:spPr bwMode="auto">
          <a:xfrm>
            <a:off x="8061158" y="1821405"/>
            <a:ext cx="1080796" cy="1080000"/>
          </a:xfrm>
          <a:custGeom>
            <a:avLst/>
            <a:gdLst>
              <a:gd name="T0" fmla="*/ 336 w 569"/>
              <a:gd name="T1" fmla="*/ 541 h 569"/>
              <a:gd name="T2" fmla="*/ 233 w 569"/>
              <a:gd name="T3" fmla="*/ 541 h 569"/>
              <a:gd name="T4" fmla="*/ 28 w 569"/>
              <a:gd name="T5" fmla="*/ 336 h 569"/>
              <a:gd name="T6" fmla="*/ 28 w 569"/>
              <a:gd name="T7" fmla="*/ 233 h 569"/>
              <a:gd name="T8" fmla="*/ 233 w 569"/>
              <a:gd name="T9" fmla="*/ 29 h 569"/>
              <a:gd name="T10" fmla="*/ 336 w 569"/>
              <a:gd name="T11" fmla="*/ 29 h 569"/>
              <a:gd name="T12" fmla="*/ 540 w 569"/>
              <a:gd name="T13" fmla="*/ 233 h 569"/>
              <a:gd name="T14" fmla="*/ 540 w 569"/>
              <a:gd name="T15" fmla="*/ 336 h 569"/>
              <a:gd name="T16" fmla="*/ 336 w 569"/>
              <a:gd name="T17" fmla="*/ 54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9" h="569">
                <a:moveTo>
                  <a:pt x="336" y="541"/>
                </a:moveTo>
                <a:cubicBezTo>
                  <a:pt x="307" y="569"/>
                  <a:pt x="261" y="569"/>
                  <a:pt x="233" y="541"/>
                </a:cubicBezTo>
                <a:cubicBezTo>
                  <a:pt x="28" y="336"/>
                  <a:pt x="28" y="336"/>
                  <a:pt x="28" y="336"/>
                </a:cubicBezTo>
                <a:cubicBezTo>
                  <a:pt x="0" y="308"/>
                  <a:pt x="0" y="262"/>
                  <a:pt x="28" y="233"/>
                </a:cubicBezTo>
                <a:cubicBezTo>
                  <a:pt x="233" y="29"/>
                  <a:pt x="233" y="29"/>
                  <a:pt x="233" y="29"/>
                </a:cubicBezTo>
                <a:cubicBezTo>
                  <a:pt x="261" y="0"/>
                  <a:pt x="307" y="0"/>
                  <a:pt x="336" y="29"/>
                </a:cubicBezTo>
                <a:cubicBezTo>
                  <a:pt x="540" y="233"/>
                  <a:pt x="540" y="233"/>
                  <a:pt x="540" y="233"/>
                </a:cubicBezTo>
                <a:cubicBezTo>
                  <a:pt x="569" y="262"/>
                  <a:pt x="569" y="308"/>
                  <a:pt x="540" y="336"/>
                </a:cubicBezTo>
                <a:lnTo>
                  <a:pt x="336" y="54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4" name="Freeform 6"/>
          <p:cNvSpPr>
            <a:spLocks noChangeAspect="1"/>
          </p:cNvSpPr>
          <p:nvPr/>
        </p:nvSpPr>
        <p:spPr bwMode="auto">
          <a:xfrm>
            <a:off x="8132953" y="3225620"/>
            <a:ext cx="1080796" cy="1080000"/>
          </a:xfrm>
          <a:custGeom>
            <a:avLst/>
            <a:gdLst>
              <a:gd name="T0" fmla="*/ 336 w 569"/>
              <a:gd name="T1" fmla="*/ 541 h 569"/>
              <a:gd name="T2" fmla="*/ 233 w 569"/>
              <a:gd name="T3" fmla="*/ 541 h 569"/>
              <a:gd name="T4" fmla="*/ 28 w 569"/>
              <a:gd name="T5" fmla="*/ 336 h 569"/>
              <a:gd name="T6" fmla="*/ 28 w 569"/>
              <a:gd name="T7" fmla="*/ 233 h 569"/>
              <a:gd name="T8" fmla="*/ 233 w 569"/>
              <a:gd name="T9" fmla="*/ 29 h 569"/>
              <a:gd name="T10" fmla="*/ 336 w 569"/>
              <a:gd name="T11" fmla="*/ 29 h 569"/>
              <a:gd name="T12" fmla="*/ 540 w 569"/>
              <a:gd name="T13" fmla="*/ 233 h 569"/>
              <a:gd name="T14" fmla="*/ 540 w 569"/>
              <a:gd name="T15" fmla="*/ 336 h 569"/>
              <a:gd name="T16" fmla="*/ 336 w 569"/>
              <a:gd name="T17" fmla="*/ 541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9" h="569">
                <a:moveTo>
                  <a:pt x="336" y="541"/>
                </a:moveTo>
                <a:cubicBezTo>
                  <a:pt x="307" y="569"/>
                  <a:pt x="261" y="569"/>
                  <a:pt x="233" y="541"/>
                </a:cubicBezTo>
                <a:cubicBezTo>
                  <a:pt x="28" y="336"/>
                  <a:pt x="28" y="336"/>
                  <a:pt x="28" y="336"/>
                </a:cubicBezTo>
                <a:cubicBezTo>
                  <a:pt x="0" y="308"/>
                  <a:pt x="0" y="262"/>
                  <a:pt x="28" y="233"/>
                </a:cubicBezTo>
                <a:cubicBezTo>
                  <a:pt x="233" y="29"/>
                  <a:pt x="233" y="29"/>
                  <a:pt x="233" y="29"/>
                </a:cubicBezTo>
                <a:cubicBezTo>
                  <a:pt x="261" y="0"/>
                  <a:pt x="307" y="0"/>
                  <a:pt x="336" y="29"/>
                </a:cubicBezTo>
                <a:cubicBezTo>
                  <a:pt x="540" y="233"/>
                  <a:pt x="540" y="233"/>
                  <a:pt x="540" y="233"/>
                </a:cubicBezTo>
                <a:cubicBezTo>
                  <a:pt x="569" y="262"/>
                  <a:pt x="569" y="308"/>
                  <a:pt x="540" y="336"/>
                </a:cubicBezTo>
                <a:lnTo>
                  <a:pt x="336" y="54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358659" y="1952800"/>
            <a:ext cx="2387510" cy="874598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just">
              <a:lnSpc>
                <a:spcPct val="89000"/>
              </a:lnSpc>
            </a:pPr>
            <a:r>
              <a:rPr lang="es-CO" sz="1400" dirty="0"/>
              <a:t>Para cada actividad de desarrollo existe una actividad de prueba correspondiente.</a:t>
            </a:r>
            <a:endParaRPr lang="en-US" sz="1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AFBAB5-5070-4D5C-B57D-1154E65F2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735994"/>
            <a:ext cx="10515600" cy="406400"/>
          </a:xfrm>
        </p:spPr>
        <p:txBody>
          <a:bodyPr/>
          <a:lstStyle/>
          <a:p>
            <a:r>
              <a:rPr lang="en-US" dirty="0"/>
              <a:t>En cualquier modelo de ciclo de Vida se dan varias caracteristicas de buenas pruebas: </a:t>
            </a:r>
            <a:endParaRPr lang="es-CO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02AD1470-68FF-486A-B72C-5A769B44C03E}"/>
              </a:ext>
            </a:extLst>
          </p:cNvPr>
          <p:cNvSpPr/>
          <p:nvPr/>
        </p:nvSpPr>
        <p:spPr>
          <a:xfrm>
            <a:off x="369808" y="3378100"/>
            <a:ext cx="2387510" cy="874598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just">
              <a:lnSpc>
                <a:spcPct val="89000"/>
              </a:lnSpc>
            </a:pPr>
            <a:r>
              <a:rPr lang="es-CO" sz="1400" dirty="0"/>
              <a:t>Cada nivel de prueba tiene objetivos de prueba especificos para dicho nivel </a:t>
            </a:r>
            <a:endParaRPr lang="en-US" sz="1400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F0376F91-BBF2-456A-8C03-87AB372E06C3}"/>
              </a:ext>
            </a:extLst>
          </p:cNvPr>
          <p:cNvSpPr/>
          <p:nvPr/>
        </p:nvSpPr>
        <p:spPr>
          <a:xfrm>
            <a:off x="9031505" y="1856940"/>
            <a:ext cx="2912886" cy="1066318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just">
              <a:lnSpc>
                <a:spcPct val="89000"/>
              </a:lnSpc>
            </a:pPr>
            <a:r>
              <a:rPr lang="es-CO" sz="1400" dirty="0"/>
              <a:t>Los procesos de análisis y diseño de las pruebas para un nivel de prueba dado deben iniciarse durante la actividad de desarrollo correspondiente. </a:t>
            </a:r>
            <a:endParaRPr lang="en-US" sz="1400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1AFE2CCD-966D-4E13-9F77-B9D55FB0E271}"/>
              </a:ext>
            </a:extLst>
          </p:cNvPr>
          <p:cNvSpPr/>
          <p:nvPr/>
        </p:nvSpPr>
        <p:spPr>
          <a:xfrm>
            <a:off x="9031505" y="3289926"/>
            <a:ext cx="2912886" cy="1258037"/>
          </a:xfrm>
          <a:prstGeom prst="rect">
            <a:avLst/>
          </a:prstGeom>
        </p:spPr>
        <p:txBody>
          <a:bodyPr wrap="square" lIns="243840" rIns="243840" bIns="60960">
            <a:spAutoFit/>
          </a:bodyPr>
          <a:lstStyle/>
          <a:p>
            <a:pPr algn="just">
              <a:lnSpc>
                <a:spcPct val="89000"/>
              </a:lnSpc>
            </a:pPr>
            <a:r>
              <a:rPr lang="es-CO" sz="1400" dirty="0"/>
              <a:t>Los probadores deben iniciar su participación en la revisión de los documentos en cuanto haya borradores disponibles en el ciclo de Vida de desarrollo. 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D7ED8880-CECE-4CC0-824F-8AA0A0FB9572}"/>
              </a:ext>
            </a:extLst>
          </p:cNvPr>
          <p:cNvSpPr txBox="1"/>
          <p:nvPr/>
        </p:nvSpPr>
        <p:spPr>
          <a:xfrm>
            <a:off x="724921" y="4998599"/>
            <a:ext cx="10742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Los </a:t>
            </a:r>
            <a:r>
              <a:rPr lang="es-CO" dirty="0">
                <a:solidFill>
                  <a:srgbClr val="FF6D6D"/>
                </a:solidFill>
              </a:rPr>
              <a:t>niveles de prueba </a:t>
            </a:r>
            <a:r>
              <a:rPr lang="es-CO" dirty="0"/>
              <a:t>pueden combinarse o reorganizarse en función de la naturaleza del proyecto o de la arquitectura del sistema. Así por ejemplo, </a:t>
            </a:r>
            <a:r>
              <a:rPr lang="es-CO" dirty="0">
                <a:solidFill>
                  <a:srgbClr val="FF6D6D"/>
                </a:solidFill>
              </a:rPr>
              <a:t>para la integración de un producto </a:t>
            </a:r>
            <a:r>
              <a:rPr lang="es-CO" dirty="0"/>
              <a:t>de software comercial de distribución masiva (COTS) en un sistema, el comprador puede realizar las pruebas de integración a nivel del sistema </a:t>
            </a:r>
            <a:r>
              <a:rPr lang="es-CO" dirty="0">
                <a:solidFill>
                  <a:srgbClr val="FF6D6D"/>
                </a:solidFill>
              </a:rPr>
              <a:t>(por ejemplo, integración de la infraestructura </a:t>
            </a:r>
            <a:r>
              <a:rPr lang="es-CO" dirty="0"/>
              <a:t>y demás sistemas o despliegue del sistema) y las pruebas de aceptación (funcionales y/o no funcionales, y pruebas de </a:t>
            </a:r>
            <a:r>
              <a:rPr lang="es-CO" dirty="0">
                <a:solidFill>
                  <a:srgbClr val="FF6D6D"/>
                </a:solidFill>
              </a:rPr>
              <a:t>usuario y/o operativas</a:t>
            </a:r>
            <a:r>
              <a:rPr lang="es-CO" dirty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902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/>
      <p:bldP spid="31" grpId="0"/>
      <p:bldP spid="32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-1119766" y="1652156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/>
          <p:nvPr/>
        </p:nvSpPr>
        <p:spPr>
          <a:xfrm>
            <a:off x="680462" y="1652159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-219654" y="1652156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TextBox 31"/>
          <p:cNvSpPr txBox="1"/>
          <p:nvPr/>
        </p:nvSpPr>
        <p:spPr>
          <a:xfrm>
            <a:off x="559761" y="3477214"/>
            <a:ext cx="295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leway" panose="020B0003030101060003" pitchFamily="34" charset="0"/>
              </a:rPr>
              <a:t>NIVELES DE PRUEBA</a:t>
            </a:r>
            <a:endParaRPr lang="id-ID" sz="2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8764" y="2845452"/>
            <a:ext cx="6064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rgbClr val="FF6D6D"/>
                </a:solidFill>
              </a:rPr>
              <a:t>Cuando </a:t>
            </a:r>
            <a:r>
              <a:rPr lang="es-CO" dirty="0"/>
              <a:t>se le van a aplicar pruebas a un </a:t>
            </a:r>
            <a:r>
              <a:rPr lang="es-CO" dirty="0">
                <a:solidFill>
                  <a:srgbClr val="FF6D6D"/>
                </a:solidFill>
              </a:rPr>
              <a:t>software</a:t>
            </a:r>
            <a:r>
              <a:rPr lang="es-CO" dirty="0"/>
              <a:t>, se tienen en </a:t>
            </a:r>
            <a:r>
              <a:rPr lang="es-CO" dirty="0">
                <a:solidFill>
                  <a:srgbClr val="FF6D6D"/>
                </a:solidFill>
              </a:rPr>
              <a:t>cuenta</a:t>
            </a:r>
            <a:r>
              <a:rPr lang="es-CO" dirty="0"/>
              <a:t> una serie de </a:t>
            </a:r>
            <a:r>
              <a:rPr lang="es-CO" dirty="0">
                <a:solidFill>
                  <a:srgbClr val="FF6D6D"/>
                </a:solidFill>
              </a:rPr>
              <a:t>objetivos</a:t>
            </a:r>
            <a:r>
              <a:rPr lang="es-CO" dirty="0"/>
              <a:t> en diferentes escenarios y niveles de trabajo, debido a que las pruebas son </a:t>
            </a:r>
            <a:r>
              <a:rPr lang="es-CO" dirty="0">
                <a:solidFill>
                  <a:srgbClr val="FF6D6D"/>
                </a:solidFill>
              </a:rPr>
              <a:t>agrupadas</a:t>
            </a:r>
            <a:r>
              <a:rPr lang="es-CO" dirty="0"/>
              <a:t> por niveles que se </a:t>
            </a:r>
            <a:r>
              <a:rPr lang="es-CO" dirty="0">
                <a:solidFill>
                  <a:srgbClr val="FF6D6D"/>
                </a:solidFill>
              </a:rPr>
              <a:t>encuentran</a:t>
            </a:r>
            <a:r>
              <a:rPr lang="es-CO" dirty="0"/>
              <a:t> en distintas etapas del proceso </a:t>
            </a:r>
            <a:r>
              <a:rPr lang="es-CO" dirty="0">
                <a:solidFill>
                  <a:srgbClr val="FF6D6D"/>
                </a:solidFill>
              </a:rPr>
              <a:t>de desarrollo.</a:t>
            </a:r>
            <a:endParaRPr lang="id-ID" sz="1600" dirty="0">
              <a:solidFill>
                <a:srgbClr val="FF6D6D"/>
              </a:solidFill>
              <a:latin typeface="Raleway" panose="020B00030301010600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226186" y="786656"/>
            <a:ext cx="813219" cy="81321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7" name="Oval 66"/>
          <p:cNvSpPr/>
          <p:nvPr/>
        </p:nvSpPr>
        <p:spPr>
          <a:xfrm>
            <a:off x="206042" y="1370136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8" name="Oval 67"/>
          <p:cNvSpPr/>
          <p:nvPr/>
        </p:nvSpPr>
        <p:spPr>
          <a:xfrm>
            <a:off x="4237113" y="6211664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9" name="Oval 68"/>
          <p:cNvSpPr/>
          <p:nvPr/>
        </p:nvSpPr>
        <p:spPr>
          <a:xfrm>
            <a:off x="3173025" y="5907563"/>
            <a:ext cx="829133" cy="829133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0" name="Oval 69"/>
          <p:cNvSpPr/>
          <p:nvPr/>
        </p:nvSpPr>
        <p:spPr>
          <a:xfrm>
            <a:off x="1263722" y="6161068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1" name="Oval 70"/>
          <p:cNvSpPr/>
          <p:nvPr/>
        </p:nvSpPr>
        <p:spPr>
          <a:xfrm>
            <a:off x="4172217" y="5828647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5005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8" grpId="0" animBg="1"/>
      <p:bldP spid="39" grpId="0" animBg="1"/>
      <p:bldP spid="32" grpId="0"/>
      <p:bldP spid="51" grpId="0"/>
      <p:bldP spid="66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2208632" y="2232449"/>
            <a:ext cx="3369208" cy="361316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43840" bIns="243840" numCol="1" spcCol="1270" anchor="t" anchorCtr="0">
            <a:noAutofit/>
          </a:bodyPr>
          <a:lstStyle/>
          <a:p>
            <a:pPr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/>
          <a:lstStyle/>
          <a:p>
            <a:r>
              <a:rPr lang="en-US" dirty="0"/>
              <a:t>Pruebas de componente</a:t>
            </a:r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6436244" y="2399083"/>
            <a:ext cx="3547124" cy="344653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</a:schemeClr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43840" bIns="243840" numCol="1" spcCol="1270" anchor="t" anchorCtr="0">
            <a:noAutofit/>
          </a:bodyPr>
          <a:lstStyle/>
          <a:p>
            <a:pPr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305550" y="1641519"/>
            <a:ext cx="3829050" cy="8125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29931" y="3211613"/>
            <a:ext cx="2465294" cy="59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Componentes.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Programas</a:t>
            </a:r>
            <a:endParaRPr lang="en-US" sz="1400" dirty="0"/>
          </a:p>
        </p:txBody>
      </p:sp>
      <p:sp>
        <p:nvSpPr>
          <p:cNvPr id="103" name="Rectangle 102"/>
          <p:cNvSpPr/>
          <p:nvPr/>
        </p:nvSpPr>
        <p:spPr>
          <a:xfrm>
            <a:off x="6529931" y="3848046"/>
            <a:ext cx="3119236" cy="49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Conversión</a:t>
            </a:r>
            <a:r>
              <a:rPr lang="en-US" sz="1400" dirty="0"/>
              <a:t> de </a:t>
            </a:r>
            <a:r>
              <a:rPr lang="en-US" sz="1400" dirty="0" err="1"/>
              <a:t>datos</a:t>
            </a:r>
            <a:r>
              <a:rPr lang="en-US" sz="1400" dirty="0"/>
              <a:t> / </a:t>
            </a:r>
            <a:r>
              <a:rPr lang="en-US" sz="1400" dirty="0" err="1"/>
              <a:t>programas</a:t>
            </a:r>
            <a:r>
              <a:rPr lang="en-US" sz="1400" dirty="0"/>
              <a:t> de </a:t>
            </a:r>
            <a:r>
              <a:rPr lang="en-US" sz="1400" dirty="0" err="1"/>
              <a:t>migración</a:t>
            </a:r>
            <a:r>
              <a:rPr lang="en-US" sz="1400" dirty="0"/>
              <a:t>.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124075" y="1641519"/>
            <a:ext cx="3516281" cy="75713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281784" y="3422474"/>
            <a:ext cx="307660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Requisitos de componentes.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281784" y="3742206"/>
            <a:ext cx="2465294" cy="59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Diseño de detalle. 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Código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490744" y="1800694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Base de Prueba</a:t>
            </a:r>
            <a:endParaRPr lang="id-ID" dirty="0"/>
          </a:p>
        </p:txBody>
      </p:sp>
      <p:sp>
        <p:nvSpPr>
          <p:cNvPr id="111" name="TextBox 110"/>
          <p:cNvSpPr txBox="1"/>
          <p:nvPr/>
        </p:nvSpPr>
        <p:spPr>
          <a:xfrm>
            <a:off x="6529931" y="1863118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Objetos de prueba típicos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3695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 animBg="1"/>
          <p:bldP spid="100" grpId="0" animBg="1"/>
          <p:bldP spid="101" grpId="0" animBg="1"/>
          <p:bldP spid="105" grpId="0" animBg="1"/>
          <p:bldP spid="110" grpId="0"/>
          <p:bldP spid="1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 animBg="1"/>
          <p:bldP spid="100" grpId="0" animBg="1"/>
          <p:bldP spid="101" grpId="0" animBg="1"/>
          <p:bldP spid="105" grpId="0" animBg="1"/>
          <p:bldP spid="110" grpId="0"/>
          <p:bldP spid="1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/>
          <a:lstStyle/>
          <a:p>
            <a:r>
              <a:rPr lang="en-US" dirty="0"/>
              <a:t>Pruebas de componente</a:t>
            </a:r>
            <a:endParaRPr lang="id-ID" dirty="0"/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444BEBC4-7DD0-4F93-A1C2-EC6B6DE9EE15}"/>
              </a:ext>
            </a:extLst>
          </p:cNvPr>
          <p:cNvSpPr txBox="1"/>
          <p:nvPr/>
        </p:nvSpPr>
        <p:spPr>
          <a:xfrm>
            <a:off x="2361826" y="1788564"/>
            <a:ext cx="91445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Las </a:t>
            </a:r>
            <a:r>
              <a:rPr lang="en-US" dirty="0">
                <a:solidFill>
                  <a:srgbClr val="FF6D6D"/>
                </a:solidFill>
              </a:rPr>
              <a:t>pruebas de componente </a:t>
            </a:r>
            <a:r>
              <a:rPr lang="en-US" dirty="0"/>
              <a:t>(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conocidas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pruebas de </a:t>
            </a:r>
            <a:r>
              <a:rPr lang="en-US" dirty="0" err="1"/>
              <a:t>unidad</a:t>
            </a:r>
            <a:r>
              <a:rPr lang="en-US" dirty="0"/>
              <a:t>, </a:t>
            </a:r>
            <a:r>
              <a:rPr lang="en-US" dirty="0" err="1"/>
              <a:t>módulo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) </a:t>
            </a:r>
            <a:r>
              <a:rPr lang="en-US" dirty="0" err="1"/>
              <a:t>tienen</a:t>
            </a:r>
            <a:r>
              <a:rPr lang="en-US" dirty="0"/>
              <a:t> por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localizar</a:t>
            </a:r>
            <a:r>
              <a:rPr lang="en-US" dirty="0"/>
              <a:t> </a:t>
            </a:r>
            <a:r>
              <a:rPr lang="en-US" dirty="0" err="1"/>
              <a:t>defectos</a:t>
            </a:r>
            <a:r>
              <a:rPr lang="en-US" dirty="0"/>
              <a:t> en y </a:t>
            </a:r>
            <a:r>
              <a:rPr lang="en-US" dirty="0" err="1"/>
              <a:t>comprobar</a:t>
            </a:r>
            <a:r>
              <a:rPr lang="en-US" dirty="0"/>
              <a:t> el </a:t>
            </a:r>
            <a:r>
              <a:rPr lang="en-US" dirty="0" err="1"/>
              <a:t>funcionamiento</a:t>
            </a:r>
            <a:r>
              <a:rPr lang="en-US" dirty="0"/>
              <a:t> de </a:t>
            </a:r>
            <a:r>
              <a:rPr lang="en-US" dirty="0" err="1"/>
              <a:t>módulos</a:t>
            </a:r>
            <a:r>
              <a:rPr lang="en-US" dirty="0"/>
              <a:t> de software, </a:t>
            </a:r>
            <a:r>
              <a:rPr lang="en-US" dirty="0" err="1">
                <a:solidFill>
                  <a:srgbClr val="FF6D6D"/>
                </a:solidFill>
              </a:rPr>
              <a:t>programas</a:t>
            </a:r>
            <a:r>
              <a:rPr lang="en-US" dirty="0">
                <a:solidFill>
                  <a:srgbClr val="FF6D6D"/>
                </a:solidFill>
              </a:rPr>
              <a:t>, </a:t>
            </a:r>
            <a:r>
              <a:rPr lang="en-US" dirty="0" err="1">
                <a:solidFill>
                  <a:srgbClr val="FF6D6D"/>
                </a:solidFill>
              </a:rPr>
              <a:t>objetos</a:t>
            </a:r>
            <a:r>
              <a:rPr lang="en-US" dirty="0">
                <a:solidFill>
                  <a:srgbClr val="FF6D6D"/>
                </a:solidFill>
              </a:rPr>
              <a:t>, </a:t>
            </a:r>
            <a:r>
              <a:rPr lang="en-US" dirty="0" err="1">
                <a:solidFill>
                  <a:srgbClr val="FF6D6D"/>
                </a:solidFill>
              </a:rPr>
              <a:t>clases</a:t>
            </a:r>
            <a:r>
              <a:rPr lang="en-US" dirty="0"/>
              <a:t>, etc., que pueden </a:t>
            </a:r>
            <a:r>
              <a:rPr lang="en-US" dirty="0" err="1"/>
              <a:t>probarse</a:t>
            </a:r>
            <a:r>
              <a:rPr lang="en-US" dirty="0"/>
              <a:t> por </a:t>
            </a:r>
            <a:r>
              <a:rPr lang="en-US" dirty="0" err="1"/>
              <a:t>separado</a:t>
            </a:r>
            <a:r>
              <a:rPr lang="en-US" dirty="0"/>
              <a:t>. Pueden </a:t>
            </a:r>
            <a:r>
              <a:rPr lang="en-US" dirty="0" err="1"/>
              <a:t>realizarse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independiente</a:t>
            </a:r>
            <a:r>
              <a:rPr lang="en-US" dirty="0"/>
              <a:t> del resto del sistema, en </a:t>
            </a:r>
            <a:r>
              <a:rPr lang="en-US" dirty="0" err="1"/>
              <a:t>función</a:t>
            </a:r>
            <a:r>
              <a:rPr lang="en-US" dirty="0"/>
              <a:t> del </a:t>
            </a:r>
            <a:r>
              <a:rPr lang="en-US" dirty="0" err="1"/>
              <a:t>contexto</a:t>
            </a:r>
            <a:r>
              <a:rPr lang="en-US" dirty="0"/>
              <a:t> del ciclo de Vida de desarrollo y del sistema. Para </a:t>
            </a:r>
            <a:r>
              <a:rPr lang="en-US" dirty="0" err="1"/>
              <a:t>ello</a:t>
            </a:r>
            <a:r>
              <a:rPr lang="en-US" dirty="0"/>
              <a:t> pueden </a:t>
            </a:r>
            <a:r>
              <a:rPr lang="en-US" dirty="0" err="1"/>
              <a:t>utilizarse</a:t>
            </a:r>
            <a:r>
              <a:rPr lang="en-US" dirty="0"/>
              <a:t> "stubs</a:t>
            </a:r>
            <a:r>
              <a:rPr lang="en-US" dirty="0">
                <a:solidFill>
                  <a:srgbClr val="FF6D6D"/>
                </a:solidFill>
              </a:rPr>
              <a:t>", </a:t>
            </a:r>
            <a:r>
              <a:rPr lang="en-US" dirty="0" err="1">
                <a:solidFill>
                  <a:srgbClr val="FF6D6D"/>
                </a:solidFill>
              </a:rPr>
              <a:t>controladores</a:t>
            </a:r>
            <a:r>
              <a:rPr lang="en-US" dirty="0">
                <a:solidFill>
                  <a:srgbClr val="FF6D6D"/>
                </a:solidFill>
              </a:rPr>
              <a:t> y </a:t>
            </a:r>
            <a:r>
              <a:rPr lang="en-US" dirty="0" err="1">
                <a:solidFill>
                  <a:srgbClr val="FF6D6D"/>
                </a:solidFill>
              </a:rPr>
              <a:t>simuladores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Las pruebas de componente pueden </a:t>
            </a:r>
            <a:r>
              <a:rPr lang="en-US" dirty="0" err="1"/>
              <a:t>incluir</a:t>
            </a:r>
            <a:r>
              <a:rPr lang="en-US" dirty="0"/>
              <a:t> pruebas de </a:t>
            </a:r>
            <a:r>
              <a:rPr lang="en-US" dirty="0" err="1"/>
              <a:t>funcionalidad</a:t>
            </a:r>
            <a:r>
              <a:rPr lang="en-US" dirty="0"/>
              <a:t> y caracteristicas no funcionales </a:t>
            </a:r>
            <a:r>
              <a:rPr lang="en-US" dirty="0" err="1"/>
              <a:t>especificas</a:t>
            </a:r>
            <a:r>
              <a:rPr lang="en-US" dirty="0"/>
              <a:t>, tales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(por </a:t>
            </a:r>
            <a:r>
              <a:rPr lang="en-US" dirty="0" err="1"/>
              <a:t>ejemplo</a:t>
            </a:r>
            <a:r>
              <a:rPr lang="en-US" dirty="0"/>
              <a:t>, la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>
                <a:solidFill>
                  <a:srgbClr val="FF6D6D"/>
                </a:solidFill>
              </a:rPr>
              <a:t>de </a:t>
            </a:r>
            <a:r>
              <a:rPr lang="en-US" dirty="0" err="1">
                <a:solidFill>
                  <a:srgbClr val="FF6D6D"/>
                </a:solidFill>
              </a:rPr>
              <a:t>filtraciones</a:t>
            </a:r>
            <a:r>
              <a:rPr lang="en-US" dirty="0">
                <a:solidFill>
                  <a:srgbClr val="FF6D6D"/>
                </a:solidFill>
              </a:rPr>
              <a:t> de </a:t>
            </a:r>
            <a:r>
              <a:rPr lang="en-US" dirty="0" err="1">
                <a:solidFill>
                  <a:srgbClr val="FF6D6D"/>
                </a:solidFill>
              </a:rPr>
              <a:t>memoria</a:t>
            </a:r>
            <a:r>
              <a:rPr lang="en-US" dirty="0"/>
              <a:t>) o pruebas de </a:t>
            </a:r>
            <a:r>
              <a:rPr lang="en-US" dirty="0" err="1"/>
              <a:t>robustez</a:t>
            </a:r>
            <a:r>
              <a:rPr lang="en-US" dirty="0"/>
              <a:t>, </a:t>
            </a:r>
            <a:r>
              <a:rPr lang="en-US" dirty="0" err="1"/>
              <a:t>además</a:t>
            </a:r>
            <a:r>
              <a:rPr lang="en-US" dirty="0"/>
              <a:t> de pruebas </a:t>
            </a:r>
            <a:r>
              <a:rPr lang="en-US" dirty="0" err="1"/>
              <a:t>estructurales</a:t>
            </a:r>
            <a:r>
              <a:rPr lang="en-US" dirty="0"/>
              <a:t> (por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cobertura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r>
              <a:rPr lang="en-US" dirty="0"/>
              <a:t>). </a:t>
            </a:r>
            <a:r>
              <a:rPr lang="en-US" dirty="0">
                <a:solidFill>
                  <a:srgbClr val="FF6D6D"/>
                </a:solidFill>
              </a:rPr>
              <a:t>Los </a:t>
            </a:r>
            <a:r>
              <a:rPr lang="en-US" dirty="0" err="1">
                <a:solidFill>
                  <a:srgbClr val="FF6D6D"/>
                </a:solidFill>
              </a:rPr>
              <a:t>casos</a:t>
            </a:r>
            <a:r>
              <a:rPr lang="en-US" dirty="0">
                <a:solidFill>
                  <a:srgbClr val="FF6D6D"/>
                </a:solidFill>
              </a:rPr>
              <a:t> de prueba </a:t>
            </a:r>
            <a:r>
              <a:rPr lang="en-US" dirty="0"/>
              <a:t>se </a:t>
            </a:r>
            <a:r>
              <a:rPr lang="en-US" dirty="0" err="1"/>
              <a:t>derivan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, tales </a:t>
            </a:r>
            <a:r>
              <a:rPr lang="en-US" dirty="0" err="1"/>
              <a:t>como</a:t>
            </a:r>
            <a:r>
              <a:rPr lang="en-US" dirty="0"/>
              <a:t> las </a:t>
            </a:r>
            <a:r>
              <a:rPr lang="en-US" dirty="0" err="1"/>
              <a:t>especificaciones</a:t>
            </a:r>
            <a:r>
              <a:rPr lang="en-US" dirty="0"/>
              <a:t> del componente, el </a:t>
            </a:r>
            <a:r>
              <a:rPr lang="en-US" dirty="0" err="1"/>
              <a:t>diseño</a:t>
            </a:r>
            <a:r>
              <a:rPr lang="en-US" dirty="0"/>
              <a:t> del </a:t>
            </a:r>
            <a:r>
              <a:rPr lang="en-US" dirty="0">
                <a:solidFill>
                  <a:srgbClr val="FF6D6D"/>
                </a:solidFill>
              </a:rPr>
              <a:t>software o el modelo de </a:t>
            </a:r>
            <a:r>
              <a:rPr lang="en-US" dirty="0" err="1">
                <a:solidFill>
                  <a:srgbClr val="FF6D6D"/>
                </a:solidFill>
              </a:rPr>
              <a:t>datos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B610C18-75C8-434F-9D56-04B6B069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7789" y="-338643"/>
            <a:ext cx="2751977" cy="27519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5" name="Freeform 118">
            <a:extLst>
              <a:ext uri="{FF2B5EF4-FFF2-40B4-BE49-F238E27FC236}">
                <a16:creationId xmlns:a16="http://schemas.microsoft.com/office/drawing/2014/main" id="{94213197-AF9D-436A-A136-658B7CC0C84F}"/>
              </a:ext>
            </a:extLst>
          </p:cNvPr>
          <p:cNvSpPr>
            <a:spLocks noEditPoints="1"/>
          </p:cNvSpPr>
          <p:nvPr/>
        </p:nvSpPr>
        <p:spPr bwMode="auto">
          <a:xfrm>
            <a:off x="365337" y="365126"/>
            <a:ext cx="1093363" cy="1423438"/>
          </a:xfrm>
          <a:custGeom>
            <a:avLst/>
            <a:gdLst>
              <a:gd name="T0" fmla="*/ 422 w 422"/>
              <a:gd name="T1" fmla="*/ 68 h 549"/>
              <a:gd name="T2" fmla="*/ 0 w 422"/>
              <a:gd name="T3" fmla="*/ 68 h 549"/>
              <a:gd name="T4" fmla="*/ 14 w 422"/>
              <a:gd name="T5" fmla="*/ 197 h 549"/>
              <a:gd name="T6" fmla="*/ 0 w 422"/>
              <a:gd name="T7" fmla="*/ 326 h 549"/>
              <a:gd name="T8" fmla="*/ 0 w 422"/>
              <a:gd name="T9" fmla="*/ 377 h 549"/>
              <a:gd name="T10" fmla="*/ 211 w 422"/>
              <a:gd name="T11" fmla="*/ 549 h 549"/>
              <a:gd name="T12" fmla="*/ 422 w 422"/>
              <a:gd name="T13" fmla="*/ 377 h 549"/>
              <a:gd name="T14" fmla="*/ 422 w 422"/>
              <a:gd name="T15" fmla="*/ 326 h 549"/>
              <a:gd name="T16" fmla="*/ 408 w 422"/>
              <a:gd name="T17" fmla="*/ 197 h 549"/>
              <a:gd name="T18" fmla="*/ 394 w 422"/>
              <a:gd name="T19" fmla="*/ 190 h 549"/>
              <a:gd name="T20" fmla="*/ 211 w 422"/>
              <a:gd name="T21" fmla="*/ 225 h 549"/>
              <a:gd name="T22" fmla="*/ 29 w 422"/>
              <a:gd name="T23" fmla="*/ 190 h 549"/>
              <a:gd name="T24" fmla="*/ 14 w 422"/>
              <a:gd name="T25" fmla="*/ 94 h 549"/>
              <a:gd name="T26" fmla="*/ 408 w 422"/>
              <a:gd name="T27" fmla="*/ 94 h 549"/>
              <a:gd name="T28" fmla="*/ 394 w 422"/>
              <a:gd name="T29" fmla="*/ 190 h 549"/>
              <a:gd name="T30" fmla="*/ 408 w 422"/>
              <a:gd name="T31" fmla="*/ 68 h 549"/>
              <a:gd name="T32" fmla="*/ 14 w 422"/>
              <a:gd name="T33" fmla="*/ 68 h 549"/>
              <a:gd name="T34" fmla="*/ 394 w 422"/>
              <a:gd name="T35" fmla="*/ 345 h 549"/>
              <a:gd name="T36" fmla="*/ 211 w 422"/>
              <a:gd name="T37" fmla="*/ 380 h 549"/>
              <a:gd name="T38" fmla="*/ 29 w 422"/>
              <a:gd name="T39" fmla="*/ 345 h 549"/>
              <a:gd name="T40" fmla="*/ 14 w 422"/>
              <a:gd name="T41" fmla="*/ 248 h 549"/>
              <a:gd name="T42" fmla="*/ 408 w 422"/>
              <a:gd name="T43" fmla="*/ 248 h 549"/>
              <a:gd name="T44" fmla="*/ 394 w 422"/>
              <a:gd name="T45" fmla="*/ 345 h 549"/>
              <a:gd name="T46" fmla="*/ 14 w 422"/>
              <a:gd name="T47" fmla="*/ 481 h 549"/>
              <a:gd name="T48" fmla="*/ 211 w 422"/>
              <a:gd name="T49" fmla="*/ 445 h 549"/>
              <a:gd name="T50" fmla="*/ 408 w 422"/>
              <a:gd name="T51" fmla="*/ 481 h 549"/>
              <a:gd name="T52" fmla="*/ 408 w 422"/>
              <a:gd name="T53" fmla="*/ 377 h 549"/>
              <a:gd name="T54" fmla="*/ 14 w 422"/>
              <a:gd name="T55" fmla="*/ 377 h 549"/>
              <a:gd name="T56" fmla="*/ 211 w 422"/>
              <a:gd name="T57" fmla="*/ 394 h 549"/>
              <a:gd name="T58" fmla="*/ 408 w 422"/>
              <a:gd name="T59" fmla="*/ 377 h 549"/>
              <a:gd name="T60" fmla="*/ 211 w 422"/>
              <a:gd name="T61" fmla="*/ 276 h 549"/>
              <a:gd name="T62" fmla="*/ 26 w 422"/>
              <a:gd name="T63" fmla="*/ 205 h 549"/>
              <a:gd name="T64" fmla="*/ 397 w 422"/>
              <a:gd name="T65" fmla="*/ 205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22" h="549">
                <a:moveTo>
                  <a:pt x="422" y="171"/>
                </a:moveTo>
                <a:cubicBezTo>
                  <a:pt x="422" y="68"/>
                  <a:pt x="422" y="68"/>
                  <a:pt x="422" y="68"/>
                </a:cubicBezTo>
                <a:cubicBezTo>
                  <a:pt x="422" y="24"/>
                  <a:pt x="314" y="0"/>
                  <a:pt x="211" y="0"/>
                </a:cubicBezTo>
                <a:cubicBezTo>
                  <a:pt x="109" y="0"/>
                  <a:pt x="0" y="24"/>
                  <a:pt x="0" y="68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1"/>
                  <a:pt x="6" y="189"/>
                  <a:pt x="14" y="197"/>
                </a:cubicBezTo>
                <a:cubicBezTo>
                  <a:pt x="5" y="205"/>
                  <a:pt x="0" y="213"/>
                  <a:pt x="0" y="222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35"/>
                  <a:pt x="6" y="344"/>
                  <a:pt x="14" y="352"/>
                </a:cubicBezTo>
                <a:cubicBezTo>
                  <a:pt x="5" y="359"/>
                  <a:pt x="0" y="368"/>
                  <a:pt x="0" y="377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525"/>
                  <a:pt x="109" y="549"/>
                  <a:pt x="211" y="549"/>
                </a:cubicBezTo>
                <a:cubicBezTo>
                  <a:pt x="314" y="549"/>
                  <a:pt x="422" y="525"/>
                  <a:pt x="422" y="481"/>
                </a:cubicBezTo>
                <a:cubicBezTo>
                  <a:pt x="422" y="377"/>
                  <a:pt x="422" y="377"/>
                  <a:pt x="422" y="377"/>
                </a:cubicBezTo>
                <a:cubicBezTo>
                  <a:pt x="422" y="368"/>
                  <a:pt x="418" y="359"/>
                  <a:pt x="408" y="352"/>
                </a:cubicBezTo>
                <a:cubicBezTo>
                  <a:pt x="417" y="344"/>
                  <a:pt x="422" y="335"/>
                  <a:pt x="422" y="326"/>
                </a:cubicBezTo>
                <a:cubicBezTo>
                  <a:pt x="422" y="222"/>
                  <a:pt x="422" y="222"/>
                  <a:pt x="422" y="222"/>
                </a:cubicBezTo>
                <a:cubicBezTo>
                  <a:pt x="422" y="213"/>
                  <a:pt x="418" y="205"/>
                  <a:pt x="408" y="197"/>
                </a:cubicBezTo>
                <a:cubicBezTo>
                  <a:pt x="417" y="189"/>
                  <a:pt x="422" y="181"/>
                  <a:pt x="422" y="171"/>
                </a:cubicBezTo>
                <a:moveTo>
                  <a:pt x="394" y="190"/>
                </a:moveTo>
                <a:cubicBezTo>
                  <a:pt x="393" y="191"/>
                  <a:pt x="393" y="191"/>
                  <a:pt x="392" y="192"/>
                </a:cubicBezTo>
                <a:cubicBezTo>
                  <a:pt x="363" y="210"/>
                  <a:pt x="296" y="225"/>
                  <a:pt x="211" y="225"/>
                </a:cubicBezTo>
                <a:cubicBezTo>
                  <a:pt x="126" y="225"/>
                  <a:pt x="60" y="210"/>
                  <a:pt x="31" y="192"/>
                </a:cubicBezTo>
                <a:cubicBezTo>
                  <a:pt x="30" y="191"/>
                  <a:pt x="29" y="191"/>
                  <a:pt x="29" y="190"/>
                </a:cubicBezTo>
                <a:cubicBezTo>
                  <a:pt x="19" y="184"/>
                  <a:pt x="14" y="178"/>
                  <a:pt x="14" y="171"/>
                </a:cubicBezTo>
                <a:cubicBezTo>
                  <a:pt x="14" y="94"/>
                  <a:pt x="14" y="94"/>
                  <a:pt x="14" y="94"/>
                </a:cubicBezTo>
                <a:cubicBezTo>
                  <a:pt x="47" y="121"/>
                  <a:pt x="131" y="136"/>
                  <a:pt x="211" y="136"/>
                </a:cubicBezTo>
                <a:cubicBezTo>
                  <a:pt x="292" y="136"/>
                  <a:pt x="376" y="121"/>
                  <a:pt x="408" y="94"/>
                </a:cubicBezTo>
                <a:cubicBezTo>
                  <a:pt x="408" y="171"/>
                  <a:pt x="408" y="171"/>
                  <a:pt x="408" y="171"/>
                </a:cubicBezTo>
                <a:cubicBezTo>
                  <a:pt x="408" y="178"/>
                  <a:pt x="403" y="184"/>
                  <a:pt x="394" y="190"/>
                </a:cubicBezTo>
                <a:moveTo>
                  <a:pt x="211" y="14"/>
                </a:moveTo>
                <a:cubicBezTo>
                  <a:pt x="327" y="14"/>
                  <a:pt x="408" y="42"/>
                  <a:pt x="408" y="68"/>
                </a:cubicBezTo>
                <a:cubicBezTo>
                  <a:pt x="408" y="93"/>
                  <a:pt x="327" y="122"/>
                  <a:pt x="211" y="122"/>
                </a:cubicBezTo>
                <a:cubicBezTo>
                  <a:pt x="95" y="122"/>
                  <a:pt x="14" y="93"/>
                  <a:pt x="14" y="68"/>
                </a:cubicBezTo>
                <a:cubicBezTo>
                  <a:pt x="14" y="42"/>
                  <a:pt x="95" y="14"/>
                  <a:pt x="211" y="14"/>
                </a:cubicBezTo>
                <a:moveTo>
                  <a:pt x="394" y="345"/>
                </a:moveTo>
                <a:cubicBezTo>
                  <a:pt x="393" y="345"/>
                  <a:pt x="393" y="346"/>
                  <a:pt x="392" y="346"/>
                </a:cubicBezTo>
                <a:cubicBezTo>
                  <a:pt x="363" y="365"/>
                  <a:pt x="297" y="380"/>
                  <a:pt x="211" y="380"/>
                </a:cubicBezTo>
                <a:cubicBezTo>
                  <a:pt x="126" y="380"/>
                  <a:pt x="60" y="365"/>
                  <a:pt x="31" y="346"/>
                </a:cubicBezTo>
                <a:cubicBezTo>
                  <a:pt x="30" y="346"/>
                  <a:pt x="29" y="345"/>
                  <a:pt x="29" y="345"/>
                </a:cubicBezTo>
                <a:cubicBezTo>
                  <a:pt x="20" y="339"/>
                  <a:pt x="14" y="332"/>
                  <a:pt x="14" y="326"/>
                </a:cubicBezTo>
                <a:cubicBezTo>
                  <a:pt x="14" y="248"/>
                  <a:pt x="14" y="248"/>
                  <a:pt x="14" y="248"/>
                </a:cubicBezTo>
                <a:cubicBezTo>
                  <a:pt x="47" y="276"/>
                  <a:pt x="131" y="290"/>
                  <a:pt x="211" y="290"/>
                </a:cubicBezTo>
                <a:cubicBezTo>
                  <a:pt x="292" y="290"/>
                  <a:pt x="376" y="276"/>
                  <a:pt x="408" y="248"/>
                </a:cubicBezTo>
                <a:cubicBezTo>
                  <a:pt x="408" y="326"/>
                  <a:pt x="408" y="326"/>
                  <a:pt x="408" y="326"/>
                </a:cubicBezTo>
                <a:cubicBezTo>
                  <a:pt x="408" y="332"/>
                  <a:pt x="403" y="339"/>
                  <a:pt x="394" y="345"/>
                </a:cubicBezTo>
                <a:moveTo>
                  <a:pt x="211" y="535"/>
                </a:moveTo>
                <a:cubicBezTo>
                  <a:pt x="95" y="535"/>
                  <a:pt x="14" y="506"/>
                  <a:pt x="14" y="481"/>
                </a:cubicBezTo>
                <a:cubicBezTo>
                  <a:pt x="14" y="403"/>
                  <a:pt x="14" y="403"/>
                  <a:pt x="14" y="403"/>
                </a:cubicBezTo>
                <a:cubicBezTo>
                  <a:pt x="47" y="430"/>
                  <a:pt x="131" y="445"/>
                  <a:pt x="211" y="445"/>
                </a:cubicBezTo>
                <a:cubicBezTo>
                  <a:pt x="292" y="445"/>
                  <a:pt x="376" y="430"/>
                  <a:pt x="408" y="403"/>
                </a:cubicBezTo>
                <a:cubicBezTo>
                  <a:pt x="408" y="481"/>
                  <a:pt x="408" y="481"/>
                  <a:pt x="408" y="481"/>
                </a:cubicBezTo>
                <a:cubicBezTo>
                  <a:pt x="408" y="506"/>
                  <a:pt x="327" y="535"/>
                  <a:pt x="211" y="535"/>
                </a:cubicBezTo>
                <a:moveTo>
                  <a:pt x="408" y="377"/>
                </a:moveTo>
                <a:cubicBezTo>
                  <a:pt x="408" y="403"/>
                  <a:pt x="327" y="431"/>
                  <a:pt x="211" y="431"/>
                </a:cubicBezTo>
                <a:cubicBezTo>
                  <a:pt x="95" y="431"/>
                  <a:pt x="14" y="403"/>
                  <a:pt x="14" y="377"/>
                </a:cubicBezTo>
                <a:cubicBezTo>
                  <a:pt x="14" y="370"/>
                  <a:pt x="20" y="364"/>
                  <a:pt x="26" y="360"/>
                </a:cubicBezTo>
                <a:cubicBezTo>
                  <a:pt x="65" y="382"/>
                  <a:pt x="140" y="394"/>
                  <a:pt x="211" y="394"/>
                </a:cubicBezTo>
                <a:cubicBezTo>
                  <a:pt x="283" y="394"/>
                  <a:pt x="358" y="382"/>
                  <a:pt x="396" y="360"/>
                </a:cubicBezTo>
                <a:cubicBezTo>
                  <a:pt x="402" y="364"/>
                  <a:pt x="408" y="370"/>
                  <a:pt x="408" y="377"/>
                </a:cubicBezTo>
                <a:moveTo>
                  <a:pt x="408" y="222"/>
                </a:moveTo>
                <a:cubicBezTo>
                  <a:pt x="408" y="248"/>
                  <a:pt x="327" y="276"/>
                  <a:pt x="211" y="276"/>
                </a:cubicBezTo>
                <a:cubicBezTo>
                  <a:pt x="95" y="276"/>
                  <a:pt x="14" y="248"/>
                  <a:pt x="14" y="222"/>
                </a:cubicBezTo>
                <a:cubicBezTo>
                  <a:pt x="14" y="216"/>
                  <a:pt x="20" y="210"/>
                  <a:pt x="26" y="205"/>
                </a:cubicBezTo>
                <a:cubicBezTo>
                  <a:pt x="65" y="228"/>
                  <a:pt x="140" y="239"/>
                  <a:pt x="211" y="239"/>
                </a:cubicBezTo>
                <a:cubicBezTo>
                  <a:pt x="283" y="239"/>
                  <a:pt x="358" y="228"/>
                  <a:pt x="397" y="205"/>
                </a:cubicBezTo>
                <a:cubicBezTo>
                  <a:pt x="403" y="210"/>
                  <a:pt x="408" y="216"/>
                  <a:pt x="408" y="22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56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2184780" y="1495432"/>
            <a:ext cx="3369208" cy="257174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85000"/>
              </a:schemeClr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43840" bIns="243840" numCol="1" spcCol="1270" anchor="t" anchorCtr="0">
            <a:noAutofit/>
          </a:bodyPr>
          <a:lstStyle/>
          <a:p>
            <a:pPr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/>
          <a:lstStyle/>
          <a:p>
            <a:r>
              <a:rPr lang="en-US" dirty="0"/>
              <a:t>Pruebas de integración</a:t>
            </a:r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6369568" y="2189099"/>
            <a:ext cx="3547124" cy="187807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</a:schemeClr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43840" bIns="243840" numCol="1" spcCol="1270" anchor="t" anchorCtr="0">
            <a:noAutofit/>
          </a:bodyPr>
          <a:lstStyle/>
          <a:p>
            <a:pPr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238874" y="1431535"/>
            <a:ext cx="3829050" cy="8125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16411" y="2570175"/>
            <a:ext cx="3453437" cy="171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Implementación</a:t>
            </a:r>
            <a:r>
              <a:rPr lang="en-US" sz="1400" dirty="0"/>
              <a:t> de bases de </a:t>
            </a:r>
            <a:r>
              <a:rPr lang="en-US" sz="1400" dirty="0" err="1"/>
              <a:t>datos</a:t>
            </a:r>
            <a:r>
              <a:rPr lang="en-US" sz="1400" dirty="0"/>
              <a:t> de </a:t>
            </a:r>
            <a:r>
              <a:rPr lang="en-US" sz="1400" dirty="0" err="1"/>
              <a:t>subsistemas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Infraestructura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Interfaces.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5" name="Rectangle 104"/>
          <p:cNvSpPr/>
          <p:nvPr/>
        </p:nvSpPr>
        <p:spPr>
          <a:xfrm>
            <a:off x="2124076" y="1431969"/>
            <a:ext cx="3516281" cy="75713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275308" y="2498549"/>
            <a:ext cx="3076600" cy="29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Diseño de software y sistema.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275308" y="2818281"/>
            <a:ext cx="2465294" cy="904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Arquitectura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Flujos</a:t>
            </a:r>
            <a:r>
              <a:rPr lang="en-US" sz="1400" dirty="0"/>
              <a:t> de </a:t>
            </a:r>
            <a:r>
              <a:rPr lang="en-US" sz="1400" dirty="0" err="1"/>
              <a:t>trabajo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Casos</a:t>
            </a:r>
            <a:r>
              <a:rPr lang="en-US" sz="1400" dirty="0"/>
              <a:t> de </a:t>
            </a:r>
            <a:r>
              <a:rPr lang="en-US" sz="1400" dirty="0" err="1"/>
              <a:t>uso</a:t>
            </a:r>
            <a:r>
              <a:rPr lang="en-US" sz="1400" dirty="0"/>
              <a:t>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490745" y="1591144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Base de Prueba</a:t>
            </a:r>
            <a:endParaRPr lang="id-ID" dirty="0"/>
          </a:p>
        </p:txBody>
      </p:sp>
      <p:sp>
        <p:nvSpPr>
          <p:cNvPr id="111" name="TextBox 110"/>
          <p:cNvSpPr txBox="1"/>
          <p:nvPr/>
        </p:nvSpPr>
        <p:spPr>
          <a:xfrm>
            <a:off x="6463255" y="1653134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Objetos de prueba típicos</a:t>
            </a:r>
            <a:endParaRPr lang="id-ID" dirty="0"/>
          </a:p>
        </p:txBody>
      </p:sp>
      <p:sp>
        <p:nvSpPr>
          <p:cNvPr id="13" name="Rectangle 99">
            <a:extLst>
              <a:ext uri="{FF2B5EF4-FFF2-40B4-BE49-F238E27FC236}">
                <a16:creationId xmlns:a16="http://schemas.microsoft.com/office/drawing/2014/main" id="{6751F347-6F9B-44A5-AADA-0A2FC57B7BB0}"/>
              </a:ext>
            </a:extLst>
          </p:cNvPr>
          <p:cNvSpPr/>
          <p:nvPr/>
        </p:nvSpPr>
        <p:spPr>
          <a:xfrm>
            <a:off x="4322438" y="5371499"/>
            <a:ext cx="3547124" cy="187807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tx1">
                <a:lumMod val="65000"/>
              </a:schemeClr>
            </a:solidFill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243840" rIns="243840" bIns="243840" numCol="1" spcCol="1270" anchor="t" anchorCtr="0">
            <a:noAutofit/>
          </a:bodyPr>
          <a:lstStyle/>
          <a:p>
            <a:pPr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00">
            <a:extLst>
              <a:ext uri="{FF2B5EF4-FFF2-40B4-BE49-F238E27FC236}">
                <a16:creationId xmlns:a16="http://schemas.microsoft.com/office/drawing/2014/main" id="{B4495BB8-3E7E-44CF-BB66-94A244CCA40C}"/>
              </a:ext>
            </a:extLst>
          </p:cNvPr>
          <p:cNvSpPr/>
          <p:nvPr/>
        </p:nvSpPr>
        <p:spPr>
          <a:xfrm>
            <a:off x="4191744" y="4613935"/>
            <a:ext cx="3829050" cy="81253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840" tIns="121920" rIns="243840" bIns="243840" numCol="1" spcCol="1270" anchor="t" anchorCtr="0">
            <a:spAutoFit/>
          </a:bodyPr>
          <a:lstStyle/>
          <a:p>
            <a:pPr algn="r" defTabSz="888978">
              <a:lnSpc>
                <a:spcPct val="90000"/>
              </a:lnSpc>
              <a:spcBef>
                <a:spcPct val="0"/>
              </a:spcBef>
              <a:spcAft>
                <a:spcPts val="267"/>
              </a:spcAft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01">
            <a:extLst>
              <a:ext uri="{FF2B5EF4-FFF2-40B4-BE49-F238E27FC236}">
                <a16:creationId xmlns:a16="http://schemas.microsoft.com/office/drawing/2014/main" id="{487F3D3B-6167-4AF0-8502-79256B0DCD77}"/>
              </a:ext>
            </a:extLst>
          </p:cNvPr>
          <p:cNvSpPr/>
          <p:nvPr/>
        </p:nvSpPr>
        <p:spPr>
          <a:xfrm>
            <a:off x="4369281" y="5999872"/>
            <a:ext cx="3453437" cy="59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Datos</a:t>
            </a:r>
            <a:r>
              <a:rPr lang="en-US" sz="1400" dirty="0"/>
              <a:t> de </a:t>
            </a:r>
            <a:r>
              <a:rPr lang="en-US" sz="1400" dirty="0" err="1"/>
              <a:t>configuración</a:t>
            </a:r>
            <a:endParaRPr lang="en-US" sz="1400" dirty="0"/>
          </a:p>
          <a:p>
            <a:pPr marL="171450" indent="-171450">
              <a:lnSpc>
                <a:spcPct val="94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TextBox 110">
            <a:extLst>
              <a:ext uri="{FF2B5EF4-FFF2-40B4-BE49-F238E27FC236}">
                <a16:creationId xmlns:a16="http://schemas.microsoft.com/office/drawing/2014/main" id="{30B6931E-8B16-4B11-A991-6A7F32623A91}"/>
              </a:ext>
            </a:extLst>
          </p:cNvPr>
          <p:cNvSpPr txBox="1"/>
          <p:nvPr/>
        </p:nvSpPr>
        <p:spPr>
          <a:xfrm>
            <a:off x="4416125" y="4835534"/>
            <a:ext cx="28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Configuración</a:t>
            </a:r>
            <a:r>
              <a:rPr lang="en-US" dirty="0"/>
              <a:t> del sistema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988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9" dur="9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0" dur="9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 animBg="1"/>
          <p:bldP spid="100" grpId="0" animBg="1"/>
          <p:bldP spid="101" grpId="0" animBg="1"/>
          <p:bldP spid="105" grpId="0" animBg="1"/>
          <p:bldP spid="110" grpId="0"/>
          <p:bldP spid="111" grpId="0"/>
          <p:bldP spid="13" grpId="0" animBg="1"/>
          <p:bldP spid="14" grpId="0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9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9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 animBg="1"/>
          <p:bldP spid="100" grpId="0" animBg="1"/>
          <p:bldP spid="101" grpId="0" animBg="1"/>
          <p:bldP spid="105" grpId="0" animBg="1"/>
          <p:bldP spid="110" grpId="0"/>
          <p:bldP spid="111" grpId="0"/>
          <p:bldP spid="13" grpId="0" animBg="1"/>
          <p:bldP spid="14" grpId="0" animBg="1"/>
          <p:bldP spid="16" grpId="0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ROTE">
      <a:dk1>
        <a:srgbClr val="FFFFFF"/>
      </a:dk1>
      <a:lt1>
        <a:srgbClr val="1C1C1C"/>
      </a:lt1>
      <a:dk2>
        <a:srgbClr val="FFFFFF"/>
      </a:dk2>
      <a:lt2>
        <a:srgbClr val="1C1C1C"/>
      </a:lt2>
      <a:accent1>
        <a:srgbClr val="650C29"/>
      </a:accent1>
      <a:accent2>
        <a:srgbClr val="981441"/>
      </a:accent2>
      <a:accent3>
        <a:srgbClr val="BA1A51"/>
      </a:accent3>
      <a:accent4>
        <a:srgbClr val="DC1E60"/>
      </a:accent4>
      <a:accent5>
        <a:srgbClr val="FF627F"/>
      </a:accent5>
      <a:accent6>
        <a:srgbClr val="FF97BB"/>
      </a:accent6>
      <a:hlink>
        <a:srgbClr val="67A8F3"/>
      </a:hlink>
      <a:folHlink>
        <a:srgbClr val="FF03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ROTE">
      <a:dk1>
        <a:srgbClr val="FFFFFF"/>
      </a:dk1>
      <a:lt1>
        <a:srgbClr val="1C1C1C"/>
      </a:lt1>
      <a:dk2>
        <a:srgbClr val="FFFFFF"/>
      </a:dk2>
      <a:lt2>
        <a:srgbClr val="1C1C1C"/>
      </a:lt2>
      <a:accent1>
        <a:srgbClr val="650C29"/>
      </a:accent1>
      <a:accent2>
        <a:srgbClr val="981441"/>
      </a:accent2>
      <a:accent3>
        <a:srgbClr val="BA1A51"/>
      </a:accent3>
      <a:accent4>
        <a:srgbClr val="DC1E60"/>
      </a:accent4>
      <a:accent5>
        <a:srgbClr val="FF627F"/>
      </a:accent5>
      <a:accent6>
        <a:srgbClr val="FF97BB"/>
      </a:accent6>
      <a:hlink>
        <a:srgbClr val="67A8F3"/>
      </a:hlink>
      <a:folHlink>
        <a:srgbClr val="FF03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16733</TotalTime>
  <Words>2214</Words>
  <Application>Microsoft Office PowerPoint</Application>
  <PresentationFormat>Panorámica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Bebas Neue</vt:lpstr>
      <vt:lpstr>Lato Black</vt:lpstr>
      <vt:lpstr>Open Sans</vt:lpstr>
      <vt:lpstr>Open Sans Light</vt:lpstr>
      <vt:lpstr>Raleway</vt:lpstr>
      <vt:lpstr>Matamu Master</vt:lpstr>
      <vt:lpstr>Colour Background</vt:lpstr>
      <vt:lpstr>Presentación de PowerPoint</vt:lpstr>
      <vt:lpstr>Presentación de PowerPoint</vt:lpstr>
      <vt:lpstr>Modelo V</vt:lpstr>
      <vt:lpstr>Modelos de desarrollo iterativo-incremental </vt:lpstr>
      <vt:lpstr>Pruebas en un Modelo de Ciclo de Vida</vt:lpstr>
      <vt:lpstr>Presentación de PowerPoint</vt:lpstr>
      <vt:lpstr>Pruebas de componente</vt:lpstr>
      <vt:lpstr>Pruebas de componente</vt:lpstr>
      <vt:lpstr>Pruebas de integración</vt:lpstr>
      <vt:lpstr>Pruebas de integración</vt:lpstr>
      <vt:lpstr>Pruebas de sistema</vt:lpstr>
      <vt:lpstr>Pruebas de sistema</vt:lpstr>
      <vt:lpstr>Pruebas de aceptación </vt:lpstr>
      <vt:lpstr>Pruebas de aceptación </vt:lpstr>
      <vt:lpstr>Presentación de PowerPoint</vt:lpstr>
      <vt:lpstr>Pruebas de funciones (Pruebas funcionales)</vt:lpstr>
      <vt:lpstr>Pruebas de caracteristicas no funcionales del software (Pruebas funcionales)</vt:lpstr>
      <vt:lpstr>Pruebas de estructura /arquitectura de software (Pruebas estructurales)</vt:lpstr>
      <vt:lpstr>Pruebas asociadas a cambios: Repetición de pruebas y pruebas de regresión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Mateo Morera</cp:lastModifiedBy>
  <cp:revision>2617</cp:revision>
  <dcterms:created xsi:type="dcterms:W3CDTF">2015-09-30T01:33:01Z</dcterms:created>
  <dcterms:modified xsi:type="dcterms:W3CDTF">2019-11-07T04:57:43Z</dcterms:modified>
</cp:coreProperties>
</file>