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5" r:id="rId2"/>
    <p:sldId id="266" r:id="rId3"/>
    <p:sldId id="267" r:id="rId4"/>
    <p:sldId id="268" r:id="rId5"/>
    <p:sldId id="269" r:id="rId6"/>
    <p:sldId id="270" r:id="rId7"/>
    <p:sldId id="271" r:id="rId8"/>
    <p:sldId id="256" r:id="rId9"/>
    <p:sldId id="257" r:id="rId10"/>
    <p:sldId id="258" r:id="rId11"/>
    <p:sldId id="259" r:id="rId12"/>
    <p:sldId id="260" r:id="rId13"/>
    <p:sldId id="261" r:id="rId14"/>
    <p:sldId id="262" r:id="rId15"/>
    <p:sldId id="263" r:id="rId16"/>
    <p:sldId id="264"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2" name="1 Marcador de pie de página"/>
          <p:cNvSpPr>
            <a:spLocks noGrp="1"/>
          </p:cNvSpPr>
          <p:nvPr>
            <p:ph type="ftr" sz="quarter" idx="11"/>
          </p:nvPr>
        </p:nvSpPr>
        <p:spPr/>
        <p:txBody>
          <a:bodyPr/>
          <a:lstStyle/>
          <a:p>
            <a:endParaRPr lang="es-ES"/>
          </a:p>
        </p:txBody>
      </p:sp>
      <p:sp>
        <p:nvSpPr>
          <p:cNvPr id="15" name="14 Marcador de número de diapositiva"/>
          <p:cNvSpPr>
            <a:spLocks noGrp="1"/>
          </p:cNvSpPr>
          <p:nvPr>
            <p:ph type="sldNum" sz="quarter" idx="12"/>
          </p:nvPr>
        </p:nvSpPr>
        <p:spPr>
          <a:xfrm>
            <a:off x="8229600" y="6473952"/>
            <a:ext cx="758952" cy="246888"/>
          </a:xfrm>
        </p:spPr>
        <p:txBody>
          <a:bodyPr/>
          <a:lstStyle/>
          <a:p>
            <a:fld id="{50ED7B7F-C1FB-469F-8C17-65FD6908890B}"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0ED7B7F-C1FB-469F-8C17-65FD6908890B}"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0ED7B7F-C1FB-469F-8C17-65FD6908890B}"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5" name="24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19" name="18 Marcador de pie de página"/>
          <p:cNvSpPr>
            <a:spLocks noGrp="1"/>
          </p:cNvSpPr>
          <p:nvPr>
            <p:ph type="ftr" sz="quarter" idx="11"/>
          </p:nvPr>
        </p:nvSpPr>
        <p:spPr>
          <a:xfrm>
            <a:off x="3581400" y="76200"/>
            <a:ext cx="2895600" cy="288925"/>
          </a:xfrm>
        </p:spPr>
        <p:txBody>
          <a:bodyPr/>
          <a:lstStyle/>
          <a:p>
            <a:endParaRPr lang="es-ES"/>
          </a:p>
        </p:txBody>
      </p:sp>
      <p:sp>
        <p:nvSpPr>
          <p:cNvPr id="16" name="15 Marcador de número de diapositiva"/>
          <p:cNvSpPr>
            <a:spLocks noGrp="1"/>
          </p:cNvSpPr>
          <p:nvPr>
            <p:ph type="sldNum" sz="quarter" idx="12"/>
          </p:nvPr>
        </p:nvSpPr>
        <p:spPr>
          <a:xfrm>
            <a:off x="8229600" y="6473952"/>
            <a:ext cx="758952" cy="246888"/>
          </a:xfrm>
        </p:spPr>
        <p:txBody>
          <a:bodyPr/>
          <a:lstStyle/>
          <a:p>
            <a:fld id="{50ED7B7F-C1FB-469F-8C17-65FD6908890B}"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19" name="18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11" name="10 Marcador de pie de página"/>
          <p:cNvSpPr>
            <a:spLocks noGrp="1"/>
          </p:cNvSpPr>
          <p:nvPr>
            <p:ph type="ftr" sz="quarter" idx="11"/>
          </p:nvPr>
        </p:nvSpPr>
        <p:spPr/>
        <p:txBody>
          <a:bodyPr/>
          <a:lstStyle/>
          <a:p>
            <a:endParaRPr lang="es-ES"/>
          </a:p>
        </p:txBody>
      </p:sp>
      <p:sp>
        <p:nvSpPr>
          <p:cNvPr id="16" name="15 Marcador de número de diapositiva"/>
          <p:cNvSpPr>
            <a:spLocks noGrp="1"/>
          </p:cNvSpPr>
          <p:nvPr>
            <p:ph type="sldNum" sz="quarter" idx="12"/>
          </p:nvPr>
        </p:nvSpPr>
        <p:spPr/>
        <p:txBody>
          <a:bodyPr/>
          <a:lstStyle/>
          <a:p>
            <a:fld id="{50ED7B7F-C1FB-469F-8C17-65FD6908890B}" type="slidenum">
              <a:rPr lang="es-ES" smtClean="0"/>
              <a:t>‹Nº›</a:t>
            </a:fld>
            <a:endParaRPr lang="es-E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10" name="9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50ED7B7F-C1FB-469F-8C17-65FD6908890B}"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0" name="9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229600" y="6477000"/>
            <a:ext cx="762000" cy="246888"/>
          </a:xfrm>
        </p:spPr>
        <p:txBody>
          <a:bodyPr/>
          <a:lstStyle/>
          <a:p>
            <a:fld id="{50ED7B7F-C1FB-469F-8C17-65FD6908890B}" type="slidenum">
              <a:rPr lang="es-ES" smtClean="0"/>
              <a:t>‹Nº›</a:t>
            </a:fld>
            <a:endParaRPr lang="es-E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21" name="20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0ED7B7F-C1FB-469F-8C17-65FD6908890B}"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24" name="23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0ED7B7F-C1FB-469F-8C17-65FD6908890B}"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5" name="24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29" name="28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0ED7B7F-C1FB-469F-8C17-65FD6908890B}"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a:t>Haga clic en el icono para agregar una imagen</a:t>
            </a:r>
            <a:endParaRPr kumimoji="0" lang="en-US" dirty="0"/>
          </a:p>
        </p:txBody>
      </p:sp>
      <p:sp>
        <p:nvSpPr>
          <p:cNvPr id="7" name="6 Marcador de fecha"/>
          <p:cNvSpPr>
            <a:spLocks noGrp="1"/>
          </p:cNvSpPr>
          <p:nvPr>
            <p:ph type="dt" sz="half" idx="10"/>
          </p:nvPr>
        </p:nvSpPr>
        <p:spPr/>
        <p:txBody>
          <a:bodyPr/>
          <a:lstStyle/>
          <a:p>
            <a:fld id="{94F74C8E-12DE-4BC4-8BB8-613FE14E075C}" type="datetimeFigureOut">
              <a:rPr lang="es-ES" smtClean="0"/>
              <a:t>01/12/2019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50ED7B7F-C1FB-469F-8C17-65FD6908890B}" type="slidenum">
              <a:rPr lang="es-ES" smtClean="0"/>
              <a:t>‹Nº›</a:t>
            </a:fld>
            <a:endParaRPr lang="es-E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4F74C8E-12DE-4BC4-8BB8-613FE14E075C}" type="datetimeFigureOut">
              <a:rPr lang="es-ES" smtClean="0"/>
              <a:t>01/12/2019</a:t>
            </a:fld>
            <a:endParaRPr lang="es-E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E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0ED7B7F-C1FB-469F-8C17-65FD6908890B}" type="slidenum">
              <a:rPr lang="es-ES" smtClean="0"/>
              <a:t>‹Nº›</a:t>
            </a:fld>
            <a:endParaRPr lang="es-E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71C97-D1E6-4103-B0F8-B0AAADB27DDE}"/>
              </a:ext>
            </a:extLst>
          </p:cNvPr>
          <p:cNvSpPr>
            <a:spLocks noGrp="1"/>
          </p:cNvSpPr>
          <p:nvPr>
            <p:ph type="title"/>
          </p:nvPr>
        </p:nvSpPr>
        <p:spPr/>
        <p:txBody>
          <a:bodyPr/>
          <a:lstStyle/>
          <a:p>
            <a:r>
              <a:rPr lang="en-US" dirty="0" err="1"/>
              <a:t>Planeaci</a:t>
            </a:r>
            <a:r>
              <a:rPr lang="es-CO" dirty="0" err="1"/>
              <a:t>ón</a:t>
            </a:r>
            <a:r>
              <a:rPr lang="es-CO" dirty="0"/>
              <a:t> de pruebas</a:t>
            </a:r>
          </a:p>
        </p:txBody>
      </p:sp>
      <p:sp>
        <p:nvSpPr>
          <p:cNvPr id="3" name="Marcador de contenido 2">
            <a:extLst>
              <a:ext uri="{FF2B5EF4-FFF2-40B4-BE49-F238E27FC236}">
                <a16:creationId xmlns:a16="http://schemas.microsoft.com/office/drawing/2014/main" id="{35C9FBFD-1DAA-425D-B255-4A7E6BFE7B96}"/>
              </a:ext>
            </a:extLst>
          </p:cNvPr>
          <p:cNvSpPr>
            <a:spLocks noGrp="1"/>
          </p:cNvSpPr>
          <p:nvPr>
            <p:ph idx="1"/>
          </p:nvPr>
        </p:nvSpPr>
        <p:spPr/>
        <p:txBody>
          <a:bodyPr>
            <a:normAutofit fontScale="92500" lnSpcReduction="20000"/>
          </a:bodyPr>
          <a:lstStyle/>
          <a:p>
            <a:r>
              <a:rPr lang="es-ES" sz="2000" b="1" dirty="0"/>
              <a:t>Planeación de pruebas</a:t>
            </a:r>
            <a:r>
              <a:rPr lang="en-US" sz="2000" b="1" dirty="0"/>
              <a:t>: </a:t>
            </a:r>
            <a:r>
              <a:rPr lang="es-ES" sz="2000" dirty="0"/>
              <a:t>Es la etapa en donde se ejecutan las primeras actividades correspondientes al proceso de pruebas y  tiene como resultado un entregable denominado plan de pruebas.</a:t>
            </a:r>
          </a:p>
          <a:p>
            <a:r>
              <a:rPr lang="es-ES" sz="2000" b="1" dirty="0"/>
              <a:t>Diseño de Pruebas: </a:t>
            </a:r>
            <a:r>
              <a:rPr lang="es-ES" sz="2000" dirty="0"/>
              <a:t>una vez elaborado y aprobado el plan de pruebas,  el equipo de trabajo debe iniciar el análisis de toda la documentación existente con respecto al sistema, con el objeto de iniciar el diseño de los casos de prueba.</a:t>
            </a:r>
          </a:p>
          <a:p>
            <a:r>
              <a:rPr lang="es-ES" sz="2000" b="1" dirty="0"/>
              <a:t>Implementación y Ejecución de Pruebas: </a:t>
            </a:r>
            <a:r>
              <a:rPr lang="es-ES" sz="2000" dirty="0"/>
              <a:t>la ejecución de pruebas debe iniciar con la creación de los datos de prueba necesarios para ejecutar los casos de prueba diseñados.</a:t>
            </a:r>
          </a:p>
          <a:p>
            <a:r>
              <a:rPr lang="es-ES" sz="2000" b="1" dirty="0"/>
              <a:t>Evaluación de Criterios de Salida: </a:t>
            </a:r>
            <a:r>
              <a:rPr lang="es-ES" sz="2000" dirty="0"/>
              <a:t>los criterios de salida son necesarios para determinar si es posible dar por finalizado un ciclo de pruebas.</a:t>
            </a:r>
          </a:p>
          <a:p>
            <a:r>
              <a:rPr lang="es-ES" sz="2100" b="1" dirty="0"/>
              <a:t>Cierre del proceso: </a:t>
            </a:r>
            <a:r>
              <a:rPr lang="es-ES" sz="2100" dirty="0"/>
              <a:t>durante este periodo de cierre el cual históricamente se ha comprobado que se le destina muy poco tiempo en la planeación, se deben  cerrar las incidencias reportadas,  se debe verificar si los entregables planeados han sido entregados y aprobados, se deben finalizar y aprobar los documentos de soporte de prueba, analizar las lecciones aprendidas para aplicar en futuros proyectos, etc.</a:t>
            </a:r>
            <a:endParaRPr lang="es-CO" sz="2100" dirty="0"/>
          </a:p>
        </p:txBody>
      </p:sp>
    </p:spTree>
    <p:extLst>
      <p:ext uri="{BB962C8B-B14F-4D97-AF65-F5344CB8AC3E}">
        <p14:creationId xmlns:p14="http://schemas.microsoft.com/office/powerpoint/2010/main" val="3488532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4800" y="1052736"/>
            <a:ext cx="8686800" cy="5027389"/>
          </a:xfrm>
        </p:spPr>
        <p:txBody>
          <a:bodyPr>
            <a:normAutofit fontScale="92500" lnSpcReduction="10000"/>
          </a:bodyPr>
          <a:lstStyle/>
          <a:p>
            <a:r>
              <a:rPr lang="es-ES" dirty="0"/>
              <a:t>En las de caja negra se puede observar cómo se llevan a cabo los requisitos funcionales del sistema</a:t>
            </a:r>
          </a:p>
          <a:p>
            <a:r>
              <a:rPr lang="es-ES" dirty="0"/>
              <a:t>En las de caja blanca se puede observar si la estructura del código está bien</a:t>
            </a:r>
          </a:p>
          <a:p>
            <a:r>
              <a:rPr lang="es-ES" dirty="0"/>
              <a:t>En la caja gris se observan los requerimientos no funcionales del sistema</a:t>
            </a:r>
          </a:p>
          <a:p>
            <a:r>
              <a:rPr lang="es-ES" dirty="0"/>
              <a:t>Existen varias técnicas desde el punto de vista de caja negra:</a:t>
            </a:r>
          </a:p>
          <a:p>
            <a:r>
              <a:rPr lang="es-ES" dirty="0"/>
              <a:t>Las tres dimensiones que siempre se deben tener en cuenta son el nivel, técnicas y punto de vista.</a:t>
            </a:r>
          </a:p>
          <a:p>
            <a:endParaRPr lang="es-ES" dirty="0"/>
          </a:p>
          <a:p>
            <a:endParaRPr lang="es-ES" dirty="0"/>
          </a:p>
        </p:txBody>
      </p:sp>
    </p:spTree>
    <p:extLst>
      <p:ext uri="{BB962C8B-B14F-4D97-AF65-F5344CB8AC3E}">
        <p14:creationId xmlns:p14="http://schemas.microsoft.com/office/powerpoint/2010/main" val="178877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76672"/>
            <a:ext cx="8686800" cy="648072"/>
          </a:xfrm>
        </p:spPr>
        <p:txBody>
          <a:bodyPr>
            <a:normAutofit fontScale="90000"/>
          </a:bodyPr>
          <a:lstStyle/>
          <a:p>
            <a:br>
              <a:rPr lang="es-ES" dirty="0">
                <a:effectLst/>
              </a:rPr>
            </a:br>
            <a:r>
              <a:rPr lang="es-ES" dirty="0">
                <a:effectLst/>
              </a:rPr>
              <a:t>Técnicas de prueba funcionales</a:t>
            </a:r>
            <a:br>
              <a:rPr lang="es-ES" dirty="0">
                <a:effectLst/>
              </a:rPr>
            </a:br>
            <a:endParaRPr lang="es-ES" dirty="0"/>
          </a:p>
        </p:txBody>
      </p:sp>
      <p:sp>
        <p:nvSpPr>
          <p:cNvPr id="3" name="2 Marcador de contenido"/>
          <p:cNvSpPr>
            <a:spLocks noGrp="1"/>
          </p:cNvSpPr>
          <p:nvPr>
            <p:ph idx="1"/>
          </p:nvPr>
        </p:nvSpPr>
        <p:spPr/>
        <p:txBody>
          <a:bodyPr/>
          <a:lstStyle/>
          <a:p>
            <a:r>
              <a:rPr lang="es-ES" dirty="0"/>
              <a:t>Transición de estados: Hace énfasis a los cambios de estado de una aplicación.</a:t>
            </a:r>
          </a:p>
          <a:p>
            <a:endParaRPr lang="es-ES" dirty="0"/>
          </a:p>
          <a:p>
            <a:endParaRPr lang="es-ES" dirty="0"/>
          </a:p>
          <a:p>
            <a:endParaRPr lang="es-ES" dirty="0"/>
          </a:p>
          <a:p>
            <a:r>
              <a:rPr lang="es-ES" dirty="0"/>
              <a:t>Se puede ver cómo cambia el estado de no cargado a cargado.</a:t>
            </a:r>
          </a:p>
          <a:p>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80927"/>
            <a:ext cx="7200800" cy="1578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86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4800" y="548680"/>
            <a:ext cx="8686800" cy="5531445"/>
          </a:xfrm>
        </p:spPr>
        <p:txBody>
          <a:bodyPr/>
          <a:lstStyle/>
          <a:p>
            <a:r>
              <a:rPr lang="es-ES" dirty="0"/>
              <a:t>Las tablas de decisión: Sirven para modelar escenarios que son muy complejos.</a:t>
            </a:r>
          </a:p>
          <a:p>
            <a:r>
              <a:rPr lang="es-ES" dirty="0"/>
              <a:t>Por ejemplo tenemos una tabla de decisión que es para un departamento de infraestructura que quiere modelar el proceso de diagnóstico del funcionamiento de las impresoras</a:t>
            </a:r>
          </a:p>
          <a:p>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692588"/>
            <a:ext cx="6696744" cy="297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358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4800" y="1628800"/>
            <a:ext cx="8686800" cy="4451325"/>
          </a:xfrm>
        </p:spPr>
        <p:txBody>
          <a:bodyPr/>
          <a:lstStyle/>
          <a:p>
            <a:r>
              <a:rPr lang="es-ES" dirty="0"/>
              <a:t>Aquí se puede mostrar las condiciones que se deben tener y las acciones que se deben realizar de acuerdo a las condiciones en las que se encuentre la impresora. Sucede lo mismo con un sistema.</a:t>
            </a:r>
          </a:p>
        </p:txBody>
      </p:sp>
    </p:spTree>
    <p:extLst>
      <p:ext uri="{BB962C8B-B14F-4D97-AF65-F5344CB8AC3E}">
        <p14:creationId xmlns:p14="http://schemas.microsoft.com/office/powerpoint/2010/main" val="170678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4800" y="116632"/>
            <a:ext cx="8686800" cy="5963493"/>
          </a:xfrm>
        </p:spPr>
        <p:txBody>
          <a:bodyPr/>
          <a:lstStyle/>
          <a:p>
            <a:r>
              <a:rPr lang="es-ES" b="1" dirty="0"/>
              <a:t>Técnicas de prueba estructurales (a nivel de caja blanca):</a:t>
            </a:r>
          </a:p>
          <a:p>
            <a:r>
              <a:rPr lang="es-ES" dirty="0"/>
              <a:t>Mutación:</a:t>
            </a:r>
          </a:p>
          <a:p>
            <a:pPr marL="0" indent="0">
              <a:buNone/>
            </a:pPr>
            <a:r>
              <a:rPr lang="es-ES" dirty="0"/>
              <a:t>Está basado en unas tablas de operador y mutación. Aquí se ve como se hace un código. Se busca un operador y se reemplaza por el operador de mutación:</a:t>
            </a:r>
          </a:p>
          <a:p>
            <a:r>
              <a:rPr lang="es-ES" dirty="0"/>
              <a:t>Ejemplo:</a:t>
            </a:r>
          </a:p>
          <a:p>
            <a:r>
              <a:rPr lang="es-ES" dirty="0"/>
              <a:t>Si encontramos un true, lo cambiamos por un false.</a:t>
            </a:r>
          </a:p>
          <a:p>
            <a:pPr marL="0" indent="0">
              <a:buNone/>
            </a:pPr>
            <a:endParaRPr lang="es-ES" dirty="0"/>
          </a:p>
        </p:txBody>
      </p:sp>
    </p:spTree>
    <p:extLst>
      <p:ext uri="{BB962C8B-B14F-4D97-AF65-F5344CB8AC3E}">
        <p14:creationId xmlns:p14="http://schemas.microsoft.com/office/powerpoint/2010/main" val="308022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stretch>
            <a:fillRect/>
          </a:stretch>
        </p:blipFill>
        <p:spPr>
          <a:xfrm>
            <a:off x="2483768" y="1052736"/>
            <a:ext cx="4464496" cy="2160240"/>
          </a:xfrm>
          <a:prstGeom prst="rect">
            <a:avLst/>
          </a:prstGeom>
        </p:spPr>
      </p:pic>
      <p:sp>
        <p:nvSpPr>
          <p:cNvPr id="5" name="4 Rectángulo"/>
          <p:cNvSpPr/>
          <p:nvPr/>
        </p:nvSpPr>
        <p:spPr>
          <a:xfrm>
            <a:off x="683568" y="3429000"/>
            <a:ext cx="7848872" cy="2554545"/>
          </a:xfrm>
          <a:prstGeom prst="rect">
            <a:avLst/>
          </a:prstGeom>
        </p:spPr>
        <p:txBody>
          <a:bodyPr wrap="square">
            <a:spAutoFit/>
          </a:bodyPr>
          <a:lstStyle/>
          <a:p>
            <a:pPr marL="457200" indent="-457200">
              <a:buFont typeface="Arial" panose="020B0604020202020204" pitchFamily="34" charset="0"/>
              <a:buChar char="•"/>
            </a:pPr>
            <a:r>
              <a:rPr lang="es-ES" sz="3200" dirty="0"/>
              <a:t>Lo que se hace es cambiar la &amp;&amp; (Y), por un ||(o), esto se hace para probar el rendimiento, para eliminar el código espagueti y para mejorar la lectura del código .</a:t>
            </a:r>
          </a:p>
        </p:txBody>
      </p:sp>
    </p:spTree>
    <p:extLst>
      <p:ext uri="{BB962C8B-B14F-4D97-AF65-F5344CB8AC3E}">
        <p14:creationId xmlns:p14="http://schemas.microsoft.com/office/powerpoint/2010/main" val="1079472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4800" y="476672"/>
            <a:ext cx="8686800" cy="5603453"/>
          </a:xfrm>
        </p:spPr>
        <p:txBody>
          <a:bodyPr>
            <a:normAutofit lnSpcReduction="10000"/>
          </a:bodyPr>
          <a:lstStyle/>
          <a:p>
            <a:r>
              <a:rPr lang="es-ES" b="1" dirty="0"/>
              <a:t>Inyección de fallos:</a:t>
            </a:r>
          </a:p>
          <a:p>
            <a:r>
              <a:rPr lang="es-ES" dirty="0"/>
              <a:t>Por ejemplo si un programa acepta un formato de fecha, ingresamos otro formato para ver el programa cómo falla, y cuando esto sucede podemos ver qué respuesta tiene.</a:t>
            </a:r>
          </a:p>
          <a:p>
            <a:r>
              <a:rPr lang="es-ES" b="1" dirty="0"/>
              <a:t>Bloque:</a:t>
            </a:r>
          </a:p>
          <a:p>
            <a:r>
              <a:rPr lang="es-ES" dirty="0"/>
              <a:t>Análisis de bloque: son las líneas de código que no tienen lógica, por ejemplo que no tienen un If, un if else, un switch, entonces por ejemplo cogemos un bloque y probamos su funcionalidad de forma independiente.</a:t>
            </a:r>
          </a:p>
          <a:p>
            <a:endParaRPr lang="es-ES" dirty="0"/>
          </a:p>
        </p:txBody>
      </p:sp>
    </p:spTree>
    <p:extLst>
      <p:ext uri="{BB962C8B-B14F-4D97-AF65-F5344CB8AC3E}">
        <p14:creationId xmlns:p14="http://schemas.microsoft.com/office/powerpoint/2010/main" val="409216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4CC4D-8A2A-44FF-A867-E455C44C15EF}"/>
              </a:ext>
            </a:extLst>
          </p:cNvPr>
          <p:cNvSpPr>
            <a:spLocks noGrp="1"/>
          </p:cNvSpPr>
          <p:nvPr>
            <p:ph type="title"/>
          </p:nvPr>
        </p:nvSpPr>
        <p:spPr/>
        <p:txBody>
          <a:bodyPr/>
          <a:lstStyle/>
          <a:p>
            <a:r>
              <a:rPr lang="es-CO" dirty="0"/>
              <a:t>Diseño de casos de prueba</a:t>
            </a:r>
          </a:p>
        </p:txBody>
      </p:sp>
      <p:sp>
        <p:nvSpPr>
          <p:cNvPr id="3" name="Marcador de contenido 2">
            <a:extLst>
              <a:ext uri="{FF2B5EF4-FFF2-40B4-BE49-F238E27FC236}">
                <a16:creationId xmlns:a16="http://schemas.microsoft.com/office/drawing/2014/main" id="{F03F637F-F48E-40FE-88F6-647F9E528CFE}"/>
              </a:ext>
            </a:extLst>
          </p:cNvPr>
          <p:cNvSpPr>
            <a:spLocks noGrp="1"/>
          </p:cNvSpPr>
          <p:nvPr>
            <p:ph idx="1"/>
          </p:nvPr>
        </p:nvSpPr>
        <p:spPr/>
        <p:txBody>
          <a:bodyPr>
            <a:normAutofit/>
          </a:bodyPr>
          <a:lstStyle/>
          <a:p>
            <a:r>
              <a:rPr lang="es-ES" sz="2000" dirty="0"/>
              <a:t>Es un conjunto de condiciones o variables bajo las cuales un analista determinará si una aplicación, un sistema de software  o una característica de éstos es parcial o completamente satisfactoria.</a:t>
            </a:r>
          </a:p>
          <a:p>
            <a:r>
              <a:rPr lang="es-ES" sz="2000" dirty="0"/>
              <a:t>Estos se conforman por 3 divisiones principales</a:t>
            </a:r>
            <a:r>
              <a:rPr lang="en-US" sz="2000" dirty="0"/>
              <a:t>:</a:t>
            </a:r>
          </a:p>
          <a:p>
            <a:pPr lvl="1"/>
            <a:r>
              <a:rPr lang="es-CO" sz="2000" dirty="0"/>
              <a:t>Introducción/visión general.</a:t>
            </a:r>
          </a:p>
          <a:p>
            <a:pPr lvl="1"/>
            <a:r>
              <a:rPr lang="es-CO" sz="2000" dirty="0"/>
              <a:t>Actividades.</a:t>
            </a:r>
          </a:p>
          <a:p>
            <a:pPr lvl="1"/>
            <a:r>
              <a:rPr lang="es-CO" sz="2000" dirty="0"/>
              <a:t>Resultados.</a:t>
            </a:r>
          </a:p>
        </p:txBody>
      </p:sp>
    </p:spTree>
    <p:extLst>
      <p:ext uri="{BB962C8B-B14F-4D97-AF65-F5344CB8AC3E}">
        <p14:creationId xmlns:p14="http://schemas.microsoft.com/office/powerpoint/2010/main" val="405856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1D052-AC8F-4E96-A4E8-A1EEB924761C}"/>
              </a:ext>
            </a:extLst>
          </p:cNvPr>
          <p:cNvSpPr>
            <a:spLocks noGrp="1"/>
          </p:cNvSpPr>
          <p:nvPr>
            <p:ph type="title"/>
          </p:nvPr>
        </p:nvSpPr>
        <p:spPr/>
        <p:txBody>
          <a:bodyPr/>
          <a:lstStyle/>
          <a:p>
            <a:r>
              <a:rPr lang="es-CO" dirty="0"/>
              <a:t>Categorías de diseño de pruebas</a:t>
            </a:r>
          </a:p>
        </p:txBody>
      </p:sp>
      <p:sp>
        <p:nvSpPr>
          <p:cNvPr id="3" name="Marcador de contenido 2">
            <a:extLst>
              <a:ext uri="{FF2B5EF4-FFF2-40B4-BE49-F238E27FC236}">
                <a16:creationId xmlns:a16="http://schemas.microsoft.com/office/drawing/2014/main" id="{E3B10BF1-48DF-4D4C-B031-2E06CF0D6604}"/>
              </a:ext>
            </a:extLst>
          </p:cNvPr>
          <p:cNvSpPr>
            <a:spLocks noGrp="1"/>
          </p:cNvSpPr>
          <p:nvPr>
            <p:ph idx="1"/>
          </p:nvPr>
        </p:nvSpPr>
        <p:spPr/>
        <p:txBody>
          <a:bodyPr>
            <a:normAutofit/>
          </a:bodyPr>
          <a:lstStyle/>
          <a:p>
            <a:r>
              <a:rPr lang="es-ES" sz="2000" b="1" dirty="0"/>
              <a:t>Pruebas unitarias</a:t>
            </a:r>
            <a:r>
              <a:rPr lang="es-ES" sz="2000" dirty="0"/>
              <a:t>: tienen como objetivo comprobar el funcionamiento de un módulo de software que pruebe probarse aisladamente y son usualmente usadas por los desarrolladores.</a:t>
            </a:r>
          </a:p>
          <a:p>
            <a:r>
              <a:rPr lang="es-ES" sz="2000" b="1" dirty="0"/>
              <a:t>Pruebas de integración</a:t>
            </a:r>
            <a:r>
              <a:rPr lang="es-ES" sz="2000" dirty="0"/>
              <a:t>: Se utilizan para probar las interacciones entre componentes.</a:t>
            </a:r>
          </a:p>
          <a:p>
            <a:r>
              <a:rPr lang="es-ES" sz="2000" b="1" dirty="0"/>
              <a:t>Pruebas de sistema:</a:t>
            </a:r>
            <a:r>
              <a:rPr lang="es-ES" sz="2000" dirty="0"/>
              <a:t> Se usan para probar el sistema como un todo, con el entorno lo más posible parecido a producción.</a:t>
            </a:r>
          </a:p>
          <a:p>
            <a:r>
              <a:rPr lang="es-ES" sz="2000" b="1" dirty="0"/>
              <a:t>Pruebas de aceptación</a:t>
            </a:r>
            <a:r>
              <a:rPr lang="es-ES" sz="2000" dirty="0"/>
              <a:t>: Se basan en  poder establecer un amplio grado de confianza en un sistema para que el cliente pueda validar que sus expectativas se han cumplido y también se han validado los requisitos.</a:t>
            </a:r>
            <a:endParaRPr lang="es-CO" sz="2000" dirty="0"/>
          </a:p>
        </p:txBody>
      </p:sp>
    </p:spTree>
    <p:extLst>
      <p:ext uri="{BB962C8B-B14F-4D97-AF65-F5344CB8AC3E}">
        <p14:creationId xmlns:p14="http://schemas.microsoft.com/office/powerpoint/2010/main" val="121755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8B68D-D161-4347-8D3F-E8BC88FF2792}"/>
              </a:ext>
            </a:extLst>
          </p:cNvPr>
          <p:cNvSpPr>
            <a:spLocks noGrp="1"/>
          </p:cNvSpPr>
          <p:nvPr>
            <p:ph type="title"/>
          </p:nvPr>
        </p:nvSpPr>
        <p:spPr/>
        <p:txBody>
          <a:bodyPr/>
          <a:lstStyle/>
          <a:p>
            <a:r>
              <a:rPr lang="es-CO" dirty="0"/>
              <a:t>Pruebas de caja negra</a:t>
            </a:r>
          </a:p>
        </p:txBody>
      </p:sp>
      <p:sp>
        <p:nvSpPr>
          <p:cNvPr id="3" name="Marcador de contenido 2">
            <a:extLst>
              <a:ext uri="{FF2B5EF4-FFF2-40B4-BE49-F238E27FC236}">
                <a16:creationId xmlns:a16="http://schemas.microsoft.com/office/drawing/2014/main" id="{E45F35BD-C4FB-4909-99B9-8B4D65696A5A}"/>
              </a:ext>
            </a:extLst>
          </p:cNvPr>
          <p:cNvSpPr>
            <a:spLocks noGrp="1"/>
          </p:cNvSpPr>
          <p:nvPr>
            <p:ph idx="1"/>
          </p:nvPr>
        </p:nvSpPr>
        <p:spPr/>
        <p:txBody>
          <a:bodyPr>
            <a:normAutofit/>
          </a:bodyPr>
          <a:lstStyle/>
          <a:p>
            <a:r>
              <a:rPr lang="es-ES" sz="2000" dirty="0"/>
              <a:t>Las </a:t>
            </a:r>
            <a:r>
              <a:rPr lang="es-ES" sz="2000" b="1" dirty="0"/>
              <a:t>Pruebas de Caja Negra</a:t>
            </a:r>
            <a:r>
              <a:rPr lang="es-ES" sz="2000" dirty="0"/>
              <a:t>, es una técnica de pruebas de software en la cual la funcionalidad se verifica sin tomar en cuenta la estructura interna de código, detalles de implementación o escenarios de ejecución internos en el software.</a:t>
            </a:r>
            <a:endParaRPr lang="es-CO" sz="2000" dirty="0"/>
          </a:p>
        </p:txBody>
      </p:sp>
    </p:spTree>
    <p:extLst>
      <p:ext uri="{BB962C8B-B14F-4D97-AF65-F5344CB8AC3E}">
        <p14:creationId xmlns:p14="http://schemas.microsoft.com/office/powerpoint/2010/main" val="172936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B9207-7DC5-4398-A8E3-55AAB910CAFE}"/>
              </a:ext>
            </a:extLst>
          </p:cNvPr>
          <p:cNvSpPr>
            <a:spLocks noGrp="1"/>
          </p:cNvSpPr>
          <p:nvPr>
            <p:ph type="title"/>
          </p:nvPr>
        </p:nvSpPr>
        <p:spPr/>
        <p:txBody>
          <a:bodyPr/>
          <a:lstStyle/>
          <a:p>
            <a:r>
              <a:rPr lang="es-CO" dirty="0"/>
              <a:t>Pruebas de caja blanca</a:t>
            </a:r>
          </a:p>
        </p:txBody>
      </p:sp>
      <p:sp>
        <p:nvSpPr>
          <p:cNvPr id="3" name="Marcador de contenido 2">
            <a:extLst>
              <a:ext uri="{FF2B5EF4-FFF2-40B4-BE49-F238E27FC236}">
                <a16:creationId xmlns:a16="http://schemas.microsoft.com/office/drawing/2014/main" id="{ABADACC1-FC79-4F76-A754-0321A28F4BB8}"/>
              </a:ext>
            </a:extLst>
          </p:cNvPr>
          <p:cNvSpPr>
            <a:spLocks noGrp="1"/>
          </p:cNvSpPr>
          <p:nvPr>
            <p:ph idx="1"/>
          </p:nvPr>
        </p:nvSpPr>
        <p:spPr/>
        <p:txBody>
          <a:bodyPr>
            <a:normAutofit/>
          </a:bodyPr>
          <a:lstStyle/>
          <a:p>
            <a:r>
              <a:rPr lang="es-ES" sz="2000" dirty="0"/>
              <a:t>Las pruebas de caja blanca (pruebas estructurales) se centran en los detalles procedimentales del software, por lo que su diseño está fuertemente ligado al código fuente. El ingeniero de pruebas escoge distintos valores de entrada para examinar cada uno de los posibles flujos de ejecución del programa y cerciorarse de que se devuelven los valores de salida adecuados.</a:t>
            </a:r>
          </a:p>
          <a:p>
            <a:r>
              <a:rPr lang="es-ES" sz="2000" dirty="0"/>
              <a:t>Aunque las pruebas de caja blanca son aplicables a varios niveles —unidad, integración y sistema—, habitualmente se aplican a las unidades de software.</a:t>
            </a:r>
            <a:endParaRPr lang="es-CO" sz="2000" dirty="0"/>
          </a:p>
        </p:txBody>
      </p:sp>
    </p:spTree>
    <p:extLst>
      <p:ext uri="{BB962C8B-B14F-4D97-AF65-F5344CB8AC3E}">
        <p14:creationId xmlns:p14="http://schemas.microsoft.com/office/powerpoint/2010/main" val="41555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170A0-91EE-420F-8347-2F335326FEE1}"/>
              </a:ext>
            </a:extLst>
          </p:cNvPr>
          <p:cNvSpPr>
            <a:spLocks noGrp="1"/>
          </p:cNvSpPr>
          <p:nvPr>
            <p:ph type="title"/>
          </p:nvPr>
        </p:nvSpPr>
        <p:spPr/>
        <p:txBody>
          <a:bodyPr/>
          <a:lstStyle/>
          <a:p>
            <a:r>
              <a:rPr lang="es-CO" dirty="0"/>
              <a:t>Técnicas basadas en experiencia</a:t>
            </a:r>
          </a:p>
        </p:txBody>
      </p:sp>
      <p:sp>
        <p:nvSpPr>
          <p:cNvPr id="3" name="Marcador de contenido 2">
            <a:extLst>
              <a:ext uri="{FF2B5EF4-FFF2-40B4-BE49-F238E27FC236}">
                <a16:creationId xmlns:a16="http://schemas.microsoft.com/office/drawing/2014/main" id="{4D19941F-8AF9-4E89-A9D3-BC0FB4959CD3}"/>
              </a:ext>
            </a:extLst>
          </p:cNvPr>
          <p:cNvSpPr>
            <a:spLocks noGrp="1"/>
          </p:cNvSpPr>
          <p:nvPr>
            <p:ph idx="1"/>
          </p:nvPr>
        </p:nvSpPr>
        <p:spPr/>
        <p:txBody>
          <a:bodyPr>
            <a:normAutofit/>
          </a:bodyPr>
          <a:lstStyle/>
          <a:p>
            <a:r>
              <a:rPr lang="es-CO" sz="2400" dirty="0"/>
              <a:t>Las pruebas basadas en experiencia son aquellas en las que las pruebas se derivan de la habilidad e institución del probador y su de su experiencia con aplicaciones y tecnologías similares.</a:t>
            </a:r>
          </a:p>
        </p:txBody>
      </p:sp>
    </p:spTree>
    <p:extLst>
      <p:ext uri="{BB962C8B-B14F-4D97-AF65-F5344CB8AC3E}">
        <p14:creationId xmlns:p14="http://schemas.microsoft.com/office/powerpoint/2010/main" val="370716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A4D09-6AB6-430A-88B5-69DB044D4533}"/>
              </a:ext>
            </a:extLst>
          </p:cNvPr>
          <p:cNvSpPr>
            <a:spLocks noGrp="1"/>
          </p:cNvSpPr>
          <p:nvPr>
            <p:ph type="title"/>
          </p:nvPr>
        </p:nvSpPr>
        <p:spPr/>
        <p:txBody>
          <a:bodyPr/>
          <a:lstStyle/>
          <a:p>
            <a:r>
              <a:rPr lang="es-CO" dirty="0"/>
              <a:t>Selección de técnicas de prueba</a:t>
            </a:r>
          </a:p>
        </p:txBody>
      </p:sp>
      <p:sp>
        <p:nvSpPr>
          <p:cNvPr id="3" name="Marcador de contenido 2">
            <a:extLst>
              <a:ext uri="{FF2B5EF4-FFF2-40B4-BE49-F238E27FC236}">
                <a16:creationId xmlns:a16="http://schemas.microsoft.com/office/drawing/2014/main" id="{8CF1633C-1383-47A4-8AC3-F8BA5FF8D561}"/>
              </a:ext>
            </a:extLst>
          </p:cNvPr>
          <p:cNvSpPr>
            <a:spLocks noGrp="1"/>
          </p:cNvSpPr>
          <p:nvPr>
            <p:ph idx="1"/>
          </p:nvPr>
        </p:nvSpPr>
        <p:spPr/>
        <p:txBody>
          <a:bodyPr>
            <a:normAutofit/>
          </a:bodyPr>
          <a:lstStyle/>
          <a:p>
            <a:r>
              <a:rPr lang="es-ES" sz="2000" dirty="0"/>
              <a:t>Algunas de las técnicas más usadas son: Partición de equivalencias, análisis de valores borde, tablas de decisión, transición entre estados, casos de uso, historias de usuario. Aparte, relativas a la automatización, se usan: </a:t>
            </a:r>
            <a:r>
              <a:rPr lang="es-ES" sz="2000" dirty="0" err="1"/>
              <a:t>Record</a:t>
            </a:r>
            <a:r>
              <a:rPr lang="es-ES" sz="2000" dirty="0"/>
              <a:t> &amp; Playback (consiste en grabar una ejecución de la prueba realizada en la interfaz de la aplicación y su reproducción posterior</a:t>
            </a:r>
            <a:r>
              <a:rPr lang="es-ES" sz="2000"/>
              <a:t>), etc.</a:t>
            </a:r>
            <a:endParaRPr lang="es-CO" sz="2000" dirty="0"/>
          </a:p>
        </p:txBody>
      </p:sp>
    </p:spTree>
    <p:extLst>
      <p:ext uri="{BB962C8B-B14F-4D97-AF65-F5344CB8AC3E}">
        <p14:creationId xmlns:p14="http://schemas.microsoft.com/office/powerpoint/2010/main" val="138858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Ejemplos Técnicas de diseño de pruebas…</a:t>
            </a:r>
          </a:p>
        </p:txBody>
      </p:sp>
    </p:spTree>
    <p:extLst>
      <p:ext uri="{BB962C8B-B14F-4D97-AF65-F5344CB8AC3E}">
        <p14:creationId xmlns:p14="http://schemas.microsoft.com/office/powerpoint/2010/main" val="352440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4800" y="1484784"/>
            <a:ext cx="8686800" cy="4595341"/>
          </a:xfrm>
        </p:spPr>
        <p:txBody>
          <a:bodyPr/>
          <a:lstStyle/>
          <a:p>
            <a:r>
              <a:rPr lang="es-ES" dirty="0"/>
              <a:t>El objetivo de una técnica de diseño de prueba es identificar las condiciones de prueba, casos de prueba y datos de prueba.</a:t>
            </a:r>
          </a:p>
          <a:p>
            <a:endParaRPr lang="es-ES" dirty="0"/>
          </a:p>
          <a:p>
            <a:r>
              <a:rPr lang="es-ES" dirty="0"/>
              <a:t>Tradicionalmente se distinguen como técnicas de caja negra y caja blanca, en algunas ocasiones de caja gris.</a:t>
            </a:r>
          </a:p>
          <a:p>
            <a:endParaRPr lang="es-ES" dirty="0"/>
          </a:p>
        </p:txBody>
      </p:sp>
    </p:spTree>
    <p:extLst>
      <p:ext uri="{BB962C8B-B14F-4D97-AF65-F5344CB8AC3E}">
        <p14:creationId xmlns:p14="http://schemas.microsoft.com/office/powerpoint/2010/main" val="973014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94</TotalTime>
  <Words>1025</Words>
  <Application>Microsoft Office PowerPoint</Application>
  <PresentationFormat>Presentación en pantalla (4:3)</PresentationFormat>
  <Paragraphs>54</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Franklin Gothic Book</vt:lpstr>
      <vt:lpstr>Franklin Gothic Medium</vt:lpstr>
      <vt:lpstr>Wingdings 2</vt:lpstr>
      <vt:lpstr>Viajes</vt:lpstr>
      <vt:lpstr>Planeación de pruebas</vt:lpstr>
      <vt:lpstr>Diseño de casos de prueba</vt:lpstr>
      <vt:lpstr>Categorías de diseño de pruebas</vt:lpstr>
      <vt:lpstr>Pruebas de caja negra</vt:lpstr>
      <vt:lpstr>Pruebas de caja blanca</vt:lpstr>
      <vt:lpstr>Técnicas basadas en experiencia</vt:lpstr>
      <vt:lpstr>Selección de técnicas de prueba</vt:lpstr>
      <vt:lpstr>Ejemplos Técnicas de diseño de pruebas…</vt:lpstr>
      <vt:lpstr>Presentación de PowerPoint</vt:lpstr>
      <vt:lpstr>Presentación de PowerPoint</vt:lpstr>
      <vt:lpstr> Técnicas de prueba funcionales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csh</dc:creator>
  <cp:lastModifiedBy>Santiago Pinilla</cp:lastModifiedBy>
  <cp:revision>10</cp:revision>
  <dcterms:created xsi:type="dcterms:W3CDTF">2019-11-29T02:20:06Z</dcterms:created>
  <dcterms:modified xsi:type="dcterms:W3CDTF">2019-12-01T22:16:07Z</dcterms:modified>
</cp:coreProperties>
</file>