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50" d="100"/>
          <a:sy n="50" d="100"/>
        </p:scale>
        <p:origin x="29" y="94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27/11/2019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27/11/2019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6224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496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0494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790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93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830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851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70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8388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652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27/11/2019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27/11/2019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27/11/2019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27/11/2019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27/11/2019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27/11/2019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27/11/2019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27/11/2019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27/11/2019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27/11/2019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GESTION DE PRUEBAS	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Andrés Rincón             Josvid Calderón</a:t>
            </a:r>
          </a:p>
          <a:p>
            <a:pPr rtl="0"/>
            <a:r>
              <a:rPr lang="es-ES" dirty="0" smtClean="0"/>
              <a:t>Sebastián Castillo        Diego Sarmiento</a:t>
            </a:r>
            <a:endParaRPr lang="es-ES" dirty="0" smtClean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11424" y="404664"/>
            <a:ext cx="11665296" cy="11430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 </a:t>
            </a:r>
            <a:endParaRPr lang="en-US" dirty="0"/>
          </a:p>
          <a:p>
            <a:r>
              <a:rPr lang="es-CO" b="1" dirty="0"/>
              <a:t>Seguimiento del progreso de las pruebas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623392" y="1547664"/>
            <a:ext cx="11233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El objetivo del seguimiento de las pruebas es facilitar </a:t>
            </a:r>
            <a:r>
              <a:rPr lang="es-CO" dirty="0" err="1"/>
              <a:t>feedback</a:t>
            </a:r>
            <a:r>
              <a:rPr lang="es-CO" dirty="0"/>
              <a:t> y visibilidad sobre las actividades de pruebas. La información que controlar puede recopilarse de forma manual o automática y puede utilizarse para medir los criterios de salida, tales como la cobertura.</a:t>
            </a:r>
            <a:endParaRPr lang="en-US" dirty="0"/>
          </a:p>
          <a:p>
            <a:r>
              <a:rPr lang="es-CO" dirty="0"/>
              <a:t> </a:t>
            </a:r>
            <a:endParaRPr lang="en-US" dirty="0"/>
          </a:p>
          <a:p>
            <a:pPr algn="just"/>
            <a:r>
              <a:rPr lang="es-CO" dirty="0"/>
              <a:t>Las métricas también pueden utilizarse para evaluar el progreso contra el programa y el presupuesto previstos. Entre las métricas de pruebas más comunes se incluyen: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3645024"/>
            <a:ext cx="4256577" cy="283464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960096" y="3645024"/>
            <a:ext cx="4680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Fecha de hitos de las pruebas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Información sobre defectos (por ejemplo, densidad de los defectos, defectos detectados y corregidos, frecuencia de fallos y resultados de la repetición de pruebas).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Cobertura de pruebas de los requisitos, riesgos o código.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8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235460" y="519932"/>
            <a:ext cx="9145016" cy="172802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 </a:t>
            </a:r>
            <a:endParaRPr lang="en-US" dirty="0"/>
          </a:p>
          <a:p>
            <a:r>
              <a:rPr lang="es-CO" b="1" dirty="0" smtClean="0"/>
              <a:t>INFORMES DE PRUEBAS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789280" y="2517497"/>
            <a:ext cx="5544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Los informes de pruebas tienen por objeto resumir información sobre el entorno de pruebas, incluyendo</a:t>
            </a:r>
            <a:r>
              <a:rPr lang="es-CO" dirty="0" smtClean="0"/>
              <a:t>:</a:t>
            </a:r>
          </a:p>
          <a:p>
            <a:r>
              <a:rPr lang="es-CO" dirty="0" smtClean="0"/>
              <a:t>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Que ha pasado durante un periodo de prueba, como fechas en las que se cumplieron los criterios de salida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Análisis de información y métricas para respaldar las recomendaciones y decisiones sobre acciones futuras, tales como una evaluación de los defectos restantes.</a:t>
            </a:r>
            <a:endParaRPr lang="en-US" dirty="0"/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014260"/>
            <a:ext cx="3135789" cy="39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0" y="332656"/>
            <a:ext cx="11125236" cy="89284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600" dirty="0"/>
              <a:t> </a:t>
            </a:r>
            <a:r>
              <a:rPr lang="es-MX" sz="5600" dirty="0" smtClean="0"/>
              <a:t>GESTION DE LA CONFIGURACION</a:t>
            </a:r>
            <a:endParaRPr lang="en-US" sz="5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50720" y="1438473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>
                <a:solidFill>
                  <a:schemeClr val="accent1">
                    <a:lumMod val="50000"/>
                  </a:schemeClr>
                </a:solidFill>
              </a:rPr>
              <a:t>ANTECEDENTES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83432" y="2420888"/>
            <a:ext cx="98650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El objetivo de la gestión de la </a:t>
            </a:r>
            <a:r>
              <a:rPr lang="es-CO" dirty="0" smtClean="0"/>
              <a:t>configuración </a:t>
            </a:r>
            <a:r>
              <a:rPr lang="es-CO" dirty="0"/>
              <a:t>es establecer y mantener la integridad de los productos (componentes, datos y </a:t>
            </a:r>
            <a:r>
              <a:rPr lang="es-CO" dirty="0" smtClean="0"/>
              <a:t>documentación) </a:t>
            </a:r>
            <a:r>
              <a:rPr lang="es-CO" dirty="0"/>
              <a:t>del software o sistema.</a:t>
            </a:r>
            <a:endParaRPr lang="en-US" dirty="0"/>
          </a:p>
          <a:p>
            <a:pPr algn="just"/>
            <a:r>
              <a:rPr lang="es-CO" dirty="0"/>
              <a:t> </a:t>
            </a:r>
            <a:endParaRPr lang="en-US" dirty="0"/>
          </a:p>
          <a:p>
            <a:pPr algn="just"/>
            <a:r>
              <a:rPr lang="es-CO" dirty="0"/>
              <a:t>En el caso de las pruebas, la gestión de la configuración puede implicar garantizar lo siguiente:</a:t>
            </a: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Todos los elementos de soporte de prueba han sido identificados, se ha llevado a cabo un control de versión, se han localizado los cambios, tanto entre sí como en relación con los elementos de desarrollo</a:t>
            </a: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Todos los documentos y elementos de software identificados están referenciados de manera clara en la documentación de prueba</a:t>
            </a:r>
            <a:endParaRPr lang="en-US" dirty="0"/>
          </a:p>
          <a:p>
            <a:pPr algn="just"/>
            <a:r>
              <a:rPr lang="es-CO" dirty="0"/>
              <a:t>Durante la planificación de las pruebas, deben seleccionarse, documentarse e implementarse los procedimientos de gestión de la configuración y las (herramientas) de infraestructura.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384708" y="447924"/>
            <a:ext cx="11125236" cy="89284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600" dirty="0" smtClean="0"/>
              <a:t>RIESGOS DE PRUEBAS</a:t>
            </a:r>
            <a:endParaRPr lang="en-US" sz="5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39416" y="1988840"/>
            <a:ext cx="985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Puede definirse como la oportunidad de evitar eventos no deseados ( amenazas ) que afecten el funcionamiento de nuestro sistema.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839416" y="2851195"/>
            <a:ext cx="3090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 </a:t>
            </a:r>
            <a:r>
              <a:rPr lang="es-CO" dirty="0" smtClean="0"/>
              <a:t>La </a:t>
            </a:r>
            <a:r>
              <a:rPr lang="es-CO" dirty="0"/>
              <a:t>priorización basada en riesgos permite identificar de manera más eficiente la probabilidad de errores y definir cuál historia de usuario debería priorizarse al momento de iniciar el ciclo de pruebas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7608168" y="2712695"/>
            <a:ext cx="30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 permite determinar la calidad del software y corregir las incidencias generadas durante el desarrollo. Este proceso incluye correcciones y relanzamiento, que siempre será parte de los proyectos de desarrollo ya que las incidencias siempre ocurren.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54" y="2875231"/>
            <a:ext cx="3446012" cy="228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9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71464" y="404664"/>
            <a:ext cx="10009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>
                <a:solidFill>
                  <a:srgbClr val="92D050"/>
                </a:solidFill>
              </a:rPr>
              <a:t>RIESGOS DE PROYECTO</a:t>
            </a:r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39416" y="2764378"/>
            <a:ext cx="3287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</a:t>
            </a:r>
            <a:r>
              <a:rPr lang="es-CO" dirty="0" smtClean="0"/>
              <a:t>s </a:t>
            </a:r>
            <a:r>
              <a:rPr lang="es-CO" dirty="0"/>
              <a:t>una </a:t>
            </a:r>
            <a:r>
              <a:rPr lang="es-CO" b="1" dirty="0"/>
              <a:t>actividad de protección</a:t>
            </a:r>
            <a:r>
              <a:rPr lang="es-CO" dirty="0"/>
              <a:t> dentro de la gestión de proyectos, encargada de identificar, mitigar y monitorizar los riesgos que pudieran afectar a la ejecución y viabilidad del proyecto.</a:t>
            </a:r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4583832" y="3645024"/>
            <a:ext cx="25202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7608168" y="2348880"/>
            <a:ext cx="3287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Presupuesto: se necesita una mayor inversión.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Planificación: se necesita más tiempo.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Personal: se necesitan más o mejores cualificados.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Recursos: se necesitan más o mejores instrumentos.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Requisitos: se necesitan más condiciones.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4200128" y="2984078"/>
            <a:ext cx="328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CO" dirty="0" smtClean="0"/>
              <a:t>Algunos de estos </a:t>
            </a:r>
          </a:p>
          <a:p>
            <a:pPr lvl="0" algn="ctr"/>
            <a:r>
              <a:rPr lang="es-CO" dirty="0" smtClean="0"/>
              <a:t>pueden 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7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71464" y="404664"/>
            <a:ext cx="10009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>
                <a:solidFill>
                  <a:srgbClr val="92D050"/>
                </a:solidFill>
              </a:rPr>
              <a:t>RIESGOS DE PROYECTO</a:t>
            </a:r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3392" y="1284009"/>
            <a:ext cx="9912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</a:t>
            </a:r>
            <a:r>
              <a:rPr lang="es-CO" dirty="0" smtClean="0"/>
              <a:t>s </a:t>
            </a:r>
            <a:r>
              <a:rPr lang="es-CO" dirty="0"/>
              <a:t>una </a:t>
            </a:r>
            <a:r>
              <a:rPr lang="es-CO" b="1" dirty="0"/>
              <a:t>actividad de protección</a:t>
            </a:r>
            <a:r>
              <a:rPr lang="es-CO" dirty="0"/>
              <a:t> dentro de la gestión de proyectos, encargada de identificar, mitigar y monitorizar los riesgos que pudieran afectar a la ejecución y viabilidad del proyecto.</a:t>
            </a:r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6703716" y="4477311"/>
            <a:ext cx="1080120" cy="163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7992888" y="2177587"/>
            <a:ext cx="3287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Presupuesto: se necesita una mayor inversión.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Planificación: se necesita más tiempo.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Personal: se necesitan más o mejores cualificados.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Recursos: se necesitan más o mejores instrumentos.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Requisitos: se necesitan más condiciones.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4825216" y="3592418"/>
            <a:ext cx="328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CO" dirty="0" smtClean="0"/>
              <a:t>Algunos de estos </a:t>
            </a:r>
          </a:p>
          <a:p>
            <a:pPr lvl="0" algn="ctr"/>
            <a:r>
              <a:rPr lang="es-CO" dirty="0" smtClean="0"/>
              <a:t>pueden ser</a:t>
            </a:r>
            <a:endParaRPr lang="en-US" dirty="0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5303912" y="4485499"/>
            <a:ext cx="1124592" cy="163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11424" y="2239717"/>
            <a:ext cx="4639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Requisitos: se necesitan más condiciones.</a:t>
            </a: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Diseño: se necesita una mejor arquitectura.</a:t>
            </a: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Implementación: se necesita más tiempo o personal para finalizarse.</a:t>
            </a: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Interfaz: se necesita un mejor estudio de usabilidad e interacción.</a:t>
            </a: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Verificación: se necesita realizar más pruebas.</a:t>
            </a: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Mantenimiento: se necesita más dedicación después de la entrega final.</a:t>
            </a: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Incertidumbre técnica: se necesita mayor conocimiento sobre el área.</a:t>
            </a: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Tecnologías desconocidas: se necesita mayor conocimiento sobre cómo realizar el proyecto de forma óptima.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6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71464" y="425437"/>
            <a:ext cx="100091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>
                <a:solidFill>
                  <a:srgbClr val="92D050"/>
                </a:solidFill>
              </a:rPr>
              <a:t>RIESGOS DE PRODUCTO</a:t>
            </a:r>
          </a:p>
          <a:p>
            <a:pPr algn="ctr"/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9360" y="1649347"/>
            <a:ext cx="9912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 el software los eventos futuros (peligros, amenazas) se conocen como riesgos de producto ya que suponen un riesgo para la calidad del producto podemos evidenciar unos riegos como lo son 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754896" y="3273367"/>
            <a:ext cx="9001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El producto final es vulnerable a los fallos.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Este no cumple con las funcionalidades previstas.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El software puede afectar a la compañía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No cuenta con un buen rendimiento (Rendimiento, funcionalidad)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76" y="2572677"/>
            <a:ext cx="30480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15480" y="575727"/>
            <a:ext cx="100091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>
                <a:solidFill>
                  <a:srgbClr val="92D050"/>
                </a:solidFill>
              </a:rPr>
              <a:t>GESTION DE INCIDENCIAS</a:t>
            </a:r>
          </a:p>
          <a:p>
            <a:pPr algn="ctr"/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3392" y="1447492"/>
            <a:ext cx="1123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Pueden surgir durante el desarrollo, la revisión las pruebas o el uso de un producto de software, asimismo pueden surgir por problemas en el código o en el sistema de funcionamiento o en cualquier tipo de documentación que incluya requisitos y documentos de desarrollo.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0" y="2922994"/>
            <a:ext cx="7536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Algunos de los objetivos de los informes de incidencias son</a:t>
            </a:r>
            <a:r>
              <a:rPr lang="es-CO" dirty="0" smtClean="0"/>
              <a:t>:</a:t>
            </a:r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 smtClean="0"/>
              <a:t>	Permitir </a:t>
            </a:r>
            <a:r>
              <a:rPr lang="es-CO" dirty="0"/>
              <a:t>la identificación el aislamiento y la corrección a los </a:t>
            </a:r>
            <a:r>
              <a:rPr lang="es-CO" dirty="0" smtClean="0"/>
              <a:t>	desarrolladores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 smtClean="0"/>
              <a:t>	Proporcionar </a:t>
            </a:r>
            <a:r>
              <a:rPr lang="es-CO" dirty="0"/>
              <a:t>a los lideres de prueba un medio de seguimiento de </a:t>
            </a:r>
            <a:r>
              <a:rPr lang="es-CO" dirty="0" smtClean="0"/>
              <a:t>	la </a:t>
            </a:r>
            <a:r>
              <a:rPr lang="es-CO" dirty="0"/>
              <a:t>calidad de </a:t>
            </a:r>
            <a:r>
              <a:rPr lang="es-CO" dirty="0" smtClean="0"/>
              <a:t>	sistema </a:t>
            </a:r>
            <a:r>
              <a:rPr lang="es-CO" dirty="0"/>
              <a:t>probado y el progreso de las pruebas.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16" y="2886402"/>
            <a:ext cx="4111920" cy="32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9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Organización de pruebas e independencia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7888" y="1828800"/>
            <a:ext cx="5580112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>
                <a:solidFill>
                  <a:schemeClr val="tx1"/>
                </a:solidFill>
              </a:rPr>
              <a:t>La efectividad de la identificación de efectos del proceso de pruebas y revisión puede mejorarse si se utilizan probadores independientes.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Tenemos  siguientes  alternativas  de independencia : 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Ausencia de probadores independientes.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Probadores independientes dentro de los equipos de desarrollo.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Equipos de prueba independientes, que reporten la dirección de proyectos  o a la dirección ejecutiva.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Probadores procedentes de la organización comercial o del la comunidad de usuarios.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348880"/>
            <a:ext cx="3819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3512" y="2924944"/>
            <a:ext cx="3456384" cy="1143000"/>
          </a:xfrm>
        </p:spPr>
        <p:txBody>
          <a:bodyPr rtlCol="0"/>
          <a:lstStyle/>
          <a:p>
            <a:pPr rtl="0"/>
            <a:r>
              <a:rPr lang="es-ES" dirty="0" smtClean="0"/>
              <a:t>VENTAJAS DE</a:t>
            </a:r>
            <a:br>
              <a:rPr lang="es-ES" dirty="0" smtClean="0"/>
            </a:br>
            <a:r>
              <a:rPr lang="es-ES" dirty="0" smtClean="0"/>
              <a:t>INDEPENDENCIA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703512" y="1268760"/>
            <a:ext cx="9144000" cy="1387351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s-MX" dirty="0" smtClean="0">
                <a:effectLst/>
              </a:rPr>
              <a:t>Los proyectos grandes, complejos o criterios para la seguridad, normalmente lo mejor es contar con varios niveles  de pruebas y poner alguno o todos los niveles a cargo de probadores  independientes.</a:t>
            </a:r>
            <a:endParaRPr lang="es-MX" dirty="0">
              <a:effectLst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319808" y="4061088"/>
            <a:ext cx="4223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Los probadores independientes ven mas y diferentes defectos y son objetivos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Un probador independiente puede comprobar los supuestos planteados durante  las fases de especificación e implementación del sistema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960096" y="2924944"/>
            <a:ext cx="345638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INCONVENIENTES DE</a:t>
            </a:r>
            <a:br>
              <a:rPr lang="es-ES" dirty="0" smtClean="0"/>
            </a:br>
            <a:r>
              <a:rPr lang="es-ES" dirty="0" smtClean="0"/>
              <a:t>INDEPENDENCIA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6816080" y="4061087"/>
            <a:ext cx="4223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Aislamiento del equipo de desarrollo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Los desarrolladores pueden llegar a perder el sentido de responsabilidad frente a la calidad.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Los probadores pueden verse como cuellos de botella o ser culpados de retrasos en el lanzamiento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5480" y="2930332"/>
            <a:ext cx="3779912" cy="11430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ALGUNAS TAREAS DEL LIDER DE PRUEBAS.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51984" y="1368232"/>
            <a:ext cx="5831632" cy="4267200"/>
          </a:xfrm>
        </p:spPr>
        <p:txBody>
          <a:bodyPr/>
          <a:lstStyle/>
          <a:p>
            <a:r>
              <a:rPr lang="es-MX" dirty="0" smtClean="0"/>
              <a:t>Coordinar la estrategia de pruebas  y planificar con los jefes de proyecto y demás responsables.</a:t>
            </a:r>
          </a:p>
          <a:p>
            <a:r>
              <a:rPr lang="es-MX" dirty="0" smtClean="0"/>
              <a:t>Redactar o revisar estrategia de pruebas para el proyecto.</a:t>
            </a:r>
          </a:p>
          <a:p>
            <a:r>
              <a:rPr lang="es-MX" dirty="0" smtClean="0"/>
              <a:t>Contribuir a la perspectiva de pruebas de otras actividades del proyecto.</a:t>
            </a:r>
          </a:p>
          <a:p>
            <a:r>
              <a:rPr lang="es-MX" dirty="0" smtClean="0"/>
              <a:t>Planificar las pruebas.</a:t>
            </a:r>
          </a:p>
          <a:p>
            <a:r>
              <a:rPr lang="es-MX" dirty="0" smtClean="0"/>
              <a:t>Iniciar la especificación, preparación, implementación y ejecución de pruebas.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31504" y="2839968"/>
            <a:ext cx="3347864" cy="720864"/>
          </a:xfrm>
        </p:spPr>
        <p:txBody>
          <a:bodyPr rtlCol="0">
            <a:noAutofit/>
          </a:bodyPr>
          <a:lstStyle/>
          <a:p>
            <a:pPr rtl="0"/>
            <a:r>
              <a:rPr lang="es-ES" sz="3100" dirty="0" smtClean="0"/>
              <a:t>ALGUNAS TAREAS DE UN PROBADOR</a:t>
            </a:r>
            <a:endParaRPr lang="es-ES" sz="31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663952" y="1769239"/>
            <a:ext cx="54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Revisar y contribuir a los planes de pruebas.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Analizar, revisar y evaluar los requisitos de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Crear especificaciones de prueba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Configurar el entorno de prueba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Preparar y obtener datos de prueba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Implementar pruebas en todos los niveles de prueba, ejecutar y registrar las pruebas.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Medir el rendimiento de los componentes y sistemas.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Revisar las pruebas desarrolladas por terceros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0" y="260648"/>
            <a:ext cx="9144000" cy="1143000"/>
          </a:xfrm>
        </p:spPr>
        <p:txBody>
          <a:bodyPr rtlCol="0"/>
          <a:lstStyle/>
          <a:p>
            <a:pPr rtl="0"/>
            <a:r>
              <a:rPr lang="es-ES" dirty="0" smtClean="0"/>
              <a:t>Planificación de pruebas </a:t>
            </a:r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415480" y="2060849"/>
            <a:ext cx="10513168" cy="864096"/>
          </a:xfrm>
        </p:spPr>
        <p:txBody>
          <a:bodyPr rtlCol="0"/>
          <a:lstStyle/>
          <a:p>
            <a:pPr rtl="0"/>
            <a:r>
              <a:rPr lang="es-ES" dirty="0" smtClean="0"/>
              <a:t>Este apartado describe el objetivo de planificación de pruebas en el ámbito del desarrollo y la implementación de proyectos, así como en las actividades de mantenimientos</a:t>
            </a:r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1415480" y="3284984"/>
            <a:ext cx="10497928" cy="208823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 smtClean="0"/>
              <a:t>La planificación se ve afectada por la política de pruebas de la organización, el alcance de las pruebas, los objetivos, los riesgos, las limitaciones, la criticidad, la </a:t>
            </a:r>
            <a:r>
              <a:rPr lang="es-ES" dirty="0" err="1" smtClean="0"/>
              <a:t>testabilidad</a:t>
            </a:r>
            <a:r>
              <a:rPr lang="es-ES" dirty="0" smtClean="0"/>
              <a:t> y la disponibilidad de recursos</a:t>
            </a:r>
          </a:p>
          <a:p>
            <a:pPr marL="0" indent="0" rtl="0">
              <a:buNone/>
            </a:pPr>
            <a:endParaRPr lang="es-ES" dirty="0"/>
          </a:p>
          <a:p>
            <a:r>
              <a:rPr lang="es-ES" dirty="0" smtClean="0"/>
              <a:t>La planificación de pruebas  es una actividad continua que se lleva  a cabo en todos los procesos de ciclo de vida y actividades.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ACTIVIDADES DE PLANIFICACION DE PRUEBAS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343472" y="1988840"/>
            <a:ext cx="9324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Determinar el alcance y los riesgos e identificar los objetivos de las pruebas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Definir el enfoque global de las pruebas, incluida la definición de los niveles de y los criterios de entrada y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Integrar y coordinar las actividades de pruebas en las actividades de  ciclo de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Adoptar decisiones sobre que probar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Programar las actividades de análisis y diseño de las pruebas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Programar la implementación, ejecución y evaluación de las pruebas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Asignar recursos para las distintas actividades definidas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Definir la cantidad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719736" y="404664"/>
            <a:ext cx="5508104" cy="11430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CRITERIOS DE ENTRADA 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23392" y="1547664"/>
            <a:ext cx="1123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Los criterios de entrada establecen cuando iniciar las pruebas de ejemplo al inicio de un nivel de prueba 0 cuando una serie de pruebas este lista para su ejecución	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5879976" y="2996952"/>
            <a:ext cx="5112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Disponibilidad y disposición del entorno de pruebas.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Disposición de las herramientas de prueba en el entorno de pruebas.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Disponibilidad de código testeadle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Disponibilidad de datos de prueba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900809"/>
            <a:ext cx="2574032" cy="19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719736" y="404664"/>
            <a:ext cx="5508104" cy="11430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CRITERIOS DE SALIDA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23392" y="1547664"/>
            <a:ext cx="1123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Los criterios de entrada establecen cuando detener las pruebas, como por ejemplo al final de un nivel de prueba  o cuando una serie de pruebas haya logrado  un objetivo en especifico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357812" y="3336995"/>
            <a:ext cx="5112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Medidas de exhaustividad, tales como la cobertura de código, la funcionalidad o el riesgo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Estimaciones de densidad de defectos o medidas de fiabilidad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Coste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Riesgos residuales, tales como defectos no corregidos o ausencia de cobertura de  pruebas en determinadas áreas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Calendarios, como los basados en el pazo de comercialización.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24" y="3240852"/>
            <a:ext cx="2574032" cy="19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8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0</TotalTime>
  <Words>1256</Words>
  <Application>Microsoft Office PowerPoint</Application>
  <PresentationFormat>Panorámica</PresentationFormat>
  <Paragraphs>144</Paragraphs>
  <Slides>17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Candara</vt:lpstr>
      <vt:lpstr>Consolas</vt:lpstr>
      <vt:lpstr>Equipo informático 16 × 9</vt:lpstr>
      <vt:lpstr>GESTION DE PRUEBAS </vt:lpstr>
      <vt:lpstr>Organización de pruebas e independencia</vt:lpstr>
      <vt:lpstr>VENTAJAS DE INDEPENDENCIA</vt:lpstr>
      <vt:lpstr>ALGUNAS TAREAS DEL LIDER DE PRUEBAS.</vt:lpstr>
      <vt:lpstr>Presentación de PowerPoint</vt:lpstr>
      <vt:lpstr>Planificación de pruebas </vt:lpstr>
      <vt:lpstr>ACTIVIDADES DE PLANIFICACION DE PRUEBAS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2019-11-28T00:09:16Z</dcterms:created>
  <dcterms:modified xsi:type="dcterms:W3CDTF">2019-11-28T02:08:43Z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