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7" r:id="rId22"/>
    <p:sldId id="278" r:id="rId23"/>
    <p:sldId id="279" r:id="rId24"/>
    <p:sldId id="280" r:id="rId25"/>
    <p:sldId id="281" r:id="rId26"/>
    <p:sldId id="282" r:id="rId27"/>
    <p:sldId id="283" r:id="rId28"/>
    <p:sldId id="284"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274"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6" autoAdjust="0"/>
    <p:restoredTop sz="94660"/>
  </p:normalViewPr>
  <p:slideViewPr>
    <p:cSldViewPr snapToGrid="0">
      <p:cViewPr varScale="1">
        <p:scale>
          <a:sx n="74" d="100"/>
          <a:sy n="74" d="100"/>
        </p:scale>
        <p:origin x="37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s-ES"/>
              <a:t>Haga clic para modificar el estilo de título del patrón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18C79C5D-2A6F-F04D-97DA-BEF2467B64E4}" type="datetimeFigureOut">
              <a:rPr lang="en-US" dirty="0"/>
              <a:pPr/>
              <a:t>11/30/2019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8DFA1846-DA80-1C48-A609-854EA85C59AD}" type="datetimeFigureOut">
              <a:rPr lang="en-US" dirty="0"/>
              <a:pPr/>
              <a:t>11/30/2019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s-ES"/>
              <a:t>Haga clic para modificar el estilo de título del patrón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s-ES"/>
              <a:t>Haga clic para modificar el estilo de texto del patrón</a:t>
            </a:r>
          </a:p>
        </p:txBody>
      </p:sp>
      <p:sp>
        <p:nvSpPr>
          <p:cNvPr id="2" name="Date Placeholder 1"/>
          <p:cNvSpPr>
            <a:spLocks noGrp="1"/>
          </p:cNvSpPr>
          <p:nvPr>
            <p:ph type="dt" sz="half" idx="10"/>
          </p:nvPr>
        </p:nvSpPr>
        <p:spPr/>
        <p:txBody>
          <a:bodyPr/>
          <a:lstStyle/>
          <a:p>
            <a:fld id="{FBF54567-0DE4-3F47-BF90-CB84690072F9}" type="datetimeFigureOut">
              <a:rPr lang="en-US" dirty="0"/>
              <a:pPr/>
              <a:t>11/30/2019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8DFA1846-DA80-1C48-A609-854EA85C59AD}" type="datetimeFigureOut">
              <a:rPr lang="en-US" dirty="0"/>
              <a:pPr/>
              <a:t>11/30/2019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11/30/2019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11/30/2019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11/30/2019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11/30/2019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D0DF5E60-9974-AC48-9591-99C2BB44B7CF}" type="datetimeFigureOut">
              <a:rPr lang="en-US" dirty="0"/>
              <a:pPr/>
              <a:t>11/30/2019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s-ES"/>
              <a:t>Haga clic para modificar el estilo de título del patrón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11/30/2019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11/30/2019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O" dirty="0"/>
              <a:t>HERRAMIENTAS DE SOPORTE DE PRUEBAS</a:t>
            </a:r>
          </a:p>
        </p:txBody>
      </p:sp>
      <p:sp>
        <p:nvSpPr>
          <p:cNvPr id="3" name="Subtítulo 2"/>
          <p:cNvSpPr>
            <a:spLocks noGrp="1"/>
          </p:cNvSpPr>
          <p:nvPr>
            <p:ph type="subTitle" idx="1"/>
          </p:nvPr>
        </p:nvSpPr>
        <p:spPr>
          <a:xfrm>
            <a:off x="810001" y="5280846"/>
            <a:ext cx="10572000" cy="1577153"/>
          </a:xfrm>
        </p:spPr>
        <p:txBody>
          <a:bodyPr numCol="2">
            <a:noAutofit/>
          </a:bodyPr>
          <a:lstStyle/>
          <a:p>
            <a:r>
              <a:rPr lang="es-CO" dirty="0"/>
              <a:t>GRUPO 6</a:t>
            </a:r>
          </a:p>
          <a:p>
            <a:r>
              <a:rPr lang="es-CO" dirty="0"/>
              <a:t>JENNIFER CURREA TORO</a:t>
            </a:r>
          </a:p>
          <a:p>
            <a:r>
              <a:rPr lang="es-CO" dirty="0"/>
              <a:t>WILMER ANDREY URIBE TORRES</a:t>
            </a:r>
          </a:p>
          <a:p>
            <a:endParaRPr lang="es-CO" dirty="0"/>
          </a:p>
          <a:p>
            <a:endParaRPr lang="es-CO" dirty="0"/>
          </a:p>
          <a:p>
            <a:r>
              <a:rPr lang="es-CO" dirty="0"/>
              <a:t>HAMMEL YESID BARRERO CASTAÑO</a:t>
            </a:r>
          </a:p>
          <a:p>
            <a:r>
              <a:rPr lang="es-CO" dirty="0"/>
              <a:t>JOHAN RIOS</a:t>
            </a:r>
          </a:p>
          <a:p>
            <a:endParaRPr lang="es-CO" dirty="0"/>
          </a:p>
        </p:txBody>
      </p:sp>
    </p:spTree>
    <p:extLst>
      <p:ext uri="{BB962C8B-B14F-4D97-AF65-F5344CB8AC3E}">
        <p14:creationId xmlns:p14="http://schemas.microsoft.com/office/powerpoint/2010/main" val="4130920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18712" y="2222287"/>
            <a:ext cx="10554574" cy="4371696"/>
          </a:xfrm>
        </p:spPr>
        <p:txBody>
          <a:bodyPr>
            <a:normAutofit/>
          </a:bodyPr>
          <a:lstStyle/>
          <a:p>
            <a:r>
              <a:rPr lang="es-CO" sz="2000" dirty="0"/>
              <a:t>Subtipos:</a:t>
            </a:r>
          </a:p>
          <a:p>
            <a:pPr marL="800100" lvl="1" indent="-342900">
              <a:buFont typeface="+mj-lt"/>
              <a:buAutoNum type="arabicPeriod" startAt="11"/>
            </a:pPr>
            <a:r>
              <a:rPr lang="es-ES" sz="1800" b="1" dirty="0"/>
              <a:t>Pruebas de rendimiento:</a:t>
            </a:r>
            <a:r>
              <a:rPr lang="es-ES" sz="1800" dirty="0"/>
              <a:t> tiene la intención de determinar cómo funciona un sistema en términos de capacidad de respuesta y estabilidad bajo una carga determinada.</a:t>
            </a:r>
            <a:endParaRPr lang="es-ES" sz="1800" b="1" dirty="0"/>
          </a:p>
          <a:p>
            <a:pPr lvl="2"/>
            <a:r>
              <a:rPr lang="es-ES" sz="1600" b="1" dirty="0"/>
              <a:t>Pruebas de concurrencia:</a:t>
            </a:r>
            <a:r>
              <a:rPr lang="es-ES" sz="1600" dirty="0"/>
              <a:t> se realiza para identificar los defectos en una aplicación cuando varios usuarios inician sesión en la aplicación. Al usarlo, tenemos la capacidad de identificar y medir los problemas en los parámetros del sistema, como el tiempo de respuesta, el rendimiento, los bloqueos / puntos muertos o cualquier otro problema asociado con la concurrencia.</a:t>
            </a:r>
          </a:p>
          <a:p>
            <a:pPr lvl="2"/>
            <a:r>
              <a:rPr lang="es-ES" sz="1600" b="1" dirty="0"/>
              <a:t>Pruebas de escalabilidad:</a:t>
            </a:r>
            <a:r>
              <a:rPr lang="es-ES" sz="1600" dirty="0"/>
              <a:t> evalúa la capacidad del sistema para crecer al aumentar los diferentes indicadores, como la carga de trabajo por usuario, el número de usuarios concurrentes o el tamaño de una base de datos.</a:t>
            </a:r>
          </a:p>
          <a:p>
            <a:pPr lvl="2"/>
            <a:r>
              <a:rPr lang="es-ES" sz="1600" b="1" dirty="0"/>
              <a:t>Pruebas de resistencia:</a:t>
            </a:r>
            <a:r>
              <a:rPr lang="es-ES" sz="1600" dirty="0"/>
              <a:t> Define problemas que pueden ocurrir con la ejecución prolongada. Evalúa el comportamiento de un sistema cuando se da una carga de trabajo significativa de forma continua.</a:t>
            </a:r>
          </a:p>
          <a:p>
            <a:endParaRPr lang="es-CO" dirty="0"/>
          </a:p>
        </p:txBody>
      </p:sp>
      <p:sp>
        <p:nvSpPr>
          <p:cNvPr id="4" name="Título 1"/>
          <p:cNvSpPr>
            <a:spLocks noGrp="1"/>
          </p:cNvSpPr>
          <p:nvPr>
            <p:ph type="title"/>
          </p:nvPr>
        </p:nvSpPr>
        <p:spPr>
          <a:xfrm>
            <a:off x="810000" y="447188"/>
            <a:ext cx="10571998" cy="970450"/>
          </a:xfrm>
        </p:spPr>
        <p:txBody>
          <a:bodyPr/>
          <a:lstStyle/>
          <a:p>
            <a:r>
              <a:rPr lang="es-CO" dirty="0"/>
              <a:t>TIPOS DE HERRAMIENTAS DE PRUEBAS</a:t>
            </a:r>
          </a:p>
        </p:txBody>
      </p:sp>
    </p:spTree>
    <p:extLst>
      <p:ext uri="{BB962C8B-B14F-4D97-AF65-F5344CB8AC3E}">
        <p14:creationId xmlns:p14="http://schemas.microsoft.com/office/powerpoint/2010/main" val="728664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CO" sz="2000" dirty="0"/>
              <a:t>Subtipos:</a:t>
            </a:r>
          </a:p>
          <a:p>
            <a:pPr marL="800100" lvl="1" indent="-342900">
              <a:buFont typeface="+mj-lt"/>
              <a:buAutoNum type="arabicPeriod" startAt="12"/>
            </a:pPr>
            <a:r>
              <a:rPr lang="es-ES" sz="1800" b="1" dirty="0"/>
              <a:t>Pruebas de rampa</a:t>
            </a:r>
            <a:r>
              <a:rPr lang="es-ES" sz="1800" dirty="0"/>
              <a:t> es el tipo de prueba de resistencia, que consiste en elevar una señal de entrada continuamente hasta que el sistema se descompone.</a:t>
            </a:r>
          </a:p>
          <a:p>
            <a:pPr marL="800100" lvl="1" indent="-342900">
              <a:buFont typeface="+mj-lt"/>
              <a:buAutoNum type="arabicPeriod" startAt="12"/>
            </a:pPr>
            <a:r>
              <a:rPr lang="es-ES" sz="1800" b="1" dirty="0"/>
              <a:t>Pruebas de recuperación</a:t>
            </a:r>
            <a:r>
              <a:rPr lang="es-ES" sz="1800" dirty="0"/>
              <a:t> tiene como objetivo evaluar la capacidad del sistema para recuperarse de fallas, fallas de hardware u otros problemas catastróficos. Es realizado por los equipos de pruebas.</a:t>
            </a:r>
          </a:p>
          <a:p>
            <a:pPr marL="800100" lvl="1" indent="-342900">
              <a:buFont typeface="+mj-lt"/>
              <a:buAutoNum type="arabicPeriod" startAt="12"/>
            </a:pPr>
            <a:r>
              <a:rPr lang="es-ES" sz="1800" b="1" dirty="0"/>
              <a:t>Pruebas de compatibilidad</a:t>
            </a:r>
            <a:r>
              <a:rPr lang="es-ES" sz="1800" dirty="0"/>
              <a:t> comprueba la compatibilidad de la aplicación en diferentes entornos: hardware, software, sistema operativo, entorno de red. </a:t>
            </a:r>
            <a:endParaRPr lang="es-CO" sz="1800" dirty="0"/>
          </a:p>
          <a:p>
            <a:endParaRPr lang="es-CO" dirty="0"/>
          </a:p>
        </p:txBody>
      </p:sp>
      <p:sp>
        <p:nvSpPr>
          <p:cNvPr id="4" name="Título 1"/>
          <p:cNvSpPr>
            <a:spLocks noGrp="1"/>
          </p:cNvSpPr>
          <p:nvPr>
            <p:ph type="title"/>
          </p:nvPr>
        </p:nvSpPr>
        <p:spPr>
          <a:xfrm>
            <a:off x="810000" y="447188"/>
            <a:ext cx="10571998" cy="970450"/>
          </a:xfrm>
        </p:spPr>
        <p:txBody>
          <a:bodyPr/>
          <a:lstStyle/>
          <a:p>
            <a:r>
              <a:rPr lang="es-CO" dirty="0"/>
              <a:t>TIPOS DE HERRAMIENTAS DE PRUEBAS</a:t>
            </a:r>
          </a:p>
        </p:txBody>
      </p:sp>
    </p:spTree>
    <p:extLst>
      <p:ext uri="{BB962C8B-B14F-4D97-AF65-F5344CB8AC3E}">
        <p14:creationId xmlns:p14="http://schemas.microsoft.com/office/powerpoint/2010/main" val="596226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35377" y="2582896"/>
            <a:ext cx="10554574" cy="3636511"/>
          </a:xfrm>
        </p:spPr>
        <p:txBody>
          <a:bodyPr/>
          <a:lstStyle/>
          <a:p>
            <a:r>
              <a:rPr lang="es-CO" sz="2400" dirty="0"/>
              <a:t>Subtipos:</a:t>
            </a:r>
          </a:p>
          <a:p>
            <a:pPr marL="800100" lvl="1" indent="-342900">
              <a:buFont typeface="+mj-lt"/>
              <a:buAutoNum type="arabicPeriod" startAt="14"/>
            </a:pPr>
            <a:r>
              <a:rPr lang="es-ES" sz="2000" b="1" dirty="0"/>
              <a:t>Pruebas de compatibilidad</a:t>
            </a:r>
            <a:r>
              <a:rPr lang="es-ES" sz="2000" dirty="0"/>
              <a:t> comprueba la compatibilidad de la aplicación en diferentes entornos: hardware, software, sistema operativo, entorno de red. </a:t>
            </a:r>
          </a:p>
          <a:p>
            <a:pPr lvl="2"/>
            <a:r>
              <a:rPr lang="es-ES" sz="1800" b="1" dirty="0"/>
              <a:t>Compatibilidad con versiones anteriores:</a:t>
            </a:r>
            <a:r>
              <a:rPr lang="es-ES" sz="1800" dirty="0"/>
              <a:t> las pruebas garantizan una nueva versión del producto para continuar trabajando con el producto anterior.</a:t>
            </a:r>
          </a:p>
          <a:p>
            <a:pPr lvl="2"/>
            <a:r>
              <a:rPr lang="es-ES" sz="1800" b="1" dirty="0"/>
              <a:t>Compatibilidad hacia adelante:</a:t>
            </a:r>
            <a:r>
              <a:rPr lang="es-ES" sz="1800" dirty="0"/>
              <a:t> La prueba proporciona la conexión con la versión futura del producto.</a:t>
            </a:r>
          </a:p>
          <a:p>
            <a:pPr marL="914400" lvl="2" indent="0">
              <a:buNone/>
            </a:pPr>
            <a:endParaRPr lang="es-CO" dirty="0"/>
          </a:p>
          <a:p>
            <a:pPr lvl="1">
              <a:buFont typeface="+mj-lt"/>
              <a:buAutoNum type="arabicPeriod" startAt="14"/>
            </a:pPr>
            <a:endParaRPr lang="es-CO" dirty="0"/>
          </a:p>
          <a:p>
            <a:endParaRPr lang="es-CO" dirty="0"/>
          </a:p>
        </p:txBody>
      </p:sp>
      <p:sp>
        <p:nvSpPr>
          <p:cNvPr id="4" name="Título 1"/>
          <p:cNvSpPr>
            <a:spLocks noGrp="1"/>
          </p:cNvSpPr>
          <p:nvPr>
            <p:ph type="title"/>
          </p:nvPr>
        </p:nvSpPr>
        <p:spPr>
          <a:xfrm>
            <a:off x="810000" y="447188"/>
            <a:ext cx="10571998" cy="970450"/>
          </a:xfrm>
        </p:spPr>
        <p:txBody>
          <a:bodyPr/>
          <a:lstStyle/>
          <a:p>
            <a:r>
              <a:rPr lang="es-CO" dirty="0"/>
              <a:t>TIPOS DE HERRAMIENTAS DE PRUEBAS</a:t>
            </a:r>
          </a:p>
        </p:txBody>
      </p:sp>
    </p:spTree>
    <p:extLst>
      <p:ext uri="{BB962C8B-B14F-4D97-AF65-F5344CB8AC3E}">
        <p14:creationId xmlns:p14="http://schemas.microsoft.com/office/powerpoint/2010/main" val="2049011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pPr marL="0" indent="0">
              <a:buNone/>
            </a:pPr>
            <a:r>
              <a:rPr lang="es-CO" sz="2400" dirty="0"/>
              <a:t>Subtipos:</a:t>
            </a:r>
          </a:p>
          <a:p>
            <a:pPr marL="800100" lvl="1" indent="-342900">
              <a:buFont typeface="+mj-lt"/>
              <a:buAutoNum type="arabicPeriod" startAt="15"/>
            </a:pPr>
            <a:r>
              <a:rPr lang="es-ES" sz="2000" b="1" dirty="0"/>
              <a:t>Pruebas de usabilidad:</a:t>
            </a:r>
            <a:r>
              <a:rPr lang="es-ES" sz="2000" dirty="0"/>
              <a:t> realizado para evaluar un producto o servicio mediante la prueba con usuarios representativos.</a:t>
            </a:r>
          </a:p>
          <a:p>
            <a:pPr marL="800100" lvl="1" indent="-342900">
              <a:buFont typeface="+mj-lt"/>
              <a:buAutoNum type="arabicPeriod" startAt="15"/>
            </a:pPr>
            <a:r>
              <a:rPr lang="es-ES" sz="2000" b="1" dirty="0"/>
              <a:t>Pruebas de accesibilidad:</a:t>
            </a:r>
            <a:r>
              <a:rPr lang="es-ES" sz="2000" dirty="0"/>
              <a:t> es el tipo de prueba de usabilidad que determina el nivel de uso fácil de un producto para las personas con discapacidades (sordas, ciegas, con discapacidad mental).</a:t>
            </a:r>
            <a:endParaRPr lang="es-CO" sz="2000" dirty="0"/>
          </a:p>
          <a:p>
            <a:pPr marL="800100" lvl="1" indent="-342900">
              <a:buFont typeface="+mj-lt"/>
              <a:buAutoNum type="arabicPeriod" startAt="17"/>
            </a:pPr>
            <a:endParaRPr lang="es-CO" dirty="0"/>
          </a:p>
        </p:txBody>
      </p:sp>
      <p:sp>
        <p:nvSpPr>
          <p:cNvPr id="4" name="Título 1"/>
          <p:cNvSpPr>
            <a:spLocks noGrp="1"/>
          </p:cNvSpPr>
          <p:nvPr>
            <p:ph type="title"/>
          </p:nvPr>
        </p:nvSpPr>
        <p:spPr>
          <a:xfrm>
            <a:off x="810000" y="447188"/>
            <a:ext cx="10571998" cy="970450"/>
          </a:xfrm>
        </p:spPr>
        <p:txBody>
          <a:bodyPr/>
          <a:lstStyle/>
          <a:p>
            <a:r>
              <a:rPr lang="es-CO" dirty="0"/>
              <a:t>TIPOS DE HERRAMIENTAS DE PRUEBAS</a:t>
            </a:r>
          </a:p>
        </p:txBody>
      </p:sp>
    </p:spTree>
    <p:extLst>
      <p:ext uri="{BB962C8B-B14F-4D97-AF65-F5344CB8AC3E}">
        <p14:creationId xmlns:p14="http://schemas.microsoft.com/office/powerpoint/2010/main" val="1041128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18712" y="2582896"/>
            <a:ext cx="10554574" cy="3636511"/>
          </a:xfrm>
        </p:spPr>
        <p:txBody>
          <a:bodyPr/>
          <a:lstStyle/>
          <a:p>
            <a:pPr marL="0" indent="0">
              <a:buNone/>
            </a:pPr>
            <a:r>
              <a:rPr lang="es-CO" sz="2400" b="1" dirty="0"/>
              <a:t>Pruebas estructurales:</a:t>
            </a:r>
          </a:p>
          <a:p>
            <a:pPr lvl="1">
              <a:buFont typeface="+mj-lt"/>
              <a:buAutoNum type="arabicPeriod"/>
            </a:pPr>
            <a:r>
              <a:rPr lang="es-ES" sz="2000" dirty="0"/>
              <a:t>verifica la implementación del programa o código a través de pruebas de la estructura del sistema de software o sus componentes. El probador se concentra en el trabajo del software durante las pruebas estructurales. Puede ser utilizado en todos los niveles de prueba.</a:t>
            </a:r>
          </a:p>
          <a:p>
            <a:pPr lvl="1"/>
            <a:r>
              <a:rPr lang="es-ES" sz="2000" b="1" dirty="0"/>
              <a:t>Los principales objetivos de las pruebas estructurales.</a:t>
            </a:r>
            <a:r>
              <a:rPr lang="es-ES" sz="2000" dirty="0"/>
              <a:t>:</a:t>
            </a:r>
          </a:p>
          <a:p>
            <a:pPr lvl="2"/>
            <a:r>
              <a:rPr lang="es-ES" sz="1800" dirty="0"/>
              <a:t>Identificación de deficiencias obvias.</a:t>
            </a:r>
          </a:p>
          <a:p>
            <a:pPr lvl="2"/>
            <a:r>
              <a:rPr lang="es-ES" sz="1800" dirty="0"/>
              <a:t>Complementación de pruebas funcionales.</a:t>
            </a:r>
          </a:p>
          <a:p>
            <a:pPr lvl="2"/>
            <a:r>
              <a:rPr lang="es-ES" sz="1800" dirty="0"/>
              <a:t>Para entender si falta algo en nuestra suite de pruebas.</a:t>
            </a:r>
          </a:p>
          <a:p>
            <a:pPr lvl="1">
              <a:buFont typeface="+mj-lt"/>
              <a:buAutoNum type="arabicPeriod"/>
            </a:pPr>
            <a:endParaRPr lang="es-CO" b="1" dirty="0"/>
          </a:p>
          <a:p>
            <a:endParaRPr lang="es-CO" dirty="0"/>
          </a:p>
        </p:txBody>
      </p:sp>
      <p:sp>
        <p:nvSpPr>
          <p:cNvPr id="4" name="Título 1"/>
          <p:cNvSpPr>
            <a:spLocks noGrp="1"/>
          </p:cNvSpPr>
          <p:nvPr>
            <p:ph type="title"/>
          </p:nvPr>
        </p:nvSpPr>
        <p:spPr>
          <a:xfrm>
            <a:off x="810000" y="447188"/>
            <a:ext cx="10571998" cy="970450"/>
          </a:xfrm>
        </p:spPr>
        <p:txBody>
          <a:bodyPr/>
          <a:lstStyle/>
          <a:p>
            <a:r>
              <a:rPr lang="es-CO" dirty="0"/>
              <a:t>TIPOS DE HERRAMIENTAS DE PRUEBAS</a:t>
            </a:r>
          </a:p>
        </p:txBody>
      </p:sp>
    </p:spTree>
    <p:extLst>
      <p:ext uri="{BB962C8B-B14F-4D97-AF65-F5344CB8AC3E}">
        <p14:creationId xmlns:p14="http://schemas.microsoft.com/office/powerpoint/2010/main" val="2159335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10000" y="2215167"/>
            <a:ext cx="10554574" cy="4138932"/>
          </a:xfrm>
        </p:spPr>
        <p:txBody>
          <a:bodyPr>
            <a:normAutofit/>
          </a:bodyPr>
          <a:lstStyle/>
          <a:p>
            <a:pPr marL="0" indent="0">
              <a:buNone/>
            </a:pPr>
            <a:r>
              <a:rPr lang="es-CO" sz="2400" dirty="0"/>
              <a:t>Pruebas estructurales:</a:t>
            </a:r>
          </a:p>
          <a:p>
            <a:pPr lvl="1"/>
            <a:r>
              <a:rPr lang="es-CO" sz="2000" b="1" dirty="0"/>
              <a:t>Técnicas de ensayo estructural: </a:t>
            </a:r>
          </a:p>
          <a:p>
            <a:pPr lvl="2"/>
            <a:r>
              <a:rPr lang="es-ES" sz="1800" dirty="0"/>
              <a:t>La cobertura de la declaración verifica que cada instrucción en un programa se ejecute al menos una vez durante la prueba del programa.</a:t>
            </a:r>
          </a:p>
          <a:p>
            <a:pPr lvl="2"/>
            <a:r>
              <a:rPr lang="es-ES" sz="1800" dirty="0"/>
              <a:t>La cobertura de ruta tiene como objetivo satisfacer los criterios de cobertura para cada ruta lógica a través del programa.</a:t>
            </a:r>
          </a:p>
          <a:p>
            <a:pPr lvl="2"/>
            <a:r>
              <a:rPr lang="es-ES" sz="1800" dirty="0"/>
              <a:t>La cobertura de la sucursal verifica si cada condición de la rama del programa tiene valores verdaderos o falsos.</a:t>
            </a:r>
          </a:p>
          <a:p>
            <a:pPr lvl="2"/>
            <a:r>
              <a:rPr lang="es-ES" sz="1800" dirty="0"/>
              <a:t>La cobertura de condición es similar a la cobertura de sucursal. La principal diferencia son las pruebas de cobertura de condición para las ramas condicionales y no condicionales.</a:t>
            </a:r>
          </a:p>
        </p:txBody>
      </p:sp>
      <p:sp>
        <p:nvSpPr>
          <p:cNvPr id="4" name="Título 1"/>
          <p:cNvSpPr>
            <a:spLocks noGrp="1"/>
          </p:cNvSpPr>
          <p:nvPr>
            <p:ph type="title"/>
          </p:nvPr>
        </p:nvSpPr>
        <p:spPr>
          <a:xfrm>
            <a:off x="810000" y="447188"/>
            <a:ext cx="10571998" cy="970450"/>
          </a:xfrm>
        </p:spPr>
        <p:txBody>
          <a:bodyPr/>
          <a:lstStyle/>
          <a:p>
            <a:r>
              <a:rPr lang="es-CO" dirty="0"/>
              <a:t>TIPOS DE HERRAMIENTAS DE PRUEBAS</a:t>
            </a:r>
          </a:p>
        </p:txBody>
      </p:sp>
    </p:spTree>
    <p:extLst>
      <p:ext uri="{BB962C8B-B14F-4D97-AF65-F5344CB8AC3E}">
        <p14:creationId xmlns:p14="http://schemas.microsoft.com/office/powerpoint/2010/main" val="2844467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pPr marL="0" indent="0">
              <a:buNone/>
            </a:pPr>
            <a:r>
              <a:rPr lang="es-CO" sz="2400" dirty="0"/>
              <a:t>Pruebas estructurales:</a:t>
            </a:r>
          </a:p>
          <a:p>
            <a:pPr lvl="1"/>
            <a:r>
              <a:rPr lang="es-ES" sz="2000" b="1" dirty="0"/>
              <a:t>Ventajas de las pruebas estructurales.</a:t>
            </a:r>
            <a:r>
              <a:rPr lang="es-ES" sz="2000" dirty="0"/>
              <a:t>:</a:t>
            </a:r>
          </a:p>
          <a:p>
            <a:pPr lvl="2"/>
            <a:r>
              <a:rPr lang="es-ES" sz="1800" dirty="0"/>
              <a:t>Eliminación de código muerto</a:t>
            </a:r>
          </a:p>
          <a:p>
            <a:pPr lvl="2"/>
            <a:r>
              <a:rPr lang="es-ES" sz="1800" dirty="0"/>
              <a:t>Existe la capacidad de descubrir errores en una etapa temprana.</a:t>
            </a:r>
          </a:p>
          <a:p>
            <a:pPr lvl="2"/>
            <a:r>
              <a:rPr lang="es-ES" sz="1800" dirty="0"/>
              <a:t>Asegura la prueba de software más completa.</a:t>
            </a:r>
          </a:p>
          <a:p>
            <a:pPr lvl="2"/>
            <a:r>
              <a:rPr lang="es-ES" sz="1800" dirty="0"/>
              <a:t>La prueba estructural no es el proceso que consume tiempo.</a:t>
            </a:r>
          </a:p>
          <a:p>
            <a:endParaRPr lang="es-CO" dirty="0"/>
          </a:p>
        </p:txBody>
      </p:sp>
      <p:sp>
        <p:nvSpPr>
          <p:cNvPr id="4" name="Título 1"/>
          <p:cNvSpPr>
            <a:spLocks noGrp="1"/>
          </p:cNvSpPr>
          <p:nvPr>
            <p:ph type="title"/>
          </p:nvPr>
        </p:nvSpPr>
        <p:spPr>
          <a:xfrm>
            <a:off x="810000" y="447188"/>
            <a:ext cx="10571998" cy="970450"/>
          </a:xfrm>
        </p:spPr>
        <p:txBody>
          <a:bodyPr/>
          <a:lstStyle/>
          <a:p>
            <a:r>
              <a:rPr lang="es-CO" dirty="0"/>
              <a:t>TIPOS DE HERRAMIENTAS DE PRUEBAS</a:t>
            </a:r>
          </a:p>
        </p:txBody>
      </p:sp>
    </p:spTree>
    <p:extLst>
      <p:ext uri="{BB962C8B-B14F-4D97-AF65-F5344CB8AC3E}">
        <p14:creationId xmlns:p14="http://schemas.microsoft.com/office/powerpoint/2010/main" val="2425923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pPr marL="0" indent="0">
              <a:buNone/>
            </a:pPr>
            <a:r>
              <a:rPr lang="es-CO" sz="2400" dirty="0"/>
              <a:t>Pruebas estructurales:</a:t>
            </a:r>
          </a:p>
          <a:p>
            <a:pPr lvl="1"/>
            <a:r>
              <a:rPr lang="es-ES" sz="2000" b="1" dirty="0"/>
              <a:t>Desventajas de las pruebas estructurales</a:t>
            </a:r>
            <a:r>
              <a:rPr lang="es-ES" sz="2000" dirty="0"/>
              <a:t>:</a:t>
            </a:r>
          </a:p>
          <a:p>
            <a:pPr lvl="2"/>
            <a:r>
              <a:rPr lang="es-ES" sz="1800" dirty="0"/>
              <a:t>Las pruebas estructurales son caras.</a:t>
            </a:r>
          </a:p>
          <a:p>
            <a:pPr lvl="2"/>
            <a:r>
              <a:rPr lang="es-ES" sz="1800" dirty="0"/>
              <a:t>Requiere conocimiento del código.</a:t>
            </a:r>
          </a:p>
          <a:p>
            <a:pPr lvl="2"/>
            <a:r>
              <a:rPr lang="es-ES" sz="1800" dirty="0"/>
              <a:t>Requiere el conocimiento sólido de la herramienta utilizada para la prueba.</a:t>
            </a:r>
          </a:p>
          <a:p>
            <a:pPr lvl="1"/>
            <a:endParaRPr lang="es-ES" dirty="0"/>
          </a:p>
          <a:p>
            <a:endParaRPr lang="es-CO" dirty="0"/>
          </a:p>
        </p:txBody>
      </p:sp>
      <p:sp>
        <p:nvSpPr>
          <p:cNvPr id="4" name="Título 1"/>
          <p:cNvSpPr>
            <a:spLocks noGrp="1"/>
          </p:cNvSpPr>
          <p:nvPr>
            <p:ph type="title"/>
          </p:nvPr>
        </p:nvSpPr>
        <p:spPr>
          <a:xfrm>
            <a:off x="810000" y="447188"/>
            <a:ext cx="10571998" cy="970450"/>
          </a:xfrm>
        </p:spPr>
        <p:txBody>
          <a:bodyPr/>
          <a:lstStyle/>
          <a:p>
            <a:r>
              <a:rPr lang="es-CO" dirty="0"/>
              <a:t>TIPOS DE HERRAMIENTAS DE PRUEBAS</a:t>
            </a:r>
          </a:p>
        </p:txBody>
      </p:sp>
    </p:spTree>
    <p:extLst>
      <p:ext uri="{BB962C8B-B14F-4D97-AF65-F5344CB8AC3E}">
        <p14:creationId xmlns:p14="http://schemas.microsoft.com/office/powerpoint/2010/main" val="41811027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pPr marL="0" indent="0">
              <a:buNone/>
            </a:pPr>
            <a:r>
              <a:rPr lang="es-ES" sz="2000" b="1" dirty="0"/>
              <a:t>Pruebas relacionadas con el cambio: </a:t>
            </a:r>
            <a:r>
              <a:rPr lang="es-ES" sz="2000" dirty="0"/>
              <a:t>se proporciona para garantizar que los errores erradicados previamente se hayan solucionado y para detectar errores que pueden haber aparecido accidentalmente en una nueva versión.</a:t>
            </a:r>
          </a:p>
          <a:p>
            <a:pPr lvl="1"/>
            <a:r>
              <a:rPr lang="es-ES" sz="1800" b="1" dirty="0"/>
              <a:t>Subtipos:</a:t>
            </a:r>
          </a:p>
          <a:p>
            <a:pPr lvl="2"/>
            <a:r>
              <a:rPr lang="es-ES" sz="1600" b="1" dirty="0"/>
              <a:t>Pruebas de confirmación:</a:t>
            </a:r>
            <a:r>
              <a:rPr lang="es-ES" sz="1600" dirty="0"/>
              <a:t> para asegurarse de que el error ha sido eliminado con éxito. </a:t>
            </a:r>
          </a:p>
          <a:p>
            <a:pPr lvl="2"/>
            <a:r>
              <a:rPr lang="es-ES" sz="1600" b="1" dirty="0"/>
              <a:t>Pruebas de regresión:</a:t>
            </a:r>
            <a:r>
              <a:rPr lang="es-ES" sz="1600" dirty="0"/>
              <a:t> Consiste no solo en los casos de prueba de errores detectados. </a:t>
            </a:r>
            <a:endParaRPr lang="es-ES" sz="1600" b="1" dirty="0"/>
          </a:p>
          <a:p>
            <a:endParaRPr lang="es-CO" dirty="0"/>
          </a:p>
        </p:txBody>
      </p:sp>
      <p:sp>
        <p:nvSpPr>
          <p:cNvPr id="4" name="Título 1"/>
          <p:cNvSpPr>
            <a:spLocks noGrp="1"/>
          </p:cNvSpPr>
          <p:nvPr>
            <p:ph type="title"/>
          </p:nvPr>
        </p:nvSpPr>
        <p:spPr/>
        <p:txBody>
          <a:bodyPr/>
          <a:lstStyle/>
          <a:p>
            <a:r>
              <a:rPr lang="es-CO" dirty="0"/>
              <a:t>TIPOS DE HERRAMIENTAS DE PRUEBAS</a:t>
            </a:r>
          </a:p>
        </p:txBody>
      </p:sp>
    </p:spTree>
    <p:extLst>
      <p:ext uri="{BB962C8B-B14F-4D97-AF65-F5344CB8AC3E}">
        <p14:creationId xmlns:p14="http://schemas.microsoft.com/office/powerpoint/2010/main" val="2375694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98E96E-9FAA-491C-9CA8-E7106F30C840}"/>
              </a:ext>
            </a:extLst>
          </p:cNvPr>
          <p:cNvSpPr>
            <a:spLocks noGrp="1"/>
          </p:cNvSpPr>
          <p:nvPr>
            <p:ph type="title"/>
          </p:nvPr>
        </p:nvSpPr>
        <p:spPr/>
        <p:txBody>
          <a:bodyPr/>
          <a:lstStyle/>
          <a:p>
            <a:r>
              <a:rPr lang="es-CO" dirty="0"/>
              <a:t>VENTAJAS POTENCIALES Y RIESGOS DE LAS HERRAMIENTAS DE SOPORTE DE PRUEBAS</a:t>
            </a:r>
            <a:endParaRPr lang="es-ES" dirty="0"/>
          </a:p>
        </p:txBody>
      </p:sp>
      <p:sp>
        <p:nvSpPr>
          <p:cNvPr id="5" name="Text Placeholder 4">
            <a:extLst>
              <a:ext uri="{FF2B5EF4-FFF2-40B4-BE49-F238E27FC236}">
                <a16:creationId xmlns:a16="http://schemas.microsoft.com/office/drawing/2014/main" id="{66616239-7BAF-4B72-9823-9F722208AB5D}"/>
              </a:ext>
            </a:extLst>
          </p:cNvPr>
          <p:cNvSpPr>
            <a:spLocks noGrp="1"/>
          </p:cNvSpPr>
          <p:nvPr>
            <p:ph type="body" idx="1"/>
          </p:nvPr>
        </p:nvSpPr>
        <p:spPr/>
        <p:txBody>
          <a:bodyPr/>
          <a:lstStyle/>
          <a:p>
            <a:endParaRPr lang="es-ES"/>
          </a:p>
        </p:txBody>
      </p:sp>
    </p:spTree>
    <p:extLst>
      <p:ext uri="{BB962C8B-B14F-4D97-AF65-F5344CB8AC3E}">
        <p14:creationId xmlns:p14="http://schemas.microsoft.com/office/powerpoint/2010/main" val="1524708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TIPOS DE HERRAMIENTAS DE PRUEBAS</a:t>
            </a:r>
          </a:p>
        </p:txBody>
      </p:sp>
      <p:sp>
        <p:nvSpPr>
          <p:cNvPr id="3" name="Marcador de contenido 2"/>
          <p:cNvSpPr>
            <a:spLocks noGrp="1"/>
          </p:cNvSpPr>
          <p:nvPr>
            <p:ph idx="1"/>
          </p:nvPr>
        </p:nvSpPr>
        <p:spPr/>
        <p:txBody>
          <a:bodyPr/>
          <a:lstStyle/>
          <a:p>
            <a:pPr marL="0" indent="0">
              <a:buNone/>
            </a:pPr>
            <a:r>
              <a:rPr lang="es-ES" dirty="0"/>
              <a:t>Medios para definir claramente el objetivo de un cierto nivel para un programa o proyecto. El probador se centra en un objetivo de prueba particular durante la ejecución del caso de prueba. Dependiendo de sus objetivos, hay cuatro tipos de pruebas de software:</a:t>
            </a:r>
          </a:p>
          <a:p>
            <a:endParaRPr lang="es-ES" dirty="0"/>
          </a:p>
          <a:p>
            <a:r>
              <a:rPr lang="es-ES" dirty="0"/>
              <a:t>    Pruebas funcionales</a:t>
            </a:r>
          </a:p>
          <a:p>
            <a:r>
              <a:rPr lang="es-ES" dirty="0"/>
              <a:t>    Pruebas no funcionales</a:t>
            </a:r>
          </a:p>
          <a:p>
            <a:r>
              <a:rPr lang="es-ES" dirty="0"/>
              <a:t>    Pruebas estructurales</a:t>
            </a:r>
          </a:p>
          <a:p>
            <a:r>
              <a:rPr lang="es-ES" dirty="0"/>
              <a:t>    Pruebas relacionadas con el cambio</a:t>
            </a:r>
          </a:p>
        </p:txBody>
      </p:sp>
    </p:spTree>
    <p:extLst>
      <p:ext uri="{BB962C8B-B14F-4D97-AF65-F5344CB8AC3E}">
        <p14:creationId xmlns:p14="http://schemas.microsoft.com/office/powerpoint/2010/main" val="26580416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18F858-153A-4CB7-8308-5B564DD82E8F}"/>
              </a:ext>
            </a:extLst>
          </p:cNvPr>
          <p:cNvSpPr>
            <a:spLocks noGrp="1"/>
          </p:cNvSpPr>
          <p:nvPr>
            <p:ph type="title"/>
          </p:nvPr>
        </p:nvSpPr>
        <p:spPr/>
        <p:txBody>
          <a:bodyPr/>
          <a:lstStyle/>
          <a:p>
            <a:r>
              <a:rPr lang="es-CO" dirty="0"/>
              <a:t>VENTAJAS Y POTENCIALES RIESGOS DE LAS HERRAMIENTAS DE PRUEBAS</a:t>
            </a:r>
            <a:endParaRPr lang="es-ES" dirty="0"/>
          </a:p>
        </p:txBody>
      </p:sp>
      <p:sp>
        <p:nvSpPr>
          <p:cNvPr id="5" name="Content Placeholder 4">
            <a:extLst>
              <a:ext uri="{FF2B5EF4-FFF2-40B4-BE49-F238E27FC236}">
                <a16:creationId xmlns:a16="http://schemas.microsoft.com/office/drawing/2014/main" id="{D51C61D2-FA0E-41CD-A119-338E47C86A0C}"/>
              </a:ext>
            </a:extLst>
          </p:cNvPr>
          <p:cNvSpPr>
            <a:spLocks noGrp="1"/>
          </p:cNvSpPr>
          <p:nvPr>
            <p:ph idx="1"/>
          </p:nvPr>
        </p:nvSpPr>
        <p:spPr/>
        <p:txBody>
          <a:bodyPr>
            <a:normAutofit/>
          </a:bodyPr>
          <a:lstStyle/>
          <a:p>
            <a:pPr marL="0" indent="0">
              <a:buNone/>
            </a:pPr>
            <a:r>
              <a:rPr lang="es-CO" sz="2000" dirty="0"/>
              <a:t>Al comprar o arrendar una herramienta de prueba, no nos garantiza el éxito con dicha herramienta. Cada tipo de herramienta puede exigir un esfuerzo adicional para lograr ventajas reales y duraderas. El uso de herramienta plantea posibles ventajas y oportunidades, pero también hay riesgos.</a:t>
            </a:r>
            <a:endParaRPr lang="es-ES" sz="2000" dirty="0"/>
          </a:p>
        </p:txBody>
      </p:sp>
    </p:spTree>
    <p:extLst>
      <p:ext uri="{BB962C8B-B14F-4D97-AF65-F5344CB8AC3E}">
        <p14:creationId xmlns:p14="http://schemas.microsoft.com/office/powerpoint/2010/main" val="59245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18F858-153A-4CB7-8308-5B564DD82E8F}"/>
              </a:ext>
            </a:extLst>
          </p:cNvPr>
          <p:cNvSpPr>
            <a:spLocks noGrp="1"/>
          </p:cNvSpPr>
          <p:nvPr>
            <p:ph type="title"/>
          </p:nvPr>
        </p:nvSpPr>
        <p:spPr/>
        <p:txBody>
          <a:bodyPr/>
          <a:lstStyle/>
          <a:p>
            <a:r>
              <a:rPr lang="es-CO" dirty="0"/>
              <a:t>VENTAJAS Y POTENCIALES RIESGOS DE LAS HERRAMIENTAS DE PRUEBAS</a:t>
            </a:r>
            <a:endParaRPr lang="es-ES" dirty="0"/>
          </a:p>
        </p:txBody>
      </p:sp>
      <p:sp>
        <p:nvSpPr>
          <p:cNvPr id="5" name="Content Placeholder 4">
            <a:extLst>
              <a:ext uri="{FF2B5EF4-FFF2-40B4-BE49-F238E27FC236}">
                <a16:creationId xmlns:a16="http://schemas.microsoft.com/office/drawing/2014/main" id="{D51C61D2-FA0E-41CD-A119-338E47C86A0C}"/>
              </a:ext>
            </a:extLst>
          </p:cNvPr>
          <p:cNvSpPr>
            <a:spLocks noGrp="1"/>
          </p:cNvSpPr>
          <p:nvPr>
            <p:ph idx="1"/>
          </p:nvPr>
        </p:nvSpPr>
        <p:spPr>
          <a:xfrm>
            <a:off x="818712" y="2222287"/>
            <a:ext cx="10554574" cy="4964124"/>
          </a:xfrm>
        </p:spPr>
        <p:txBody>
          <a:bodyPr>
            <a:normAutofit/>
          </a:bodyPr>
          <a:lstStyle/>
          <a:p>
            <a:pPr marL="0" indent="0">
              <a:buNone/>
            </a:pPr>
            <a:r>
              <a:rPr lang="es-CO" sz="2000" dirty="0"/>
              <a:t>Entre las posibles ventajas de utilizar herramientas se encuentra las siguientes:</a:t>
            </a:r>
          </a:p>
          <a:p>
            <a:pPr marL="0" indent="0">
              <a:buNone/>
            </a:pPr>
            <a:endParaRPr lang="es-CO" sz="2000" dirty="0"/>
          </a:p>
          <a:p>
            <a:r>
              <a:rPr lang="es-CO" sz="2000" dirty="0"/>
              <a:t>Reducción del trabajo repetitivo (por ejemplo, la ejecución de pruebas de regresión, la reintroducción de los mismos datos de prueba  y la comprobación contra estándares de codificación)</a:t>
            </a:r>
          </a:p>
          <a:p>
            <a:r>
              <a:rPr lang="es-CO" sz="2000" dirty="0"/>
              <a:t>Mayor consistencia y respetabilidad (por ejemplo, las pruebas ejecutadas por una herramienta en el mismo orden y con la misma frecuencia, y pruebas derivadas de los requisitos)</a:t>
            </a:r>
          </a:p>
          <a:p>
            <a:endParaRPr lang="es-ES" sz="2000" dirty="0"/>
          </a:p>
        </p:txBody>
      </p:sp>
    </p:spTree>
    <p:extLst>
      <p:ext uri="{BB962C8B-B14F-4D97-AF65-F5344CB8AC3E}">
        <p14:creationId xmlns:p14="http://schemas.microsoft.com/office/powerpoint/2010/main" val="23945488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18F858-153A-4CB7-8308-5B564DD82E8F}"/>
              </a:ext>
            </a:extLst>
          </p:cNvPr>
          <p:cNvSpPr>
            <a:spLocks noGrp="1"/>
          </p:cNvSpPr>
          <p:nvPr>
            <p:ph type="title"/>
          </p:nvPr>
        </p:nvSpPr>
        <p:spPr/>
        <p:txBody>
          <a:bodyPr/>
          <a:lstStyle/>
          <a:p>
            <a:r>
              <a:rPr lang="es-CO" dirty="0"/>
              <a:t>VENTAJAS Y POTENCIALES RIESGOS DE LAS HERRAMIENTAS DE PRUEBAS</a:t>
            </a:r>
            <a:endParaRPr lang="es-ES" dirty="0"/>
          </a:p>
        </p:txBody>
      </p:sp>
      <p:sp>
        <p:nvSpPr>
          <p:cNvPr id="5" name="Content Placeholder 4">
            <a:extLst>
              <a:ext uri="{FF2B5EF4-FFF2-40B4-BE49-F238E27FC236}">
                <a16:creationId xmlns:a16="http://schemas.microsoft.com/office/drawing/2014/main" id="{D51C61D2-FA0E-41CD-A119-338E47C86A0C}"/>
              </a:ext>
            </a:extLst>
          </p:cNvPr>
          <p:cNvSpPr>
            <a:spLocks noGrp="1"/>
          </p:cNvSpPr>
          <p:nvPr>
            <p:ph idx="1"/>
          </p:nvPr>
        </p:nvSpPr>
        <p:spPr>
          <a:xfrm>
            <a:off x="818712" y="2222287"/>
            <a:ext cx="10554574" cy="4964124"/>
          </a:xfrm>
        </p:spPr>
        <p:txBody>
          <a:bodyPr>
            <a:normAutofit/>
          </a:bodyPr>
          <a:lstStyle/>
          <a:p>
            <a:r>
              <a:rPr lang="es-CO" sz="2000" dirty="0"/>
              <a:t>Evaluación de los objetivos  (por ejemplo, medidas estáticas, cobertura)</a:t>
            </a:r>
          </a:p>
          <a:p>
            <a:pPr marL="0" indent="0">
              <a:buNone/>
            </a:pPr>
            <a:endParaRPr lang="es-CO" sz="2000" dirty="0"/>
          </a:p>
          <a:p>
            <a:r>
              <a:rPr lang="es-CO" sz="2000" dirty="0"/>
              <a:t>Facilidad de acceso a la información sobre las pruebas (por ejemplo, estadísticas y gráficos sobre el avance de las pruebas, la frecuencia de incidencias  y el rendimiento)</a:t>
            </a:r>
          </a:p>
          <a:p>
            <a:endParaRPr lang="es-ES" sz="2000" dirty="0"/>
          </a:p>
        </p:txBody>
      </p:sp>
    </p:spTree>
    <p:extLst>
      <p:ext uri="{BB962C8B-B14F-4D97-AF65-F5344CB8AC3E}">
        <p14:creationId xmlns:p14="http://schemas.microsoft.com/office/powerpoint/2010/main" val="34304985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18F858-153A-4CB7-8308-5B564DD82E8F}"/>
              </a:ext>
            </a:extLst>
          </p:cNvPr>
          <p:cNvSpPr>
            <a:spLocks noGrp="1"/>
          </p:cNvSpPr>
          <p:nvPr>
            <p:ph type="title"/>
          </p:nvPr>
        </p:nvSpPr>
        <p:spPr/>
        <p:txBody>
          <a:bodyPr/>
          <a:lstStyle/>
          <a:p>
            <a:r>
              <a:rPr lang="es-CO" dirty="0"/>
              <a:t>VENTAJAS Y POTENCIALES RIESGOS DE LAS HERRAMIENTAS DE PRUEBAS</a:t>
            </a:r>
            <a:endParaRPr lang="es-ES" dirty="0"/>
          </a:p>
        </p:txBody>
      </p:sp>
      <p:sp>
        <p:nvSpPr>
          <p:cNvPr id="5" name="Content Placeholder 4">
            <a:extLst>
              <a:ext uri="{FF2B5EF4-FFF2-40B4-BE49-F238E27FC236}">
                <a16:creationId xmlns:a16="http://schemas.microsoft.com/office/drawing/2014/main" id="{D51C61D2-FA0E-41CD-A119-338E47C86A0C}"/>
              </a:ext>
            </a:extLst>
          </p:cNvPr>
          <p:cNvSpPr>
            <a:spLocks noGrp="1"/>
          </p:cNvSpPr>
          <p:nvPr>
            <p:ph idx="1"/>
          </p:nvPr>
        </p:nvSpPr>
        <p:spPr>
          <a:xfrm>
            <a:off x="818712" y="2222287"/>
            <a:ext cx="10554574" cy="4635713"/>
          </a:xfrm>
        </p:spPr>
        <p:txBody>
          <a:bodyPr>
            <a:normAutofit/>
          </a:bodyPr>
          <a:lstStyle/>
          <a:p>
            <a:pPr marL="0" indent="0">
              <a:buNone/>
            </a:pPr>
            <a:r>
              <a:rPr lang="es-CO" sz="2000" dirty="0"/>
              <a:t>Entre lo riesgos de utilizar herramientas se encuentran:</a:t>
            </a:r>
          </a:p>
          <a:p>
            <a:pPr marL="0" indent="0">
              <a:buNone/>
            </a:pPr>
            <a:endParaRPr lang="es-CO" sz="2000" dirty="0"/>
          </a:p>
          <a:p>
            <a:r>
              <a:rPr lang="es-CO" sz="2000" dirty="0"/>
              <a:t>Expectativas poco realistas de la herramienta (incluyendo funcionalidad y facilidad de uso)</a:t>
            </a:r>
          </a:p>
          <a:p>
            <a:endParaRPr lang="es-CO" sz="2000" dirty="0"/>
          </a:p>
          <a:p>
            <a:r>
              <a:rPr lang="es-CO" sz="2000" dirty="0"/>
              <a:t>Subestimación de la cantidad de tiempo, coste y esfuerzo necesario para la introducción inicial de una herramienta (incluyendo formación y experiencia externa)</a:t>
            </a:r>
          </a:p>
          <a:p>
            <a:endParaRPr lang="es-ES" sz="2000" dirty="0"/>
          </a:p>
        </p:txBody>
      </p:sp>
    </p:spTree>
    <p:extLst>
      <p:ext uri="{BB962C8B-B14F-4D97-AF65-F5344CB8AC3E}">
        <p14:creationId xmlns:p14="http://schemas.microsoft.com/office/powerpoint/2010/main" val="42728779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18F858-153A-4CB7-8308-5B564DD82E8F}"/>
              </a:ext>
            </a:extLst>
          </p:cNvPr>
          <p:cNvSpPr>
            <a:spLocks noGrp="1"/>
          </p:cNvSpPr>
          <p:nvPr>
            <p:ph type="title"/>
          </p:nvPr>
        </p:nvSpPr>
        <p:spPr/>
        <p:txBody>
          <a:bodyPr/>
          <a:lstStyle/>
          <a:p>
            <a:r>
              <a:rPr lang="es-CO" dirty="0"/>
              <a:t>VENTAJAS Y POTENCIALES RIESGOS DE LAS HERRAMIENTAS DE PRUEBAS</a:t>
            </a:r>
            <a:endParaRPr lang="es-ES" dirty="0"/>
          </a:p>
        </p:txBody>
      </p:sp>
      <p:sp>
        <p:nvSpPr>
          <p:cNvPr id="5" name="Content Placeholder 4">
            <a:extLst>
              <a:ext uri="{FF2B5EF4-FFF2-40B4-BE49-F238E27FC236}">
                <a16:creationId xmlns:a16="http://schemas.microsoft.com/office/drawing/2014/main" id="{D51C61D2-FA0E-41CD-A119-338E47C86A0C}"/>
              </a:ext>
            </a:extLst>
          </p:cNvPr>
          <p:cNvSpPr>
            <a:spLocks noGrp="1"/>
          </p:cNvSpPr>
          <p:nvPr>
            <p:ph idx="1"/>
          </p:nvPr>
        </p:nvSpPr>
        <p:spPr>
          <a:xfrm>
            <a:off x="818712" y="2222287"/>
            <a:ext cx="10554574" cy="4635713"/>
          </a:xfrm>
        </p:spPr>
        <p:txBody>
          <a:bodyPr>
            <a:normAutofit/>
          </a:bodyPr>
          <a:lstStyle/>
          <a:p>
            <a:r>
              <a:rPr lang="es-CO" sz="2000" dirty="0"/>
              <a:t>Subestimación del tiempo y el esfuerzo para conseguir ventajas significativas y constantes de la herramienta (incluyendo la necesidad de cambios en el proceso de pruebas y la mejora continua de la forma en la que se utiliza la herramienta)</a:t>
            </a:r>
          </a:p>
          <a:p>
            <a:endParaRPr lang="es-CO" sz="2000" dirty="0"/>
          </a:p>
          <a:p>
            <a:r>
              <a:rPr lang="es-CO" sz="2000" dirty="0"/>
              <a:t>Subestimación del esfuerzo necesario para mantener los activos de prueba generados por la herramienta</a:t>
            </a:r>
            <a:endParaRPr lang="es-ES" sz="2000" dirty="0"/>
          </a:p>
        </p:txBody>
      </p:sp>
    </p:spTree>
    <p:extLst>
      <p:ext uri="{BB962C8B-B14F-4D97-AF65-F5344CB8AC3E}">
        <p14:creationId xmlns:p14="http://schemas.microsoft.com/office/powerpoint/2010/main" val="21225917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18F858-153A-4CB7-8308-5B564DD82E8F}"/>
              </a:ext>
            </a:extLst>
          </p:cNvPr>
          <p:cNvSpPr>
            <a:spLocks noGrp="1"/>
          </p:cNvSpPr>
          <p:nvPr>
            <p:ph type="title"/>
          </p:nvPr>
        </p:nvSpPr>
        <p:spPr/>
        <p:txBody>
          <a:bodyPr/>
          <a:lstStyle/>
          <a:p>
            <a:r>
              <a:rPr lang="es-CO" dirty="0"/>
              <a:t>VENTAJAS Y POTENCIALES RIESGOS DE LAS HERRAMIENTAS DE PRUEBAS</a:t>
            </a:r>
            <a:endParaRPr lang="es-ES" dirty="0"/>
          </a:p>
        </p:txBody>
      </p:sp>
      <p:sp>
        <p:nvSpPr>
          <p:cNvPr id="5" name="Content Placeholder 4">
            <a:extLst>
              <a:ext uri="{FF2B5EF4-FFF2-40B4-BE49-F238E27FC236}">
                <a16:creationId xmlns:a16="http://schemas.microsoft.com/office/drawing/2014/main" id="{D51C61D2-FA0E-41CD-A119-338E47C86A0C}"/>
              </a:ext>
            </a:extLst>
          </p:cNvPr>
          <p:cNvSpPr>
            <a:spLocks noGrp="1"/>
          </p:cNvSpPr>
          <p:nvPr>
            <p:ph idx="1"/>
          </p:nvPr>
        </p:nvSpPr>
        <p:spPr>
          <a:xfrm>
            <a:off x="818712" y="2222287"/>
            <a:ext cx="10554574" cy="4635713"/>
          </a:xfrm>
        </p:spPr>
        <p:txBody>
          <a:bodyPr>
            <a:normAutofit/>
          </a:bodyPr>
          <a:lstStyle/>
          <a:p>
            <a:r>
              <a:rPr lang="es-CO" sz="2000" dirty="0"/>
              <a:t>Exceso de confianza en la herramienta (sustitución del diseño de pruebas o uso de pruebas automatizadas cuando sería mejor llevar a cabo pruebas manuales).</a:t>
            </a:r>
          </a:p>
          <a:p>
            <a:endParaRPr lang="es-CO" sz="2000" dirty="0"/>
          </a:p>
          <a:p>
            <a:r>
              <a:rPr lang="es-CO" sz="2000" dirty="0"/>
              <a:t>Desprecio del control de versión de los activos de los activos de prueba de herramienta</a:t>
            </a:r>
            <a:endParaRPr lang="es-ES" sz="2000" dirty="0"/>
          </a:p>
        </p:txBody>
      </p:sp>
    </p:spTree>
    <p:extLst>
      <p:ext uri="{BB962C8B-B14F-4D97-AF65-F5344CB8AC3E}">
        <p14:creationId xmlns:p14="http://schemas.microsoft.com/office/powerpoint/2010/main" val="20515351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18F858-153A-4CB7-8308-5B564DD82E8F}"/>
              </a:ext>
            </a:extLst>
          </p:cNvPr>
          <p:cNvSpPr>
            <a:spLocks noGrp="1"/>
          </p:cNvSpPr>
          <p:nvPr>
            <p:ph type="title"/>
          </p:nvPr>
        </p:nvSpPr>
        <p:spPr/>
        <p:txBody>
          <a:bodyPr/>
          <a:lstStyle/>
          <a:p>
            <a:r>
              <a:rPr lang="es-CO" dirty="0"/>
              <a:t>VENTAJAS Y POTENCIALES RIESGOS DE LAS HERRAMIENTAS DE PRUEBAS</a:t>
            </a:r>
            <a:endParaRPr lang="es-ES" dirty="0"/>
          </a:p>
        </p:txBody>
      </p:sp>
      <p:sp>
        <p:nvSpPr>
          <p:cNvPr id="5" name="Content Placeholder 4">
            <a:extLst>
              <a:ext uri="{FF2B5EF4-FFF2-40B4-BE49-F238E27FC236}">
                <a16:creationId xmlns:a16="http://schemas.microsoft.com/office/drawing/2014/main" id="{D51C61D2-FA0E-41CD-A119-338E47C86A0C}"/>
              </a:ext>
            </a:extLst>
          </p:cNvPr>
          <p:cNvSpPr>
            <a:spLocks noGrp="1"/>
          </p:cNvSpPr>
          <p:nvPr>
            <p:ph idx="1"/>
          </p:nvPr>
        </p:nvSpPr>
        <p:spPr>
          <a:xfrm>
            <a:off x="818712" y="2222287"/>
            <a:ext cx="10554574" cy="4635713"/>
          </a:xfrm>
        </p:spPr>
        <p:txBody>
          <a:bodyPr>
            <a:normAutofit/>
          </a:bodyPr>
          <a:lstStyle/>
          <a:p>
            <a:r>
              <a:rPr lang="es-CO" sz="2000" dirty="0"/>
              <a:t>Desprecio de problemas de relaciones e interoperabilidad entre herramientas críticas, tales como las herramientas de gestión de requisitos, herramientas de control de versiones, herramientas de gestión de incidencias, herramientas de seguimiento de defectos y herramientas procedentes de varios fabricantes</a:t>
            </a:r>
          </a:p>
          <a:p>
            <a:endParaRPr lang="es-CO" sz="2000" dirty="0"/>
          </a:p>
          <a:p>
            <a:r>
              <a:rPr lang="es-CO" sz="2000" dirty="0"/>
              <a:t>Riesgo de que el fabricante de la herramienta cierre, retire la herramienta o venda la herramienta a otro proveedor</a:t>
            </a:r>
            <a:endParaRPr lang="es-ES" sz="2000" dirty="0"/>
          </a:p>
        </p:txBody>
      </p:sp>
    </p:spTree>
    <p:extLst>
      <p:ext uri="{BB962C8B-B14F-4D97-AF65-F5344CB8AC3E}">
        <p14:creationId xmlns:p14="http://schemas.microsoft.com/office/powerpoint/2010/main" val="34134257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18F858-153A-4CB7-8308-5B564DD82E8F}"/>
              </a:ext>
            </a:extLst>
          </p:cNvPr>
          <p:cNvSpPr>
            <a:spLocks noGrp="1"/>
          </p:cNvSpPr>
          <p:nvPr>
            <p:ph type="title"/>
          </p:nvPr>
        </p:nvSpPr>
        <p:spPr/>
        <p:txBody>
          <a:bodyPr/>
          <a:lstStyle/>
          <a:p>
            <a:r>
              <a:rPr lang="es-CO" dirty="0"/>
              <a:t>VENTAJAS Y POTENCIALES RIESGOS DE LAS HERRAMIENTAS DE PRUEBAS</a:t>
            </a:r>
            <a:endParaRPr lang="es-ES" dirty="0"/>
          </a:p>
        </p:txBody>
      </p:sp>
      <p:sp>
        <p:nvSpPr>
          <p:cNvPr id="5" name="Content Placeholder 4">
            <a:extLst>
              <a:ext uri="{FF2B5EF4-FFF2-40B4-BE49-F238E27FC236}">
                <a16:creationId xmlns:a16="http://schemas.microsoft.com/office/drawing/2014/main" id="{D51C61D2-FA0E-41CD-A119-338E47C86A0C}"/>
              </a:ext>
            </a:extLst>
          </p:cNvPr>
          <p:cNvSpPr>
            <a:spLocks noGrp="1"/>
          </p:cNvSpPr>
          <p:nvPr>
            <p:ph idx="1"/>
          </p:nvPr>
        </p:nvSpPr>
        <p:spPr>
          <a:xfrm>
            <a:off x="818712" y="2222287"/>
            <a:ext cx="10554574" cy="4635713"/>
          </a:xfrm>
        </p:spPr>
        <p:txBody>
          <a:bodyPr>
            <a:normAutofit/>
          </a:bodyPr>
          <a:lstStyle/>
          <a:p>
            <a:r>
              <a:rPr lang="es-CO" sz="2000" dirty="0"/>
              <a:t>Mala respuesta del fabricante para soporte, actualizaciones y corrección de defectos </a:t>
            </a:r>
          </a:p>
          <a:p>
            <a:endParaRPr lang="es-CO" sz="2000" dirty="0"/>
          </a:p>
          <a:p>
            <a:r>
              <a:rPr lang="es-CO" sz="2000" dirty="0"/>
              <a:t>Riesgo de suspensión de proyectos de código abierto/sin herramientas</a:t>
            </a:r>
          </a:p>
          <a:p>
            <a:endParaRPr lang="es-CO" sz="2000" dirty="0"/>
          </a:p>
          <a:p>
            <a:r>
              <a:rPr lang="es-CO" sz="2000" dirty="0"/>
              <a:t>Imprevistos, tales como la incapacidad de soportar una nueva plataforma</a:t>
            </a:r>
            <a:endParaRPr lang="es-ES" sz="2000" dirty="0"/>
          </a:p>
        </p:txBody>
      </p:sp>
    </p:spTree>
    <p:extLst>
      <p:ext uri="{BB962C8B-B14F-4D97-AF65-F5344CB8AC3E}">
        <p14:creationId xmlns:p14="http://schemas.microsoft.com/office/powerpoint/2010/main" val="31262499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A2F368-35BC-45E9-8106-4CF61F7E6C6A}"/>
              </a:ext>
            </a:extLst>
          </p:cNvPr>
          <p:cNvSpPr>
            <a:spLocks noGrp="1"/>
          </p:cNvSpPr>
          <p:nvPr>
            <p:ph type="title"/>
          </p:nvPr>
        </p:nvSpPr>
        <p:spPr/>
        <p:txBody>
          <a:bodyPr/>
          <a:lstStyle/>
          <a:p>
            <a:r>
              <a:rPr lang="es-CO" dirty="0"/>
              <a:t>ALGUNAS HERRAMIENTAS DE PRUEBAS</a:t>
            </a:r>
            <a:endParaRPr lang="es-ES" dirty="0"/>
          </a:p>
        </p:txBody>
      </p:sp>
      <p:sp>
        <p:nvSpPr>
          <p:cNvPr id="5" name="Text Placeholder 4">
            <a:extLst>
              <a:ext uri="{FF2B5EF4-FFF2-40B4-BE49-F238E27FC236}">
                <a16:creationId xmlns:a16="http://schemas.microsoft.com/office/drawing/2014/main" id="{EEA038F5-CB17-4CF2-98E0-1EB863A747EE}"/>
              </a:ext>
            </a:extLst>
          </p:cNvPr>
          <p:cNvSpPr>
            <a:spLocks noGrp="1"/>
          </p:cNvSpPr>
          <p:nvPr>
            <p:ph type="body" idx="1"/>
          </p:nvPr>
        </p:nvSpPr>
        <p:spPr/>
        <p:txBody>
          <a:bodyPr/>
          <a:lstStyle/>
          <a:p>
            <a:endParaRPr lang="es-ES"/>
          </a:p>
        </p:txBody>
      </p:sp>
    </p:spTree>
    <p:extLst>
      <p:ext uri="{BB962C8B-B14F-4D97-AF65-F5344CB8AC3E}">
        <p14:creationId xmlns:p14="http://schemas.microsoft.com/office/powerpoint/2010/main" val="41387009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pPr marL="0" indent="0">
              <a:buNone/>
            </a:pPr>
            <a:r>
              <a:rPr lang="es-ES" sz="2000" b="1" dirty="0"/>
              <a:t>Tipos de Herramientas para la gestión de pruebas:</a:t>
            </a:r>
          </a:p>
          <a:p>
            <a:r>
              <a:rPr lang="es-ES" sz="2000" b="1" dirty="0"/>
              <a:t>Bugzilla </a:t>
            </a:r>
            <a:r>
              <a:rPr lang="es-ES" sz="2000" b="1" dirty="0" err="1"/>
              <a:t>Testopia</a:t>
            </a:r>
            <a:r>
              <a:rPr lang="es-ES" sz="2000" b="1" dirty="0"/>
              <a:t>.</a:t>
            </a:r>
          </a:p>
          <a:p>
            <a:r>
              <a:rPr lang="es-ES" sz="2000" b="1" dirty="0" err="1"/>
              <a:t>FitNesse</a:t>
            </a:r>
            <a:r>
              <a:rPr lang="es-ES" sz="2000" b="1" dirty="0"/>
              <a:t>.</a:t>
            </a:r>
          </a:p>
          <a:p>
            <a:r>
              <a:rPr lang="es-ES" sz="2000" b="1" dirty="0" err="1"/>
              <a:t>qaManager</a:t>
            </a:r>
            <a:r>
              <a:rPr lang="es-ES" sz="2000" b="1" dirty="0"/>
              <a:t>.</a:t>
            </a:r>
          </a:p>
        </p:txBody>
      </p:sp>
      <p:sp>
        <p:nvSpPr>
          <p:cNvPr id="4" name="Título 1"/>
          <p:cNvSpPr>
            <a:spLocks noGrp="1"/>
          </p:cNvSpPr>
          <p:nvPr>
            <p:ph type="title"/>
          </p:nvPr>
        </p:nvSpPr>
        <p:spPr/>
        <p:txBody>
          <a:bodyPr/>
          <a:lstStyle/>
          <a:p>
            <a:r>
              <a:rPr lang="es-CO" dirty="0"/>
              <a:t>HERRAMIENTAS DE PRUEBAS</a:t>
            </a:r>
          </a:p>
        </p:txBody>
      </p:sp>
    </p:spTree>
    <p:extLst>
      <p:ext uri="{BB962C8B-B14F-4D97-AF65-F5344CB8AC3E}">
        <p14:creationId xmlns:p14="http://schemas.microsoft.com/office/powerpoint/2010/main" val="1315929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18712" y="2222287"/>
            <a:ext cx="10554574" cy="4188525"/>
          </a:xfrm>
        </p:spPr>
        <p:txBody>
          <a:bodyPr/>
          <a:lstStyle/>
          <a:p>
            <a:pPr marL="0" indent="0">
              <a:buNone/>
            </a:pPr>
            <a:r>
              <a:rPr lang="es-CO" sz="2000" b="1" dirty="0"/>
              <a:t>Pruebas funcionales</a:t>
            </a:r>
            <a:r>
              <a:rPr lang="es-CO" sz="2000" dirty="0"/>
              <a:t>:</a:t>
            </a:r>
          </a:p>
          <a:p>
            <a:pPr lvl="1">
              <a:buFont typeface="+mj-lt"/>
              <a:buAutoNum type="arabicPeriod"/>
            </a:pPr>
            <a:r>
              <a:rPr lang="es-ES" sz="1800" dirty="0"/>
              <a:t>Las pruebas funcionales verifican que cada función de la aplicación de software funciona de acuerdo con la especificación de requisitos. Pruebas funcionales muestra </a:t>
            </a:r>
            <a:r>
              <a:rPr lang="es-ES" sz="1800" b="1" dirty="0"/>
              <a:t>“Lo que hace el sistema”.</a:t>
            </a:r>
            <a:r>
              <a:rPr lang="es-ES" sz="1800" dirty="0"/>
              <a:t> El objetivo de esta prueba es verificar si el sistema es funcionalmente perfecto.</a:t>
            </a:r>
          </a:p>
          <a:p>
            <a:pPr lvl="1">
              <a:buFont typeface="+mj-lt"/>
              <a:buAutoNum type="arabicPeriod"/>
            </a:pPr>
            <a:r>
              <a:rPr lang="es-ES" sz="1800" b="1" dirty="0"/>
              <a:t>Ventajas de las pruebas funcionales</a:t>
            </a:r>
          </a:p>
          <a:p>
            <a:pPr lvl="2"/>
            <a:r>
              <a:rPr lang="es-ES" sz="1600" b="1" dirty="0"/>
              <a:t>Las pruebas funcionales simulan el uso real del sistema.</a:t>
            </a:r>
          </a:p>
          <a:p>
            <a:pPr lvl="2"/>
            <a:r>
              <a:rPr lang="es-ES" sz="1600" b="1" dirty="0"/>
              <a:t>Se ejecuta en las condiciones cercanas a las del cliente.</a:t>
            </a:r>
          </a:p>
          <a:p>
            <a:pPr lvl="2"/>
            <a:r>
              <a:rPr lang="es-ES" sz="1600" b="1" dirty="0"/>
              <a:t>No se realizan suposiciones de la estructura del sistema al proporcionar pruebas funcionales.</a:t>
            </a:r>
          </a:p>
          <a:p>
            <a:pPr lvl="2"/>
            <a:r>
              <a:rPr lang="es-ES" sz="1600" b="1" dirty="0"/>
              <a:t>Es fácil hacer pruebas manuales.</a:t>
            </a:r>
          </a:p>
          <a:p>
            <a:pPr lvl="1">
              <a:buFont typeface="+mj-lt"/>
              <a:buAutoNum type="arabicPeriod"/>
            </a:pPr>
            <a:endParaRPr lang="es-CO" b="1" dirty="0"/>
          </a:p>
        </p:txBody>
      </p:sp>
      <p:sp>
        <p:nvSpPr>
          <p:cNvPr id="4" name="Título 1"/>
          <p:cNvSpPr>
            <a:spLocks noGrp="1"/>
          </p:cNvSpPr>
          <p:nvPr>
            <p:ph type="title"/>
          </p:nvPr>
        </p:nvSpPr>
        <p:spPr>
          <a:xfrm>
            <a:off x="810000" y="447188"/>
            <a:ext cx="10571998" cy="970450"/>
          </a:xfrm>
        </p:spPr>
        <p:txBody>
          <a:bodyPr/>
          <a:lstStyle/>
          <a:p>
            <a:r>
              <a:rPr lang="es-CO" dirty="0"/>
              <a:t>TIPOS DE HERRAMIENTAS DE PRUEBAS</a:t>
            </a:r>
          </a:p>
        </p:txBody>
      </p:sp>
    </p:spTree>
    <p:extLst>
      <p:ext uri="{BB962C8B-B14F-4D97-AF65-F5344CB8AC3E}">
        <p14:creationId xmlns:p14="http://schemas.microsoft.com/office/powerpoint/2010/main" val="22526854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r>
              <a:rPr lang="es-ES" sz="2000" b="1" dirty="0"/>
              <a:t>Bugzilla </a:t>
            </a:r>
            <a:r>
              <a:rPr lang="es-ES" sz="2000" b="1" dirty="0" err="1"/>
              <a:t>Testopia</a:t>
            </a:r>
            <a:r>
              <a:rPr lang="es-ES" sz="2000" b="1" dirty="0"/>
              <a:t>:</a:t>
            </a:r>
            <a:r>
              <a:rPr lang="es-ES" sz="2000" dirty="0"/>
              <a:t> Bugzilla permite organizar en múltiples formas los defectos de software, permitiendo el seguimiento de múltiples productos con diferentes versiones, a su vez compuestos de múltiples componentes. Permite además categorizar los defectos de software de acuerdo a su prioridad y severidad, así como asignarles versiones para su solución.</a:t>
            </a:r>
            <a:endParaRPr lang="es-ES" sz="2000" b="1" dirty="0"/>
          </a:p>
        </p:txBody>
      </p:sp>
      <p:sp>
        <p:nvSpPr>
          <p:cNvPr id="4" name="Título 1"/>
          <p:cNvSpPr>
            <a:spLocks noGrp="1"/>
          </p:cNvSpPr>
          <p:nvPr>
            <p:ph type="title"/>
          </p:nvPr>
        </p:nvSpPr>
        <p:spPr/>
        <p:txBody>
          <a:bodyPr/>
          <a:lstStyle/>
          <a:p>
            <a:r>
              <a:rPr lang="es-CO"/>
              <a:t>HERRAMIENTAS DE PRUEBAS</a:t>
            </a:r>
            <a:endParaRPr lang="es-CO" dirty="0"/>
          </a:p>
        </p:txBody>
      </p:sp>
      <p:pic>
        <p:nvPicPr>
          <p:cNvPr id="1026" name="Picture 2" descr="Resultado de imagen para bugzilla icon">
            <a:extLst>
              <a:ext uri="{FF2B5EF4-FFF2-40B4-BE49-F238E27FC236}">
                <a16:creationId xmlns:a16="http://schemas.microsoft.com/office/drawing/2014/main" id="{5B4CCD24-7E0F-49A7-9D8D-8A7275B87D5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800" t="9840" r="7323" b="8504"/>
          <a:stretch/>
        </p:blipFill>
        <p:spPr bwMode="auto">
          <a:xfrm>
            <a:off x="7289441" y="4729469"/>
            <a:ext cx="2047741" cy="1933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29249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r>
              <a:rPr lang="es-ES" sz="2000" b="1" dirty="0" err="1"/>
              <a:t>FitNesse</a:t>
            </a:r>
            <a:r>
              <a:rPr lang="es-ES" sz="2000" b="1" dirty="0"/>
              <a:t>: </a:t>
            </a:r>
            <a:r>
              <a:rPr lang="es-ES" sz="2000" dirty="0"/>
              <a:t>permite a los usuarios de un sistema desarrollado ingresar entradas con formato especial. Esta entrada se interpreta y las pruebas se crean automáticamente. El sistema ejecuta estas pruebas y la salida se devuelve al usuario. La ventaja de este enfoque es la retroalimentación muy rápida de los usuarios. El desarrollador del sistema que se va a probar debe proporcionar algún tipo de soporte.</a:t>
            </a:r>
          </a:p>
        </p:txBody>
      </p:sp>
      <p:sp>
        <p:nvSpPr>
          <p:cNvPr id="4" name="Título 1"/>
          <p:cNvSpPr>
            <a:spLocks noGrp="1"/>
          </p:cNvSpPr>
          <p:nvPr>
            <p:ph type="title"/>
          </p:nvPr>
        </p:nvSpPr>
        <p:spPr/>
        <p:txBody>
          <a:bodyPr/>
          <a:lstStyle/>
          <a:p>
            <a:r>
              <a:rPr lang="es-CO"/>
              <a:t>HERRAMIENTAS DE PRUEBAS</a:t>
            </a:r>
            <a:endParaRPr lang="es-CO" dirty="0"/>
          </a:p>
        </p:txBody>
      </p:sp>
      <p:pic>
        <p:nvPicPr>
          <p:cNvPr id="2050" name="Picture 2" descr="Resultado de imagen para fitnesse">
            <a:extLst>
              <a:ext uri="{FF2B5EF4-FFF2-40B4-BE49-F238E27FC236}">
                <a16:creationId xmlns:a16="http://schemas.microsoft.com/office/drawing/2014/main" id="{53C97C67-F1AD-4CFA-AAC3-9787BE6B0CC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3098" b="32736"/>
          <a:stretch/>
        </p:blipFill>
        <p:spPr bwMode="auto">
          <a:xfrm>
            <a:off x="5429115" y="4905762"/>
            <a:ext cx="2789405" cy="953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31794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r>
              <a:rPr lang="es-ES" sz="2000" b="1" dirty="0" err="1"/>
              <a:t>qaManager</a:t>
            </a:r>
            <a:r>
              <a:rPr lang="es-ES" sz="2000" b="1" dirty="0"/>
              <a:t>: </a:t>
            </a:r>
            <a:r>
              <a:rPr lang="es-ES" sz="2400" dirty="0" err="1"/>
              <a:t>qaManager</a:t>
            </a:r>
            <a:r>
              <a:rPr lang="es-ES" sz="2400" dirty="0"/>
              <a:t> es una aplicación simple basada en la web para administrar Proyectos o Equipos de Garantía de Calidad de Software de manera efectiva y eficiente.</a:t>
            </a:r>
            <a:endParaRPr lang="es-ES" sz="2000" dirty="0"/>
          </a:p>
        </p:txBody>
      </p:sp>
      <p:sp>
        <p:nvSpPr>
          <p:cNvPr id="4" name="Título 1"/>
          <p:cNvSpPr>
            <a:spLocks noGrp="1"/>
          </p:cNvSpPr>
          <p:nvPr>
            <p:ph type="title"/>
          </p:nvPr>
        </p:nvSpPr>
        <p:spPr/>
        <p:txBody>
          <a:bodyPr/>
          <a:lstStyle/>
          <a:p>
            <a:r>
              <a:rPr lang="es-CO"/>
              <a:t>HERRAMIENTAS DE PRUEBAS</a:t>
            </a:r>
            <a:endParaRPr lang="es-CO" dirty="0"/>
          </a:p>
        </p:txBody>
      </p:sp>
    </p:spTree>
    <p:extLst>
      <p:ext uri="{BB962C8B-B14F-4D97-AF65-F5344CB8AC3E}">
        <p14:creationId xmlns:p14="http://schemas.microsoft.com/office/powerpoint/2010/main" val="333549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pPr marL="0" indent="0">
              <a:buNone/>
            </a:pPr>
            <a:r>
              <a:rPr lang="es-ES" sz="2000" b="1" dirty="0"/>
              <a:t>Tipos de </a:t>
            </a:r>
            <a:r>
              <a:rPr lang="es-CO" sz="2000" b="1" dirty="0"/>
              <a:t>Herramientas para pruebas funcionales</a:t>
            </a:r>
            <a:r>
              <a:rPr lang="es-ES" sz="2000" b="1" dirty="0"/>
              <a:t>:</a:t>
            </a:r>
          </a:p>
          <a:p>
            <a:r>
              <a:rPr lang="es-ES" sz="2000" b="1" dirty="0" err="1"/>
              <a:t>Selenium</a:t>
            </a:r>
            <a:r>
              <a:rPr lang="es-ES" sz="2000" b="1" dirty="0"/>
              <a:t>.</a:t>
            </a:r>
          </a:p>
          <a:p>
            <a:r>
              <a:rPr lang="es-ES" sz="2000" b="1" dirty="0" err="1"/>
              <a:t>Soapui</a:t>
            </a:r>
            <a:r>
              <a:rPr lang="es-ES" sz="2000" b="1" dirty="0"/>
              <a:t>.</a:t>
            </a:r>
          </a:p>
          <a:p>
            <a:r>
              <a:rPr lang="es-ES" sz="2000" b="1" dirty="0" err="1"/>
              <a:t>Solex</a:t>
            </a:r>
            <a:r>
              <a:rPr lang="es-ES" sz="2000" b="1" dirty="0"/>
              <a:t>.</a:t>
            </a:r>
          </a:p>
        </p:txBody>
      </p:sp>
      <p:sp>
        <p:nvSpPr>
          <p:cNvPr id="4" name="Título 1"/>
          <p:cNvSpPr>
            <a:spLocks noGrp="1"/>
          </p:cNvSpPr>
          <p:nvPr>
            <p:ph type="title"/>
          </p:nvPr>
        </p:nvSpPr>
        <p:spPr/>
        <p:txBody>
          <a:bodyPr/>
          <a:lstStyle/>
          <a:p>
            <a:r>
              <a:rPr lang="es-CO"/>
              <a:t>HERRAMIENTAS DE PRUEBAS</a:t>
            </a:r>
            <a:endParaRPr lang="es-CO" dirty="0"/>
          </a:p>
        </p:txBody>
      </p:sp>
    </p:spTree>
    <p:extLst>
      <p:ext uri="{BB962C8B-B14F-4D97-AF65-F5344CB8AC3E}">
        <p14:creationId xmlns:p14="http://schemas.microsoft.com/office/powerpoint/2010/main" val="19613058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r>
              <a:rPr lang="es-ES" sz="2000" b="1" dirty="0" err="1"/>
              <a:t>Selenium</a:t>
            </a:r>
            <a:r>
              <a:rPr lang="es-ES" sz="2000" b="1" dirty="0"/>
              <a:t>: </a:t>
            </a:r>
            <a:r>
              <a:rPr lang="es-ES" sz="2000" dirty="0"/>
              <a:t>Es un entorno de pruebas de software para aplicaciones basadas en la web provee una herramienta de grabar o reproducir para crear pruebas sin usar un lenguaje de scripting para pruebas. Incluye también un lenguaje específico de dominio para pruebas para escribir pruebas en un amplio número de lenguajes de programación populares incluyendo Java, C#, Ruby, Groovy, Perl, Php y Python</a:t>
            </a:r>
          </a:p>
        </p:txBody>
      </p:sp>
      <p:sp>
        <p:nvSpPr>
          <p:cNvPr id="4" name="Título 1"/>
          <p:cNvSpPr>
            <a:spLocks noGrp="1"/>
          </p:cNvSpPr>
          <p:nvPr>
            <p:ph type="title"/>
          </p:nvPr>
        </p:nvSpPr>
        <p:spPr/>
        <p:txBody>
          <a:bodyPr/>
          <a:lstStyle/>
          <a:p>
            <a:r>
              <a:rPr lang="es-CO"/>
              <a:t>HERRAMIENTAS DE PRUEBAS</a:t>
            </a:r>
            <a:endParaRPr lang="es-CO" dirty="0"/>
          </a:p>
        </p:txBody>
      </p:sp>
      <p:pic>
        <p:nvPicPr>
          <p:cNvPr id="3074" name="Picture 2" descr="Resultado de imagen para selenium">
            <a:extLst>
              <a:ext uri="{FF2B5EF4-FFF2-40B4-BE49-F238E27FC236}">
                <a16:creationId xmlns:a16="http://schemas.microsoft.com/office/drawing/2014/main" id="{EEEC8861-0B22-44DF-92D4-FFDF929093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8196" y="4439186"/>
            <a:ext cx="2522783" cy="2293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04159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r>
              <a:rPr lang="es-ES" sz="2000" b="1" dirty="0" err="1"/>
              <a:t>Soapui</a:t>
            </a:r>
            <a:r>
              <a:rPr lang="es-ES" sz="2000" b="1" dirty="0"/>
              <a:t> : E</a:t>
            </a:r>
            <a:r>
              <a:rPr lang="es-ES" sz="2000" dirty="0"/>
              <a:t>s una herramienta, desarrollada en java, para la realización de pruebas a aplicaciones con arquitectura orientada a servicio y transferencia de estado representacional . Soporta múltiples protocolos como SOAP, REST, HTTP, JMS, AMF y JDBC. Posee una versión de Código abierto y otra versión de pago realizada por la compañía SmartBear.</a:t>
            </a:r>
          </a:p>
        </p:txBody>
      </p:sp>
      <p:sp>
        <p:nvSpPr>
          <p:cNvPr id="4" name="Título 1"/>
          <p:cNvSpPr>
            <a:spLocks noGrp="1"/>
          </p:cNvSpPr>
          <p:nvPr>
            <p:ph type="title"/>
          </p:nvPr>
        </p:nvSpPr>
        <p:spPr/>
        <p:txBody>
          <a:bodyPr/>
          <a:lstStyle/>
          <a:p>
            <a:r>
              <a:rPr lang="es-CO"/>
              <a:t>HERRAMIENTAS DE PRUEBAS</a:t>
            </a:r>
            <a:endParaRPr lang="es-CO" dirty="0"/>
          </a:p>
        </p:txBody>
      </p:sp>
      <p:pic>
        <p:nvPicPr>
          <p:cNvPr id="4098" name="Picture 2" descr="Resultado de imagen para soapui">
            <a:extLst>
              <a:ext uri="{FF2B5EF4-FFF2-40B4-BE49-F238E27FC236}">
                <a16:creationId xmlns:a16="http://schemas.microsoft.com/office/drawing/2014/main" id="{9464FE05-62B4-4628-B080-C522E96155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22217" y="4639161"/>
            <a:ext cx="1786944" cy="1888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66493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r>
              <a:rPr lang="es-ES" sz="2000" b="1" dirty="0" err="1"/>
              <a:t>Solex</a:t>
            </a:r>
            <a:r>
              <a:rPr lang="es-ES" sz="2000" b="1" dirty="0"/>
              <a:t>: </a:t>
            </a:r>
            <a:r>
              <a:rPr lang="es-ES" sz="2000" dirty="0"/>
              <a:t>Proporciona funciones para grabar una sesión de cliente, ajustarla de acuerdo con varios parámetros y reproducirla más tarde normalmente para garantizar la no regresión del comportamiento de la aplicación (con capacidades de prueba de estrés que se agregan en una etapa posterior) siendo como un plugin para el </a:t>
            </a:r>
            <a:r>
              <a:rPr lang="es-ES" sz="2000" dirty="0" err="1"/>
              <a:t>Ide</a:t>
            </a:r>
            <a:r>
              <a:rPr lang="es-ES" sz="2000" dirty="0"/>
              <a:t> de eclipse.</a:t>
            </a:r>
          </a:p>
        </p:txBody>
      </p:sp>
      <p:sp>
        <p:nvSpPr>
          <p:cNvPr id="4" name="Título 1"/>
          <p:cNvSpPr>
            <a:spLocks noGrp="1"/>
          </p:cNvSpPr>
          <p:nvPr>
            <p:ph type="title"/>
          </p:nvPr>
        </p:nvSpPr>
        <p:spPr/>
        <p:txBody>
          <a:bodyPr/>
          <a:lstStyle/>
          <a:p>
            <a:r>
              <a:rPr lang="es-CO"/>
              <a:t>HERRAMIENTAS DE PRUEBAS</a:t>
            </a:r>
            <a:endParaRPr lang="es-CO" dirty="0"/>
          </a:p>
        </p:txBody>
      </p:sp>
    </p:spTree>
    <p:extLst>
      <p:ext uri="{BB962C8B-B14F-4D97-AF65-F5344CB8AC3E}">
        <p14:creationId xmlns:p14="http://schemas.microsoft.com/office/powerpoint/2010/main" val="27483191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pPr marL="0" indent="0">
              <a:buNone/>
            </a:pPr>
            <a:r>
              <a:rPr lang="es-ES" sz="2000" b="1" dirty="0"/>
              <a:t>Tipos de Herramientas para pruebas de carga y rendimiento:</a:t>
            </a:r>
          </a:p>
          <a:p>
            <a:r>
              <a:rPr lang="es-CO" sz="2000" b="1" dirty="0" err="1"/>
              <a:t>FunkLoad</a:t>
            </a:r>
            <a:r>
              <a:rPr lang="es-ES" sz="2000" b="1" dirty="0"/>
              <a:t>.</a:t>
            </a:r>
          </a:p>
          <a:p>
            <a:r>
              <a:rPr lang="es-CO" sz="2000" b="1" dirty="0"/>
              <a:t>FWPTT load </a:t>
            </a:r>
            <a:r>
              <a:rPr lang="es-CO" sz="2000" b="1" dirty="0" err="1"/>
              <a:t>testing</a:t>
            </a:r>
            <a:r>
              <a:rPr lang="es-ES" sz="2000" b="1" dirty="0"/>
              <a:t>.</a:t>
            </a:r>
          </a:p>
          <a:p>
            <a:r>
              <a:rPr lang="es-CO" sz="2000" b="1" dirty="0"/>
              <a:t>loadUI</a:t>
            </a:r>
            <a:r>
              <a:rPr lang="es-ES" sz="2000" b="1" dirty="0"/>
              <a:t>.</a:t>
            </a:r>
          </a:p>
        </p:txBody>
      </p:sp>
      <p:sp>
        <p:nvSpPr>
          <p:cNvPr id="4" name="Título 1"/>
          <p:cNvSpPr>
            <a:spLocks noGrp="1"/>
          </p:cNvSpPr>
          <p:nvPr>
            <p:ph type="title"/>
          </p:nvPr>
        </p:nvSpPr>
        <p:spPr/>
        <p:txBody>
          <a:bodyPr/>
          <a:lstStyle/>
          <a:p>
            <a:r>
              <a:rPr lang="es-CO"/>
              <a:t>HERRAMIENTAS DE PRUEBAS</a:t>
            </a:r>
            <a:endParaRPr lang="es-CO" dirty="0"/>
          </a:p>
        </p:txBody>
      </p:sp>
    </p:spTree>
    <p:extLst>
      <p:ext uri="{BB962C8B-B14F-4D97-AF65-F5344CB8AC3E}">
        <p14:creationId xmlns:p14="http://schemas.microsoft.com/office/powerpoint/2010/main" val="31861108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r>
              <a:rPr lang="es-CO" sz="2000" b="1" dirty="0" err="1"/>
              <a:t>FunkLoad</a:t>
            </a:r>
            <a:r>
              <a:rPr lang="es-ES" sz="2000" b="1" dirty="0"/>
              <a:t>: </a:t>
            </a:r>
            <a:r>
              <a:rPr lang="es-ES" sz="2000" dirty="0"/>
              <a:t>Es un probador Web funcional y carga, escrito en Python. Es una herramienta para desarrolladores la cual ayuda a probar sus aplicaciones y sitios web en distintos ambientes y situaciones.</a:t>
            </a:r>
          </a:p>
          <a:p>
            <a:endParaRPr lang="es-ES" sz="2000" dirty="0"/>
          </a:p>
        </p:txBody>
      </p:sp>
      <p:sp>
        <p:nvSpPr>
          <p:cNvPr id="4" name="Título 1"/>
          <p:cNvSpPr>
            <a:spLocks noGrp="1"/>
          </p:cNvSpPr>
          <p:nvPr>
            <p:ph type="title"/>
          </p:nvPr>
        </p:nvSpPr>
        <p:spPr/>
        <p:txBody>
          <a:bodyPr/>
          <a:lstStyle/>
          <a:p>
            <a:r>
              <a:rPr lang="es-CO"/>
              <a:t>HERRAMIENTAS DE PRUEBAS</a:t>
            </a:r>
            <a:endParaRPr lang="es-CO" dirty="0"/>
          </a:p>
        </p:txBody>
      </p:sp>
      <p:pic>
        <p:nvPicPr>
          <p:cNvPr id="5122" name="Picture 2" descr="Resultado de imagen para funkload">
            <a:extLst>
              <a:ext uri="{FF2B5EF4-FFF2-40B4-BE49-F238E27FC236}">
                <a16:creationId xmlns:a16="http://schemas.microsoft.com/office/drawing/2014/main" id="{FDBEEA1E-E5DE-4F7F-B6F9-3EC3220742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0571" y="4725809"/>
            <a:ext cx="4400550" cy="1038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01029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r>
              <a:rPr lang="es-CO" sz="2000" b="1" dirty="0"/>
              <a:t>FWPTT load </a:t>
            </a:r>
            <a:r>
              <a:rPr lang="es-CO" sz="2000" b="1" dirty="0" err="1"/>
              <a:t>testing</a:t>
            </a:r>
            <a:r>
              <a:rPr lang="es-ES" sz="2000" b="1" dirty="0"/>
              <a:t>: </a:t>
            </a:r>
            <a:r>
              <a:rPr lang="es-ES" sz="2000" dirty="0" err="1"/>
              <a:t>fwptt</a:t>
            </a:r>
            <a:r>
              <a:rPr lang="es-ES" sz="2000" dirty="0"/>
              <a:t> es un programa de prueba de aplicaciones web para aplicaciones web de prueba de carga. Puede grabar solicitudes normales y </a:t>
            </a:r>
            <a:r>
              <a:rPr lang="es-ES" sz="2000" dirty="0" err="1"/>
              <a:t>ajax</a:t>
            </a:r>
            <a:r>
              <a:rPr lang="es-ES" sz="2000" dirty="0"/>
              <a:t>. Lo probé en aplicaciones asp.net, pero debería funcionar con </a:t>
            </a:r>
            <a:r>
              <a:rPr lang="es-ES" sz="2000" dirty="0" err="1"/>
              <a:t>jsp</a:t>
            </a:r>
            <a:r>
              <a:rPr lang="es-ES" sz="2000" dirty="0"/>
              <a:t>, </a:t>
            </a:r>
            <a:r>
              <a:rPr lang="es-ES" sz="2000" dirty="0" err="1"/>
              <a:t>php</a:t>
            </a:r>
            <a:r>
              <a:rPr lang="es-ES" sz="2000" dirty="0"/>
              <a:t> u otros. note </a:t>
            </a:r>
            <a:r>
              <a:rPr lang="es-ES" sz="2000" dirty="0" err="1"/>
              <a:t>.net</a:t>
            </a:r>
            <a:r>
              <a:rPr lang="es-ES" sz="2000" dirty="0"/>
              <a:t> 4.7.2 es necesario para que la aplicación se ejecute, puede descargarla de la página de descarga de Microsoft.</a:t>
            </a:r>
          </a:p>
        </p:txBody>
      </p:sp>
      <p:sp>
        <p:nvSpPr>
          <p:cNvPr id="4" name="Título 1"/>
          <p:cNvSpPr>
            <a:spLocks noGrp="1"/>
          </p:cNvSpPr>
          <p:nvPr>
            <p:ph type="title"/>
          </p:nvPr>
        </p:nvSpPr>
        <p:spPr/>
        <p:txBody>
          <a:bodyPr/>
          <a:lstStyle/>
          <a:p>
            <a:r>
              <a:rPr lang="es-CO"/>
              <a:t>HERRAMIENTAS DE PRUEBAS</a:t>
            </a:r>
            <a:endParaRPr lang="es-CO" dirty="0"/>
          </a:p>
        </p:txBody>
      </p:sp>
    </p:spTree>
    <p:extLst>
      <p:ext uri="{BB962C8B-B14F-4D97-AF65-F5344CB8AC3E}">
        <p14:creationId xmlns:p14="http://schemas.microsoft.com/office/powerpoint/2010/main" val="1211081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pPr marL="0" indent="0">
              <a:buNone/>
            </a:pPr>
            <a:r>
              <a:rPr lang="es-ES" sz="2400" b="1" dirty="0"/>
              <a:t>Limitaciones de las pruebas funcionales:</a:t>
            </a:r>
          </a:p>
          <a:p>
            <a:pPr lvl="1">
              <a:buFont typeface="+mj-lt"/>
              <a:buAutoNum type="arabicPeriod"/>
            </a:pPr>
            <a:r>
              <a:rPr lang="es-ES" sz="2000" dirty="0"/>
              <a:t>Existe la alta posibilidad de pruebas redundantes.</a:t>
            </a:r>
          </a:p>
          <a:p>
            <a:pPr lvl="1">
              <a:buFont typeface="+mj-lt"/>
              <a:buAutoNum type="arabicPeriod"/>
            </a:pPr>
            <a:r>
              <a:rPr lang="es-ES" sz="2000" dirty="0"/>
              <a:t>Los errores lógicos en el software podrían perderse al proporcionar pruebas funcionales.</a:t>
            </a:r>
          </a:p>
          <a:p>
            <a:pPr lvl="1">
              <a:buFont typeface="+mj-lt"/>
              <a:buAutoNum type="arabicPeriod"/>
            </a:pPr>
            <a:endParaRPr lang="es-CO" dirty="0"/>
          </a:p>
        </p:txBody>
      </p:sp>
      <p:sp>
        <p:nvSpPr>
          <p:cNvPr id="4" name="Título 1"/>
          <p:cNvSpPr>
            <a:spLocks noGrp="1"/>
          </p:cNvSpPr>
          <p:nvPr>
            <p:ph type="title"/>
          </p:nvPr>
        </p:nvSpPr>
        <p:spPr>
          <a:xfrm>
            <a:off x="810000" y="447188"/>
            <a:ext cx="10571998" cy="970450"/>
          </a:xfrm>
        </p:spPr>
        <p:txBody>
          <a:bodyPr/>
          <a:lstStyle/>
          <a:p>
            <a:r>
              <a:rPr lang="es-CO" dirty="0"/>
              <a:t>TIPOS DE HERRAMIENTAS DE PRUEBAS</a:t>
            </a:r>
          </a:p>
        </p:txBody>
      </p:sp>
    </p:spTree>
    <p:extLst>
      <p:ext uri="{BB962C8B-B14F-4D97-AF65-F5344CB8AC3E}">
        <p14:creationId xmlns:p14="http://schemas.microsoft.com/office/powerpoint/2010/main" val="6112851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r>
              <a:rPr lang="es-CO" sz="2000" b="1" dirty="0"/>
              <a:t>loadUI </a:t>
            </a:r>
            <a:r>
              <a:rPr lang="es-ES" sz="2000" b="1" dirty="0"/>
              <a:t>: E</a:t>
            </a:r>
            <a:r>
              <a:rPr lang="es-ES" sz="2000" dirty="0"/>
              <a:t>s una aplicación de código abierto, gratuita, multiplataforma (al estar basado en Java, funciona en la mayoría de los sistemas operativos, como Windows, Linux y Mac OS), para realizar pruebas de carga  o pruebas de rendimiento de un servicio web.</a:t>
            </a:r>
          </a:p>
        </p:txBody>
      </p:sp>
      <p:sp>
        <p:nvSpPr>
          <p:cNvPr id="4" name="Título 1"/>
          <p:cNvSpPr>
            <a:spLocks noGrp="1"/>
          </p:cNvSpPr>
          <p:nvPr>
            <p:ph type="title"/>
          </p:nvPr>
        </p:nvSpPr>
        <p:spPr/>
        <p:txBody>
          <a:bodyPr/>
          <a:lstStyle/>
          <a:p>
            <a:r>
              <a:rPr lang="es-CO"/>
              <a:t>HERRAMIENTAS DE PRUEBAS</a:t>
            </a:r>
            <a:endParaRPr lang="es-CO" dirty="0"/>
          </a:p>
        </p:txBody>
      </p:sp>
      <p:pic>
        <p:nvPicPr>
          <p:cNvPr id="6146" name="Picture 2" descr="Resultado de imagen para load ui">
            <a:extLst>
              <a:ext uri="{FF2B5EF4-FFF2-40B4-BE49-F238E27FC236}">
                <a16:creationId xmlns:a16="http://schemas.microsoft.com/office/drawing/2014/main" id="{69FA89EF-FF92-4872-A869-3EC4BB2554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7843" y="4401274"/>
            <a:ext cx="1986298" cy="2262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23767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ANTECEDENTES</a:t>
            </a:r>
          </a:p>
        </p:txBody>
      </p:sp>
      <p:sp>
        <p:nvSpPr>
          <p:cNvPr id="3" name="Marcador de contenido 2"/>
          <p:cNvSpPr>
            <a:spLocks noGrp="1"/>
          </p:cNvSpPr>
          <p:nvPr>
            <p:ph idx="1"/>
          </p:nvPr>
        </p:nvSpPr>
        <p:spPr/>
        <p:txBody>
          <a:bodyPr/>
          <a:lstStyle/>
          <a:p>
            <a:r>
              <a:rPr lang="es-ES" dirty="0"/>
              <a:t>Entre las principales consideraciones a tener en cuenta a la hora de seleccionar una herramienta para una organización se encuentran:</a:t>
            </a:r>
          </a:p>
          <a:p>
            <a:pPr lvl="1">
              <a:buFont typeface="+mj-lt"/>
              <a:buAutoNum type="arabicPeriod"/>
            </a:pPr>
            <a:r>
              <a:rPr lang="es-ES" dirty="0"/>
              <a:t>Análisis de la madurez organizativa, fortalezas y debilidades e identificación de las oportunidades para un proceso de pruebas mejorado soportado por herramientas </a:t>
            </a:r>
          </a:p>
          <a:p>
            <a:pPr lvl="1">
              <a:buFont typeface="+mj-lt"/>
              <a:buAutoNum type="arabicPeriod"/>
            </a:pPr>
            <a:r>
              <a:rPr lang="es-ES" dirty="0"/>
              <a:t>Evaluación frente a requisitos claros y criterios objetivo. </a:t>
            </a:r>
          </a:p>
          <a:p>
            <a:pPr lvl="1">
              <a:buFont typeface="+mj-lt"/>
              <a:buAutoNum type="arabicPeriod"/>
            </a:pPr>
            <a:r>
              <a:rPr lang="es-ES" dirty="0"/>
              <a:t>Una prueba de concepto, utilizando una herramienta de prueba durante la fase de evaluación para establecer si rinde de manera eficiente con el software objeto de la prueba y dentro de la actual infraestructura o para identificar los cambios necesarios en dicha infraestructura para utilizar la herramienta de manera efectiva.</a:t>
            </a:r>
          </a:p>
          <a:p>
            <a:pPr lvl="1">
              <a:buFont typeface="+mj-lt"/>
              <a:buAutoNum type="arabicPeriod"/>
            </a:pPr>
            <a:endParaRPr lang="es-ES" dirty="0"/>
          </a:p>
        </p:txBody>
      </p:sp>
    </p:spTree>
    <p:extLst>
      <p:ext uri="{BB962C8B-B14F-4D97-AF65-F5344CB8AC3E}">
        <p14:creationId xmlns:p14="http://schemas.microsoft.com/office/powerpoint/2010/main" val="30189347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ANTECEDENTES</a:t>
            </a:r>
          </a:p>
        </p:txBody>
      </p:sp>
      <p:sp>
        <p:nvSpPr>
          <p:cNvPr id="3" name="Marcador de contenido 2"/>
          <p:cNvSpPr>
            <a:spLocks noGrp="1"/>
          </p:cNvSpPr>
          <p:nvPr>
            <p:ph idx="1"/>
          </p:nvPr>
        </p:nvSpPr>
        <p:spPr/>
        <p:txBody>
          <a:bodyPr/>
          <a:lstStyle/>
          <a:p>
            <a:r>
              <a:rPr lang="es-ES" dirty="0"/>
              <a:t>Para introducir la herramienta seleccionada en una organización debe lanzarse un proyecto piloto, cuyos objetivos son los siguientes:</a:t>
            </a:r>
          </a:p>
          <a:p>
            <a:pPr lvl="1">
              <a:buFont typeface="+mj-lt"/>
              <a:buAutoNum type="arabicPeriod"/>
            </a:pPr>
            <a:r>
              <a:rPr lang="es-ES" dirty="0"/>
              <a:t>Aprender mas detalles sobre la herramienta </a:t>
            </a:r>
          </a:p>
          <a:p>
            <a:pPr lvl="1">
              <a:buFont typeface="+mj-lt"/>
              <a:buAutoNum type="arabicPeriod"/>
            </a:pPr>
            <a:r>
              <a:rPr lang="es-ES" dirty="0"/>
              <a:t>Evaluar la forma en la que la herramienta se ajusta los procesos y practicas existentes,  y determinar que debe cambiar.</a:t>
            </a:r>
          </a:p>
          <a:p>
            <a:pPr lvl="1">
              <a:buFont typeface="+mj-lt"/>
              <a:buAutoNum type="arabicPeriod"/>
            </a:pPr>
            <a:r>
              <a:rPr lang="es-ES" dirty="0"/>
              <a:t>Decidir las formas estándar en las que se debe utilizar, gestionar, almacenar y mantener la herramienta y los activos de pruebas, la creación de bibliotecas y definir la modularidad de los juegos de pruebas</a:t>
            </a:r>
          </a:p>
          <a:p>
            <a:pPr lvl="1">
              <a:buFont typeface="+mj-lt"/>
              <a:buAutoNum type="arabicPeriod"/>
            </a:pPr>
            <a:r>
              <a:rPr lang="es-ES" dirty="0"/>
              <a:t>Valorar si se logran los beneficios a un coste razonable</a:t>
            </a:r>
          </a:p>
        </p:txBody>
      </p:sp>
    </p:spTree>
    <p:extLst>
      <p:ext uri="{BB962C8B-B14F-4D97-AF65-F5344CB8AC3E}">
        <p14:creationId xmlns:p14="http://schemas.microsoft.com/office/powerpoint/2010/main" val="42436739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CO"/>
          </a:p>
        </p:txBody>
      </p:sp>
      <p:sp>
        <p:nvSpPr>
          <p:cNvPr id="3" name="Marcador de contenido 2"/>
          <p:cNvSpPr>
            <a:spLocks noGrp="1"/>
          </p:cNvSpPr>
          <p:nvPr>
            <p:ph idx="1"/>
          </p:nvPr>
        </p:nvSpPr>
        <p:spPr>
          <a:xfrm>
            <a:off x="-1" y="837127"/>
            <a:ext cx="12192001" cy="7727323"/>
          </a:xfrm>
        </p:spPr>
        <p:txBody>
          <a:bodyPr/>
          <a:lstStyle/>
          <a:p>
            <a:pPr marL="0" indent="0">
              <a:buNone/>
            </a:pPr>
            <a:r>
              <a:rPr lang="es-CO" dirty="0"/>
              <a:t>Preguntas:</a:t>
            </a:r>
          </a:p>
          <a:p>
            <a:r>
              <a:rPr lang="es-CO" dirty="0"/>
              <a:t>La eliminación de código muerto es una ventaja de que tipo de pruebas.  RTA: prueba estructural</a:t>
            </a:r>
          </a:p>
          <a:p>
            <a:r>
              <a:rPr lang="es-CO" dirty="0"/>
              <a:t>Qué tipo de prueba</a:t>
            </a:r>
            <a:r>
              <a:rPr lang="es-ES" dirty="0"/>
              <a:t>tiene como objetivo evaluar el trabajo de la aplicación en diferentes sistemas operativos. RTA: prueba multiplataforma.</a:t>
            </a:r>
          </a:p>
          <a:p>
            <a:r>
              <a:rPr lang="es-ES" dirty="0"/>
              <a:t>Que se debe hacer para introducir una herramienta a una organización. RTA: Lanzar un proyecto piloto</a:t>
            </a:r>
          </a:p>
          <a:p>
            <a:r>
              <a:rPr lang="es-ES" dirty="0"/>
              <a:t>Una consideración a tener en cuenta para seleccionar una herramienta. RTA:  Evaluar frente a los requisitos, claros y objetivos</a:t>
            </a:r>
          </a:p>
          <a:p>
            <a:r>
              <a:rPr lang="es-ES" dirty="0"/>
              <a:t>Un objetivo de proyecto piloto. RTA: Aprender los detalles de una herramienta</a:t>
            </a:r>
          </a:p>
          <a:p>
            <a:r>
              <a:rPr lang="es-ES" dirty="0"/>
              <a:t>Se puede confiar en un 100% en una herramienta de prueba? Verdadero/falso: RTA: Falso</a:t>
            </a:r>
          </a:p>
          <a:p>
            <a:r>
              <a:rPr lang="es-ES" dirty="0"/>
              <a:t>Una de las ventajas de las herramientas de prueba es la reducción del trabajo repetitivo? Verdadero/falso: RTA: Verdadero</a:t>
            </a:r>
          </a:p>
          <a:p>
            <a:r>
              <a:rPr lang="es-ES" dirty="0"/>
              <a:t>Cuál de estos programas sirve para hacer pruebas funcionales?</a:t>
            </a:r>
          </a:p>
          <a:p>
            <a:pPr lvl="1"/>
            <a:r>
              <a:rPr lang="es-ES" dirty="0" err="1"/>
              <a:t>Soapui</a:t>
            </a:r>
            <a:r>
              <a:rPr lang="es-ES" dirty="0"/>
              <a:t>-</a:t>
            </a:r>
            <a:r>
              <a:rPr lang="es-ES" dirty="0" err="1"/>
              <a:t>LoadUi</a:t>
            </a:r>
            <a:r>
              <a:rPr lang="es-ES" dirty="0"/>
              <a:t>-</a:t>
            </a:r>
            <a:r>
              <a:rPr lang="es-ES" dirty="0" err="1"/>
              <a:t>FunkLoad</a:t>
            </a:r>
            <a:r>
              <a:rPr lang="es-ES" dirty="0"/>
              <a:t>-</a:t>
            </a:r>
            <a:r>
              <a:rPr lang="es-ES" sz="1800" dirty="0"/>
              <a:t>Bugzilla </a:t>
            </a:r>
            <a:r>
              <a:rPr lang="es-ES" sz="1800" dirty="0" err="1"/>
              <a:t>Testopia</a:t>
            </a:r>
            <a:r>
              <a:rPr lang="es-ES" sz="1800" b="1" dirty="0"/>
              <a:t>. RTA: </a:t>
            </a:r>
            <a:r>
              <a:rPr lang="es-ES" sz="1800" b="1" dirty="0" err="1"/>
              <a:t>soapui</a:t>
            </a:r>
            <a:endParaRPr lang="es-ES" sz="1800" b="1" dirty="0"/>
          </a:p>
          <a:p>
            <a:pPr lvl="1"/>
            <a:endParaRPr lang="es-ES" dirty="0"/>
          </a:p>
          <a:p>
            <a:pPr marL="0" indent="0">
              <a:buNone/>
            </a:pPr>
            <a:endParaRPr lang="es-ES" dirty="0"/>
          </a:p>
        </p:txBody>
      </p:sp>
    </p:spTree>
    <p:extLst>
      <p:ext uri="{BB962C8B-B14F-4D97-AF65-F5344CB8AC3E}">
        <p14:creationId xmlns:p14="http://schemas.microsoft.com/office/powerpoint/2010/main" val="2497544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10000" y="2603287"/>
            <a:ext cx="10554574" cy="3636511"/>
          </a:xfrm>
        </p:spPr>
        <p:txBody>
          <a:bodyPr>
            <a:normAutofit fontScale="92500" lnSpcReduction="10000"/>
          </a:bodyPr>
          <a:lstStyle/>
          <a:p>
            <a:r>
              <a:rPr lang="es-CO" b="1" dirty="0"/>
              <a:t>Pruebas no funcionales:</a:t>
            </a:r>
          </a:p>
          <a:p>
            <a:pPr lvl="1">
              <a:buFont typeface="+mj-lt"/>
              <a:buAutoNum type="arabicPeriod"/>
            </a:pPr>
            <a:r>
              <a:rPr lang="es-ES" dirty="0"/>
              <a:t>Se ocupan de los requisitos no funcionales. Las pruebas no funcionales ayudan a estimar la preparación de un sistema de acuerdo con los diferentes criterios que no están cubiertos por las pruebas funcionales. A diferencia de las pruebas funcionales, muestra </a:t>
            </a:r>
            <a:r>
              <a:rPr lang="es-ES" b="1" dirty="0"/>
              <a:t>“Qué bueno funciona el sistema”.</a:t>
            </a:r>
          </a:p>
          <a:p>
            <a:pPr lvl="1"/>
            <a:r>
              <a:rPr lang="es-CO" b="1" dirty="0"/>
              <a:t>Subtipos:</a:t>
            </a:r>
          </a:p>
          <a:p>
            <a:pPr marL="1257300" lvl="2" indent="-342900">
              <a:buFont typeface="+mj-lt"/>
              <a:buAutoNum type="arabicPeriod"/>
            </a:pPr>
            <a:r>
              <a:rPr lang="es-ES" b="1" dirty="0"/>
              <a:t>Pruebas de interfaz de usuario (UI): </a:t>
            </a:r>
            <a:r>
              <a:rPr lang="es-ES" dirty="0"/>
              <a:t>tiene como objetivo garantizar que la interfaz gráfica de usuario de la aplicación cumpla con las especificaciones.</a:t>
            </a:r>
          </a:p>
          <a:p>
            <a:pPr marL="1257300" lvl="2" indent="-342900">
              <a:buFont typeface="+mj-lt"/>
              <a:buAutoNum type="arabicPeriod"/>
            </a:pPr>
            <a:r>
              <a:rPr lang="es-ES" b="1" dirty="0"/>
              <a:t>Pruebas de experiencia de usuario (UX) : </a:t>
            </a:r>
            <a:r>
              <a:rPr lang="es-ES" dirty="0"/>
              <a:t>tiene como objetivo verificar la interacción del cliente con los productos y servicios de la compañía.</a:t>
            </a:r>
          </a:p>
          <a:p>
            <a:pPr marL="1257300" lvl="2" indent="-342900">
              <a:buFont typeface="+mj-lt"/>
              <a:buAutoNum type="arabicPeriod"/>
            </a:pPr>
            <a:r>
              <a:rPr lang="es-ES" b="1" dirty="0"/>
              <a:t>Pruebas de almacenamiento:</a:t>
            </a:r>
            <a:r>
              <a:rPr lang="es-ES" dirty="0"/>
              <a:t> verifica la aplicación bajo prueba, almacena los datos relevantes en los directorios correctos y tiene suficiente espacio para evitar la terminación inesperada debido a un espacio en disco insuficiente.</a:t>
            </a:r>
          </a:p>
          <a:p>
            <a:pPr marL="1257300" lvl="2" indent="-342900">
              <a:buFont typeface="+mj-lt"/>
              <a:buAutoNum type="arabicPeriod"/>
            </a:pPr>
            <a:r>
              <a:rPr lang="es-ES" b="1" dirty="0"/>
              <a:t>Pruebas operativas:</a:t>
            </a:r>
            <a:r>
              <a:rPr lang="es-ES" dirty="0"/>
              <a:t> tiene como objetivo evaluar un sistema o componente en su entorno operativo.</a:t>
            </a:r>
            <a:endParaRPr lang="es-CO" b="1" dirty="0"/>
          </a:p>
          <a:p>
            <a:endParaRPr lang="es-CO" b="1" dirty="0"/>
          </a:p>
          <a:p>
            <a:endParaRPr lang="es-CO" dirty="0"/>
          </a:p>
        </p:txBody>
      </p:sp>
      <p:sp>
        <p:nvSpPr>
          <p:cNvPr id="4" name="Título 1"/>
          <p:cNvSpPr>
            <a:spLocks noGrp="1"/>
          </p:cNvSpPr>
          <p:nvPr>
            <p:ph type="title"/>
          </p:nvPr>
        </p:nvSpPr>
        <p:spPr>
          <a:xfrm>
            <a:off x="810000" y="447188"/>
            <a:ext cx="10571998" cy="970450"/>
          </a:xfrm>
        </p:spPr>
        <p:txBody>
          <a:bodyPr/>
          <a:lstStyle/>
          <a:p>
            <a:r>
              <a:rPr lang="es-CO" dirty="0"/>
              <a:t>TIPOS DE HERRAMIENTAS DE PRUEBAS</a:t>
            </a:r>
          </a:p>
        </p:txBody>
      </p:sp>
    </p:spTree>
    <p:extLst>
      <p:ext uri="{BB962C8B-B14F-4D97-AF65-F5344CB8AC3E}">
        <p14:creationId xmlns:p14="http://schemas.microsoft.com/office/powerpoint/2010/main" val="877240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18712" y="2508037"/>
            <a:ext cx="10554574" cy="3636511"/>
          </a:xfrm>
        </p:spPr>
        <p:txBody>
          <a:bodyPr/>
          <a:lstStyle/>
          <a:p>
            <a:r>
              <a:rPr lang="es-CO" dirty="0"/>
              <a:t>Subtipos:</a:t>
            </a:r>
          </a:p>
          <a:p>
            <a:pPr lvl="1">
              <a:buFont typeface="+mj-lt"/>
              <a:buAutoNum type="arabicPeriod" startAt="5"/>
            </a:pPr>
            <a:r>
              <a:rPr lang="es-ES" b="1" dirty="0"/>
              <a:t>Pruebas de seguridad:</a:t>
            </a:r>
            <a:r>
              <a:rPr lang="es-ES" dirty="0"/>
              <a:t> tiene como objetivo garantizar que el sistema de información proteja los datos y mantenga la funcionalidad según lo previsto. </a:t>
            </a:r>
          </a:p>
          <a:p>
            <a:pPr lvl="1">
              <a:buFont typeface="+mj-lt"/>
              <a:buAutoNum type="arabicPeriod" startAt="5"/>
            </a:pPr>
            <a:r>
              <a:rPr lang="es-ES" b="1" dirty="0"/>
              <a:t>Pruebas de penetración y pruebas de vulnerabilidad: S</a:t>
            </a:r>
            <a:r>
              <a:rPr lang="es-ES" dirty="0"/>
              <a:t>on las especies de tipos de pruebas de seguridad.</a:t>
            </a:r>
          </a:p>
          <a:p>
            <a:pPr lvl="1">
              <a:buFont typeface="+mj-lt"/>
              <a:buAutoNum type="arabicPeriod" startAt="5"/>
            </a:pPr>
            <a:r>
              <a:rPr lang="es-ES" b="1" dirty="0"/>
              <a:t>Pruebas de penetración:</a:t>
            </a:r>
            <a:r>
              <a:rPr lang="es-ES" dirty="0"/>
              <a:t> es la simulación de ataque de fuente maliciosa, que permite evaluar la seguridad de un sistema informático o red.</a:t>
            </a:r>
          </a:p>
          <a:p>
            <a:pPr lvl="1">
              <a:buFont typeface="+mj-lt"/>
              <a:buAutoNum type="arabicPeriod" startAt="5"/>
            </a:pPr>
            <a:r>
              <a:rPr lang="es-ES" b="1" dirty="0"/>
              <a:t>Pruebas de vulnerabilidad:</a:t>
            </a:r>
            <a:r>
              <a:rPr lang="es-ES" dirty="0"/>
              <a:t> tiene como objetivo evaluar la cantidad de riesgos involucrados en el sistema para reducir la probabilidad del evento. </a:t>
            </a:r>
            <a:endParaRPr lang="es-CO" dirty="0"/>
          </a:p>
          <a:p>
            <a:pPr marL="800100" lvl="1" indent="-342900">
              <a:buFont typeface="+mj-lt"/>
              <a:buAutoNum type="arabicPeriod" startAt="5"/>
            </a:pPr>
            <a:endParaRPr lang="es-CO" dirty="0"/>
          </a:p>
        </p:txBody>
      </p:sp>
      <p:sp>
        <p:nvSpPr>
          <p:cNvPr id="4" name="Título 1"/>
          <p:cNvSpPr>
            <a:spLocks noGrp="1"/>
          </p:cNvSpPr>
          <p:nvPr>
            <p:ph type="title"/>
          </p:nvPr>
        </p:nvSpPr>
        <p:spPr>
          <a:xfrm>
            <a:off x="810000" y="447188"/>
            <a:ext cx="10571998" cy="970450"/>
          </a:xfrm>
        </p:spPr>
        <p:txBody>
          <a:bodyPr/>
          <a:lstStyle/>
          <a:p>
            <a:r>
              <a:rPr lang="es-CO" dirty="0"/>
              <a:t>TIPOS DE HERRAMIENTAS DE PRUEBAS</a:t>
            </a:r>
          </a:p>
        </p:txBody>
      </p:sp>
    </p:spTree>
    <p:extLst>
      <p:ext uri="{BB962C8B-B14F-4D97-AF65-F5344CB8AC3E}">
        <p14:creationId xmlns:p14="http://schemas.microsoft.com/office/powerpoint/2010/main" val="762218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02802" y="2621532"/>
            <a:ext cx="10554574" cy="4062603"/>
          </a:xfrm>
        </p:spPr>
        <p:txBody>
          <a:bodyPr/>
          <a:lstStyle/>
          <a:p>
            <a:pPr>
              <a:buFont typeface="+mj-lt"/>
              <a:buAutoNum type="arabicPeriod" startAt="9"/>
            </a:pPr>
            <a:r>
              <a:rPr lang="es-ES" b="1" dirty="0"/>
              <a:t>Pruebas de configuración:</a:t>
            </a:r>
            <a:r>
              <a:rPr lang="es-ES" dirty="0"/>
              <a:t> realizado para verificar el sistema con cada una de las configuraciones de software y hardware compatibles.</a:t>
            </a:r>
          </a:p>
          <a:p>
            <a:pPr lvl="1"/>
            <a:r>
              <a:rPr lang="es-ES" b="1" dirty="0"/>
              <a:t>Prueba de conversión:</a:t>
            </a:r>
            <a:r>
              <a:rPr lang="es-ES" dirty="0"/>
              <a:t> asegura la conversión correcta de los datos de los sistemas existentes para su uso en sistemas de reemplazo.</a:t>
            </a:r>
          </a:p>
          <a:p>
            <a:pPr lvl="1"/>
            <a:r>
              <a:rPr lang="es-ES" b="1" dirty="0"/>
              <a:t>Prueba de navegador cruzado:</a:t>
            </a:r>
            <a:r>
              <a:rPr lang="es-ES" dirty="0"/>
              <a:t> realizado para verificar el trabajo correcto de la aplicación o el sistema en diferentes configuraciones de navegador.</a:t>
            </a:r>
          </a:p>
          <a:p>
            <a:pPr lvl="1"/>
            <a:r>
              <a:rPr lang="es-ES" b="1" dirty="0"/>
              <a:t>Pruebas multiplataforma:</a:t>
            </a:r>
            <a:r>
              <a:rPr lang="es-ES" dirty="0"/>
              <a:t> tiene como objetivo evaluar el trabajo de la aplicación en diferentes sistemas operativos.</a:t>
            </a:r>
          </a:p>
          <a:p>
            <a:pPr lvl="1"/>
            <a:r>
              <a:rPr lang="es-ES" b="1" dirty="0"/>
              <a:t>Pruebas de portabilidad binaria</a:t>
            </a:r>
            <a:r>
              <a:rPr lang="es-ES" dirty="0"/>
              <a:t>: ayuda a evaluar la portabilidad del software mediante la ejecución del software en diferentes plataformas y entornos.</a:t>
            </a:r>
          </a:p>
          <a:p>
            <a:pPr lvl="1"/>
            <a:endParaRPr lang="es-ES" dirty="0"/>
          </a:p>
          <a:p>
            <a:endParaRPr lang="es-CO" dirty="0"/>
          </a:p>
        </p:txBody>
      </p:sp>
      <p:sp>
        <p:nvSpPr>
          <p:cNvPr id="4" name="Título 1"/>
          <p:cNvSpPr>
            <a:spLocks noGrp="1"/>
          </p:cNvSpPr>
          <p:nvPr>
            <p:ph type="title"/>
          </p:nvPr>
        </p:nvSpPr>
        <p:spPr>
          <a:xfrm>
            <a:off x="810000" y="447188"/>
            <a:ext cx="10571998" cy="970450"/>
          </a:xfrm>
        </p:spPr>
        <p:txBody>
          <a:bodyPr/>
          <a:lstStyle/>
          <a:p>
            <a:r>
              <a:rPr lang="es-CO" dirty="0"/>
              <a:t>TIPOS DE HERRAMIENTAS DE PRUEBAS</a:t>
            </a:r>
          </a:p>
        </p:txBody>
      </p:sp>
    </p:spTree>
    <p:extLst>
      <p:ext uri="{BB962C8B-B14F-4D97-AF65-F5344CB8AC3E}">
        <p14:creationId xmlns:p14="http://schemas.microsoft.com/office/powerpoint/2010/main" val="3278938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CO" sz="2000" dirty="0"/>
              <a:t>Subtipos:</a:t>
            </a:r>
          </a:p>
          <a:p>
            <a:pPr lvl="1">
              <a:buFont typeface="+mj-lt"/>
              <a:buAutoNum type="arabicPeriod" startAt="10"/>
            </a:pPr>
            <a:r>
              <a:rPr lang="es-ES" sz="1800" b="1" dirty="0"/>
              <a:t>Pruebas de localización:</a:t>
            </a:r>
            <a:r>
              <a:rPr lang="es-ES" sz="1800" dirty="0"/>
              <a:t> realizado para adaptar una aplicación globalizada a una cultura / localidad particular.</a:t>
            </a:r>
          </a:p>
          <a:p>
            <a:pPr lvl="2"/>
            <a:r>
              <a:rPr lang="es-ES" sz="1600" b="1" dirty="0"/>
              <a:t>Pruebas de globalización:</a:t>
            </a:r>
            <a:r>
              <a:rPr lang="es-ES" sz="1600" dirty="0"/>
              <a:t> verifica la funcionalidad adecuada del producto con cualquiera de las configuraciones culturales / locales usando cada tipo de entrada internacional posible.</a:t>
            </a:r>
          </a:p>
          <a:p>
            <a:pPr lvl="2"/>
            <a:r>
              <a:rPr lang="es-ES" sz="1600" b="1" dirty="0"/>
              <a:t>Pruebas de internacionalización:</a:t>
            </a:r>
            <a:r>
              <a:rPr lang="es-ES" sz="1600" dirty="0"/>
              <a:t> Verifica la correcta externalización de contenido en diferentes idiomas y ubicaciones.</a:t>
            </a:r>
          </a:p>
          <a:p>
            <a:pPr lvl="2"/>
            <a:endParaRPr lang="es-CO" dirty="0"/>
          </a:p>
        </p:txBody>
      </p:sp>
      <p:sp>
        <p:nvSpPr>
          <p:cNvPr id="4" name="Título 1"/>
          <p:cNvSpPr>
            <a:spLocks noGrp="1"/>
          </p:cNvSpPr>
          <p:nvPr>
            <p:ph type="title"/>
          </p:nvPr>
        </p:nvSpPr>
        <p:spPr>
          <a:xfrm>
            <a:off x="810000" y="447188"/>
            <a:ext cx="10571998" cy="970450"/>
          </a:xfrm>
        </p:spPr>
        <p:txBody>
          <a:bodyPr/>
          <a:lstStyle/>
          <a:p>
            <a:r>
              <a:rPr lang="es-CO" dirty="0"/>
              <a:t>TIPOS DE HERRAMIENTAS DE PRUEBAS</a:t>
            </a:r>
          </a:p>
        </p:txBody>
      </p:sp>
    </p:spTree>
    <p:extLst>
      <p:ext uri="{BB962C8B-B14F-4D97-AF65-F5344CB8AC3E}">
        <p14:creationId xmlns:p14="http://schemas.microsoft.com/office/powerpoint/2010/main" val="2456846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18712" y="2412787"/>
            <a:ext cx="10554574" cy="4116802"/>
          </a:xfrm>
        </p:spPr>
        <p:txBody>
          <a:bodyPr>
            <a:normAutofit/>
          </a:bodyPr>
          <a:lstStyle/>
          <a:p>
            <a:r>
              <a:rPr lang="es-CO" sz="2000" dirty="0"/>
              <a:t>Subtipos:</a:t>
            </a:r>
          </a:p>
          <a:p>
            <a:pPr marL="800100" lvl="1" indent="-342900">
              <a:buFont typeface="+mj-lt"/>
              <a:buAutoNum type="arabicPeriod" startAt="11"/>
            </a:pPr>
            <a:r>
              <a:rPr lang="es-ES" sz="1800" b="1" dirty="0"/>
              <a:t>Pruebas de rendimiento:</a:t>
            </a:r>
            <a:r>
              <a:rPr lang="es-ES" sz="1800" dirty="0"/>
              <a:t> tiene la intención de determinar cómo funciona un sistema en términos de capacidad de respuesta y estabilidad bajo una carga determinada.</a:t>
            </a:r>
          </a:p>
          <a:p>
            <a:pPr lvl="2"/>
            <a:r>
              <a:rPr lang="es-ES" sz="1600" b="1" dirty="0"/>
              <a:t>Prueba de carga: </a:t>
            </a:r>
            <a:r>
              <a:rPr lang="es-ES" sz="1600" dirty="0"/>
              <a:t>Realizado para evaluar el comportamiento de un sistema al aumentar la carga de trabajo.</a:t>
            </a:r>
          </a:p>
          <a:p>
            <a:pPr lvl="2"/>
            <a:r>
              <a:rPr lang="es-ES" sz="1600" b="1" dirty="0"/>
              <a:t>Pruebas de estabilidad:</a:t>
            </a:r>
            <a:r>
              <a:rPr lang="es-ES" sz="1600" dirty="0"/>
              <a:t> tiene como objetivo verificar si la aplicación puede tener un rendimiento continuo dentro o justo por encima del período aceptable.</a:t>
            </a:r>
          </a:p>
          <a:p>
            <a:pPr lvl="2"/>
            <a:r>
              <a:rPr lang="es-ES" sz="1600" b="1" dirty="0"/>
              <a:t>Prueba de volumen:</a:t>
            </a:r>
            <a:r>
              <a:rPr lang="es-ES" sz="1600" dirty="0"/>
              <a:t> permite analizar el rendimiento del sistema aumentando el volumen de datos en la base de datos. Verifica que los valores puedan aumentar de tamaño con el tiempo (como los recuentos acumulados, los registros y los archivos de datos), pueden ser acomodados por el programa y no harán que el programa deje de funcionar o se degrade.</a:t>
            </a:r>
          </a:p>
          <a:p>
            <a:pPr marL="914400" lvl="2" indent="0">
              <a:buNone/>
            </a:pPr>
            <a:endParaRPr lang="es-CO" dirty="0"/>
          </a:p>
          <a:p>
            <a:pPr marL="800100" lvl="1" indent="-342900">
              <a:buFont typeface="+mj-lt"/>
              <a:buAutoNum type="arabicPeriod" startAt="11"/>
            </a:pPr>
            <a:endParaRPr lang="es-CO" dirty="0"/>
          </a:p>
        </p:txBody>
      </p:sp>
      <p:sp>
        <p:nvSpPr>
          <p:cNvPr id="4" name="Título 1"/>
          <p:cNvSpPr>
            <a:spLocks noGrp="1"/>
          </p:cNvSpPr>
          <p:nvPr>
            <p:ph type="title"/>
          </p:nvPr>
        </p:nvSpPr>
        <p:spPr>
          <a:xfrm>
            <a:off x="810000" y="447188"/>
            <a:ext cx="10571998" cy="970450"/>
          </a:xfrm>
        </p:spPr>
        <p:txBody>
          <a:bodyPr/>
          <a:lstStyle/>
          <a:p>
            <a:r>
              <a:rPr lang="es-CO" dirty="0"/>
              <a:t>TIPOS DE HERRAMIENTAS DE PRUEBAS</a:t>
            </a:r>
          </a:p>
        </p:txBody>
      </p:sp>
    </p:spTree>
    <p:extLst>
      <p:ext uri="{BB962C8B-B14F-4D97-AF65-F5344CB8AC3E}">
        <p14:creationId xmlns:p14="http://schemas.microsoft.com/office/powerpoint/2010/main" val="15610523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TM03457503[[fn=Citable]]</Template>
  <TotalTime>608</TotalTime>
  <Words>2962</Words>
  <Application>Microsoft Office PowerPoint</Application>
  <PresentationFormat>Widescreen</PresentationFormat>
  <Paragraphs>202</Paragraphs>
  <Slides>43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Century Gothic</vt:lpstr>
      <vt:lpstr>Wingdings 2</vt:lpstr>
      <vt:lpstr>Citable</vt:lpstr>
      <vt:lpstr>HERRAMIENTAS DE SOPORTE DE PRUEBAS</vt:lpstr>
      <vt:lpstr>TIPOS DE HERRAMIENTAS DE PRUEBAS</vt:lpstr>
      <vt:lpstr>TIPOS DE HERRAMIENTAS DE PRUEBAS</vt:lpstr>
      <vt:lpstr>TIPOS DE HERRAMIENTAS DE PRUEBAS</vt:lpstr>
      <vt:lpstr>TIPOS DE HERRAMIENTAS DE PRUEBAS</vt:lpstr>
      <vt:lpstr>TIPOS DE HERRAMIENTAS DE PRUEBAS</vt:lpstr>
      <vt:lpstr>TIPOS DE HERRAMIENTAS DE PRUEBAS</vt:lpstr>
      <vt:lpstr>TIPOS DE HERRAMIENTAS DE PRUEBAS</vt:lpstr>
      <vt:lpstr>TIPOS DE HERRAMIENTAS DE PRUEBAS</vt:lpstr>
      <vt:lpstr>TIPOS DE HERRAMIENTAS DE PRUEBAS</vt:lpstr>
      <vt:lpstr>TIPOS DE HERRAMIENTAS DE PRUEBAS</vt:lpstr>
      <vt:lpstr>TIPOS DE HERRAMIENTAS DE PRUEBAS</vt:lpstr>
      <vt:lpstr>TIPOS DE HERRAMIENTAS DE PRUEBAS</vt:lpstr>
      <vt:lpstr>TIPOS DE HERRAMIENTAS DE PRUEBAS</vt:lpstr>
      <vt:lpstr>TIPOS DE HERRAMIENTAS DE PRUEBAS</vt:lpstr>
      <vt:lpstr>TIPOS DE HERRAMIENTAS DE PRUEBAS</vt:lpstr>
      <vt:lpstr>TIPOS DE HERRAMIENTAS DE PRUEBAS</vt:lpstr>
      <vt:lpstr>TIPOS DE HERRAMIENTAS DE PRUEBAS</vt:lpstr>
      <vt:lpstr>VENTAJAS POTENCIALES Y RIESGOS DE LAS HERRAMIENTAS DE SOPORTE DE PRUEBAS</vt:lpstr>
      <vt:lpstr>VENTAJAS Y POTENCIALES RIESGOS DE LAS HERRAMIENTAS DE PRUEBAS</vt:lpstr>
      <vt:lpstr>VENTAJAS Y POTENCIALES RIESGOS DE LAS HERRAMIENTAS DE PRUEBAS</vt:lpstr>
      <vt:lpstr>VENTAJAS Y POTENCIALES RIESGOS DE LAS HERRAMIENTAS DE PRUEBAS</vt:lpstr>
      <vt:lpstr>VENTAJAS Y POTENCIALES RIESGOS DE LAS HERRAMIENTAS DE PRUEBAS</vt:lpstr>
      <vt:lpstr>VENTAJAS Y POTENCIALES RIESGOS DE LAS HERRAMIENTAS DE PRUEBAS</vt:lpstr>
      <vt:lpstr>VENTAJAS Y POTENCIALES RIESGOS DE LAS HERRAMIENTAS DE PRUEBAS</vt:lpstr>
      <vt:lpstr>VENTAJAS Y POTENCIALES RIESGOS DE LAS HERRAMIENTAS DE PRUEBAS</vt:lpstr>
      <vt:lpstr>VENTAJAS Y POTENCIALES RIESGOS DE LAS HERRAMIENTAS DE PRUEBAS</vt:lpstr>
      <vt:lpstr>ALGUNAS HERRAMIENTAS DE PRUEBAS</vt:lpstr>
      <vt:lpstr>HERRAMIENTAS DE PRUEBAS</vt:lpstr>
      <vt:lpstr>HERRAMIENTAS DE PRUEBAS</vt:lpstr>
      <vt:lpstr>HERRAMIENTAS DE PRUEBAS</vt:lpstr>
      <vt:lpstr>HERRAMIENTAS DE PRUEBAS</vt:lpstr>
      <vt:lpstr>HERRAMIENTAS DE PRUEBAS</vt:lpstr>
      <vt:lpstr>HERRAMIENTAS DE PRUEBAS</vt:lpstr>
      <vt:lpstr>HERRAMIENTAS DE PRUEBAS</vt:lpstr>
      <vt:lpstr>HERRAMIENTAS DE PRUEBAS</vt:lpstr>
      <vt:lpstr>HERRAMIENTAS DE PRUEBAS</vt:lpstr>
      <vt:lpstr>HERRAMIENTAS DE PRUEBAS</vt:lpstr>
      <vt:lpstr>HERRAMIENTAS DE PRUEBAS</vt:lpstr>
      <vt:lpstr>HERRAMIENTAS DE PRUEBAS</vt:lpstr>
      <vt:lpstr>ANTECEDENTES</vt:lpstr>
      <vt:lpstr>ANTECEDENTES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HERRAMIENTAS DE SOPORTE DE PRUEBAS</dc:title>
  <dc:creator>APRENDIZ</dc:creator>
  <cp:lastModifiedBy>wilmer uribe</cp:lastModifiedBy>
  <cp:revision>110</cp:revision>
  <dcterms:created xsi:type="dcterms:W3CDTF">2019-11-29T12:32:32Z</dcterms:created>
  <dcterms:modified xsi:type="dcterms:W3CDTF">2019-12-01T03:59:44Z</dcterms:modified>
</cp:coreProperties>
</file>